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31"/>
  </p:notesMasterIdLst>
  <p:sldIdLst>
    <p:sldId id="256" r:id="rId5"/>
    <p:sldId id="257" r:id="rId6"/>
    <p:sldId id="258" r:id="rId7"/>
    <p:sldId id="268" r:id="rId8"/>
    <p:sldId id="259" r:id="rId9"/>
    <p:sldId id="263" r:id="rId10"/>
    <p:sldId id="278" r:id="rId11"/>
    <p:sldId id="271" r:id="rId12"/>
    <p:sldId id="279" r:id="rId13"/>
    <p:sldId id="280" r:id="rId14"/>
    <p:sldId id="281" r:id="rId15"/>
    <p:sldId id="282" r:id="rId16"/>
    <p:sldId id="283" r:id="rId17"/>
    <p:sldId id="284" r:id="rId18"/>
    <p:sldId id="290" r:id="rId19"/>
    <p:sldId id="285" r:id="rId20"/>
    <p:sldId id="289" r:id="rId21"/>
    <p:sldId id="286" r:id="rId22"/>
    <p:sldId id="287" r:id="rId23"/>
    <p:sldId id="295" r:id="rId24"/>
    <p:sldId id="296" r:id="rId25"/>
    <p:sldId id="291" r:id="rId26"/>
    <p:sldId id="292" r:id="rId27"/>
    <p:sldId id="293" r:id="rId28"/>
    <p:sldId id="294" r:id="rId29"/>
    <p:sldId id="267" r:id="rId30"/>
  </p:sldIdLst>
  <p:sldSz cx="9144000" cy="5143500" type="screen16x9"/>
  <p:notesSz cx="6797675" cy="9926638"/>
  <p:embeddedFontLst>
    <p:embeddedFont>
      <p:font typeface="Noto Sans" panose="020B0502040504020204" pitchFamily="34" charset="0"/>
      <p:regular r:id="rId32"/>
      <p:bold r:id="rId33"/>
      <p:italic r:id="rId34"/>
      <p:boldItalic r:id="rId35"/>
    </p:embeddedFont>
    <p:embeddedFont>
      <p:font typeface="Univers" panose="020B0603020202030204" pitchFamily="34" charset="0"/>
      <p:regular r:id="rId36"/>
      <p:bold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504E"/>
    <a:srgbClr val="62504F"/>
    <a:srgbClr val="905748"/>
    <a:srgbClr val="00FF00"/>
    <a:srgbClr val="E8E1DC"/>
    <a:srgbClr val="BDB1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4059075-33A9-4CCC-930A-68F90C16FED7}">
  <a:tblStyle styleId="{44059075-33A9-4CCC-930A-68F90C16FED7}" styleName="Table_0">
    <a:wholeTbl>
      <a:tcTxStyle b="off" i="off">
        <a:font>
          <a:latin typeface="Calibri"/>
          <a:ea typeface="Calibri"/>
          <a:cs typeface="Calibri"/>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1" autoAdjust="0"/>
    <p:restoredTop sz="94660"/>
  </p:normalViewPr>
  <p:slideViewPr>
    <p:cSldViewPr snapToGrid="0">
      <p:cViewPr varScale="1">
        <p:scale>
          <a:sx n="138" d="100"/>
          <a:sy n="138" d="100"/>
        </p:scale>
        <p:origin x="504" y="13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font" Target="fonts/font3.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G:\Meu%20Drive\Pen%20Drive\C%20R%20B\2026\C&#243;pia%20de%202026%2001%20Indices%20CRB.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G:\Meu%20Drive\Pen%20Drive\C%20R%20B\2026\C&#243;pia%20de%202026%2001%20Indices%20CRB.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G:\Meu%20Drive\Pen%20Drive\C%20R%20B\2026\C&#243;pia%20de%202026%2001%20Indices%20CRB.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G:\Meu%20Drive\Pen%20Drive\C%20R%20B\2026\C&#243;pia%20de%202026%2001%20Indices%20CRB.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G:\Meu%20Drive\Pen%20Drive\C%20R%20B\2026\C&#243;pia%20de%202026%2001%20Indices%20CRB.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G:\Meu%20Drive\Pen%20Drive\C%20R%20B\2026\C&#243;pia%20de%202026%2001%20Indices%20CRB.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G:\Meu%20Drive\Pen%20Drive\C%20R%20B\2026\C&#243;pia%20de%202026%2001%20Indices%20CRB.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baseline="0">
                <a:solidFill>
                  <a:srgbClr val="62504E"/>
                </a:solidFill>
                <a:latin typeface="Univers" panose="020B0603020202030204" pitchFamily="34" charset="0"/>
                <a:ea typeface="+mn-ea"/>
                <a:cs typeface="+mn-cs"/>
              </a:defRPr>
            </a:pPr>
            <a:r>
              <a:rPr lang="pt-BR" sz="1000"/>
              <a:t>BALANÇO PATRIMONIAL</a:t>
            </a:r>
          </a:p>
        </c:rich>
      </c:tx>
      <c:overlay val="0"/>
      <c:spPr>
        <a:noFill/>
        <a:ln>
          <a:noFill/>
        </a:ln>
        <a:effectLst/>
      </c:spPr>
      <c:txPr>
        <a:bodyPr rot="0" spcFirstLastPara="1" vertOverflow="ellipsis" vert="horz" wrap="square" anchor="ctr" anchorCtr="1"/>
        <a:lstStyle/>
        <a:p>
          <a:pPr>
            <a:defRPr sz="1000" b="1" i="0" u="none" strike="noStrike" kern="1200" baseline="0">
              <a:solidFill>
                <a:srgbClr val="62504E"/>
              </a:solidFill>
              <a:latin typeface="Univers" panose="020B0603020202030204" pitchFamily="34" charset="0"/>
              <a:ea typeface="+mn-ea"/>
              <a:cs typeface="+mn-cs"/>
            </a:defRPr>
          </a:pPr>
          <a:endParaRPr lang="pt-BR"/>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Planilha1!$B$10</c:f>
              <c:strCache>
                <c:ptCount val="1"/>
                <c:pt idx="0">
                  <c:v>2024</c:v>
                </c:pt>
              </c:strCache>
            </c:strRef>
          </c:tx>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cat>
            <c:strRef>
              <c:f>Planilha1!$A$11:$A$20</c:f>
              <c:strCache>
                <c:ptCount val="9"/>
                <c:pt idx="0">
                  <c:v>Disponivel</c:v>
                </c:pt>
                <c:pt idx="1">
                  <c:v>Estoque</c:v>
                </c:pt>
                <c:pt idx="2">
                  <c:v>investimentos</c:v>
                </c:pt>
                <c:pt idx="3">
                  <c:v>imobilizado</c:v>
                </c:pt>
                <c:pt idx="4">
                  <c:v>Fornecedores</c:v>
                </c:pt>
                <c:pt idx="5">
                  <c:v>Emprestimos e Financiamentos</c:v>
                </c:pt>
                <c:pt idx="6">
                  <c:v>Passivo Tributário</c:v>
                </c:pt>
                <c:pt idx="7">
                  <c:v>Ativo Circulante</c:v>
                </c:pt>
                <c:pt idx="8">
                  <c:v>Passivo Circulante</c:v>
                </c:pt>
              </c:strCache>
            </c:strRef>
          </c:cat>
          <c:val>
            <c:numRef>
              <c:f>Planilha1!$B$11:$B$20</c:f>
              <c:numCache>
                <c:formatCode>_(* #,##0.00_);_(* \(#,##0.00\);_(* "-"??_);_(@_)</c:formatCode>
                <c:ptCount val="9"/>
                <c:pt idx="0">
                  <c:v>9930.67</c:v>
                </c:pt>
                <c:pt idx="1">
                  <c:v>4998800</c:v>
                </c:pt>
                <c:pt idx="2">
                  <c:v>1089000</c:v>
                </c:pt>
                <c:pt idx="3">
                  <c:v>2444090.65</c:v>
                </c:pt>
                <c:pt idx="4">
                  <c:v>11904600.960000001</c:v>
                </c:pt>
                <c:pt idx="5">
                  <c:v>185457029.44</c:v>
                </c:pt>
                <c:pt idx="6">
                  <c:v>16142127.59</c:v>
                </c:pt>
                <c:pt idx="7">
                  <c:v>8709406.5399999991</c:v>
                </c:pt>
                <c:pt idx="8">
                  <c:v>218295195</c:v>
                </c:pt>
              </c:numCache>
            </c:numRef>
          </c:val>
          <c:extLst>
            <c:ext xmlns:c16="http://schemas.microsoft.com/office/drawing/2014/chart" uri="{C3380CC4-5D6E-409C-BE32-E72D297353CC}">
              <c16:uniqueId val="{00000000-7A0D-4860-9794-A5FD6AF5BCCB}"/>
            </c:ext>
          </c:extLst>
        </c:ser>
        <c:ser>
          <c:idx val="1"/>
          <c:order val="1"/>
          <c:tx>
            <c:strRef>
              <c:f>Planilha1!$C$10</c:f>
              <c:strCache>
                <c:ptCount val="1"/>
                <c:pt idx="0">
                  <c:v>jan/25</c:v>
                </c:pt>
              </c:strCache>
            </c:strRef>
          </c:tx>
          <c:spPr>
            <a:solidFill>
              <a:schemeClr val="accent2">
                <a:alpha val="85000"/>
              </a:schemeClr>
            </a:solidFill>
            <a:ln w="9525" cap="flat" cmpd="sng" algn="ctr">
              <a:solidFill>
                <a:schemeClr val="accent2">
                  <a:lumMod val="75000"/>
                </a:schemeClr>
              </a:solidFill>
              <a:round/>
            </a:ln>
            <a:effectLst/>
            <a:sp3d contourW="9525">
              <a:contourClr>
                <a:schemeClr val="accent2">
                  <a:lumMod val="75000"/>
                </a:schemeClr>
              </a:contourClr>
            </a:sp3d>
          </c:spPr>
          <c:invertIfNegative val="0"/>
          <c:cat>
            <c:strRef>
              <c:f>Planilha1!$A$11:$A$20</c:f>
              <c:strCache>
                <c:ptCount val="9"/>
                <c:pt idx="0">
                  <c:v>Disponivel</c:v>
                </c:pt>
                <c:pt idx="1">
                  <c:v>Estoque</c:v>
                </c:pt>
                <c:pt idx="2">
                  <c:v>investimentos</c:v>
                </c:pt>
                <c:pt idx="3">
                  <c:v>imobilizado</c:v>
                </c:pt>
                <c:pt idx="4">
                  <c:v>Fornecedores</c:v>
                </c:pt>
                <c:pt idx="5">
                  <c:v>Emprestimos e Financiamentos</c:v>
                </c:pt>
                <c:pt idx="6">
                  <c:v>Passivo Tributário</c:v>
                </c:pt>
                <c:pt idx="7">
                  <c:v>Ativo Circulante</c:v>
                </c:pt>
                <c:pt idx="8">
                  <c:v>Passivo Circulante</c:v>
                </c:pt>
              </c:strCache>
            </c:strRef>
          </c:cat>
          <c:val>
            <c:numRef>
              <c:f>Planilha1!$C$11:$C$20</c:f>
              <c:numCache>
                <c:formatCode>_(* #,##0.00_);_(* \(#,##0.00\);_(* "-"??_);_(@_)</c:formatCode>
                <c:ptCount val="9"/>
                <c:pt idx="0">
                  <c:v>9930.67</c:v>
                </c:pt>
                <c:pt idx="1">
                  <c:v>4998800</c:v>
                </c:pt>
                <c:pt idx="2">
                  <c:v>1089000</c:v>
                </c:pt>
                <c:pt idx="3">
                  <c:v>1580874.69</c:v>
                </c:pt>
                <c:pt idx="4">
                  <c:v>11904200.960000001</c:v>
                </c:pt>
                <c:pt idx="5">
                  <c:v>185457029.44</c:v>
                </c:pt>
                <c:pt idx="6">
                  <c:v>16164625.35</c:v>
                </c:pt>
                <c:pt idx="7">
                  <c:v>8514909.5399999991</c:v>
                </c:pt>
                <c:pt idx="8">
                  <c:v>218317292.12</c:v>
                </c:pt>
              </c:numCache>
            </c:numRef>
          </c:val>
          <c:extLst>
            <c:ext xmlns:c16="http://schemas.microsoft.com/office/drawing/2014/chart" uri="{C3380CC4-5D6E-409C-BE32-E72D297353CC}">
              <c16:uniqueId val="{00000001-7A0D-4860-9794-A5FD6AF5BCCB}"/>
            </c:ext>
          </c:extLst>
        </c:ser>
        <c:ser>
          <c:idx val="2"/>
          <c:order val="2"/>
          <c:tx>
            <c:strRef>
              <c:f>Planilha1!$D$10</c:f>
              <c:strCache>
                <c:ptCount val="1"/>
                <c:pt idx="0">
                  <c:v>fev/25</c:v>
                </c:pt>
              </c:strCache>
            </c:strRef>
          </c:tx>
          <c:spPr>
            <a:solidFill>
              <a:schemeClr val="accent3">
                <a:alpha val="85000"/>
              </a:schemeClr>
            </a:solidFill>
            <a:ln w="9525" cap="flat" cmpd="sng" algn="ctr">
              <a:solidFill>
                <a:schemeClr val="accent3">
                  <a:lumMod val="75000"/>
                </a:schemeClr>
              </a:solidFill>
              <a:round/>
            </a:ln>
            <a:effectLst/>
            <a:sp3d contourW="9525">
              <a:contourClr>
                <a:schemeClr val="accent3">
                  <a:lumMod val="75000"/>
                </a:schemeClr>
              </a:contourClr>
            </a:sp3d>
          </c:spPr>
          <c:invertIfNegative val="0"/>
          <c:cat>
            <c:strRef>
              <c:f>Planilha1!$A$11:$A$20</c:f>
              <c:strCache>
                <c:ptCount val="9"/>
                <c:pt idx="0">
                  <c:v>Disponivel</c:v>
                </c:pt>
                <c:pt idx="1">
                  <c:v>Estoque</c:v>
                </c:pt>
                <c:pt idx="2">
                  <c:v>investimentos</c:v>
                </c:pt>
                <c:pt idx="3">
                  <c:v>imobilizado</c:v>
                </c:pt>
                <c:pt idx="4">
                  <c:v>Fornecedores</c:v>
                </c:pt>
                <c:pt idx="5">
                  <c:v>Emprestimos e Financiamentos</c:v>
                </c:pt>
                <c:pt idx="6">
                  <c:v>Passivo Tributário</c:v>
                </c:pt>
                <c:pt idx="7">
                  <c:v>Ativo Circulante</c:v>
                </c:pt>
                <c:pt idx="8">
                  <c:v>Passivo Circulante</c:v>
                </c:pt>
              </c:strCache>
            </c:strRef>
          </c:cat>
          <c:val>
            <c:numRef>
              <c:f>Planilha1!$D$11:$D$20</c:f>
              <c:numCache>
                <c:formatCode>_(* #,##0.00_);_(* \(#,##0.00\);_(* "-"??_);_(@_)</c:formatCode>
                <c:ptCount val="9"/>
                <c:pt idx="0">
                  <c:v>9930.67</c:v>
                </c:pt>
                <c:pt idx="1">
                  <c:v>4998800</c:v>
                </c:pt>
                <c:pt idx="2">
                  <c:v>1089000</c:v>
                </c:pt>
                <c:pt idx="3">
                  <c:v>1571613.27</c:v>
                </c:pt>
                <c:pt idx="4">
                  <c:v>11904200.960000001</c:v>
                </c:pt>
                <c:pt idx="5">
                  <c:v>185482961.93000001</c:v>
                </c:pt>
                <c:pt idx="6">
                  <c:v>16184829.109999999</c:v>
                </c:pt>
                <c:pt idx="7">
                  <c:v>8410976.8699999992</c:v>
                </c:pt>
                <c:pt idx="8">
                  <c:v>218363428.37</c:v>
                </c:pt>
              </c:numCache>
            </c:numRef>
          </c:val>
          <c:extLst>
            <c:ext xmlns:c16="http://schemas.microsoft.com/office/drawing/2014/chart" uri="{C3380CC4-5D6E-409C-BE32-E72D297353CC}">
              <c16:uniqueId val="{00000002-7A0D-4860-9794-A5FD6AF5BCCB}"/>
            </c:ext>
          </c:extLst>
        </c:ser>
        <c:ser>
          <c:idx val="3"/>
          <c:order val="3"/>
          <c:tx>
            <c:strRef>
              <c:f>Planilha1!$E$10</c:f>
              <c:strCache>
                <c:ptCount val="1"/>
                <c:pt idx="0">
                  <c:v>mar/25</c:v>
                </c:pt>
              </c:strCache>
            </c:strRef>
          </c:tx>
          <c:spPr>
            <a:solidFill>
              <a:schemeClr val="accent4">
                <a:alpha val="85000"/>
              </a:schemeClr>
            </a:solidFill>
            <a:ln w="9525" cap="flat" cmpd="sng" algn="ctr">
              <a:solidFill>
                <a:schemeClr val="accent4">
                  <a:lumMod val="75000"/>
                </a:schemeClr>
              </a:solidFill>
              <a:round/>
            </a:ln>
            <a:effectLst/>
            <a:sp3d contourW="9525">
              <a:contourClr>
                <a:schemeClr val="accent4">
                  <a:lumMod val="75000"/>
                </a:schemeClr>
              </a:contourClr>
            </a:sp3d>
          </c:spPr>
          <c:invertIfNegative val="0"/>
          <c:cat>
            <c:strRef>
              <c:f>Planilha1!$A$11:$A$20</c:f>
              <c:strCache>
                <c:ptCount val="9"/>
                <c:pt idx="0">
                  <c:v>Disponivel</c:v>
                </c:pt>
                <c:pt idx="1">
                  <c:v>Estoque</c:v>
                </c:pt>
                <c:pt idx="2">
                  <c:v>investimentos</c:v>
                </c:pt>
                <c:pt idx="3">
                  <c:v>imobilizado</c:v>
                </c:pt>
                <c:pt idx="4">
                  <c:v>Fornecedores</c:v>
                </c:pt>
                <c:pt idx="5">
                  <c:v>Emprestimos e Financiamentos</c:v>
                </c:pt>
                <c:pt idx="6">
                  <c:v>Passivo Tributário</c:v>
                </c:pt>
                <c:pt idx="7">
                  <c:v>Ativo Circulante</c:v>
                </c:pt>
                <c:pt idx="8">
                  <c:v>Passivo Circulante</c:v>
                </c:pt>
              </c:strCache>
            </c:strRef>
          </c:cat>
          <c:val>
            <c:numRef>
              <c:f>Planilha1!$E$11:$E$20</c:f>
              <c:numCache>
                <c:formatCode>_(* #,##0.00_);_(* \(#,##0.00\);_(* "-"??_);_(@_)</c:formatCode>
                <c:ptCount val="9"/>
                <c:pt idx="0">
                  <c:v>9930.67</c:v>
                </c:pt>
                <c:pt idx="1">
                  <c:v>4998800</c:v>
                </c:pt>
                <c:pt idx="2">
                  <c:v>1089000</c:v>
                </c:pt>
                <c:pt idx="3">
                  <c:v>1704570.3499999999</c:v>
                </c:pt>
                <c:pt idx="4">
                  <c:v>11904600.960000001</c:v>
                </c:pt>
                <c:pt idx="5">
                  <c:v>185512109.15000001</c:v>
                </c:pt>
                <c:pt idx="6">
                  <c:v>16215481.450000001</c:v>
                </c:pt>
                <c:pt idx="7">
                  <c:v>8401498.8699999992</c:v>
                </c:pt>
                <c:pt idx="8">
                  <c:v>218423627.93000001</c:v>
                </c:pt>
              </c:numCache>
            </c:numRef>
          </c:val>
          <c:extLst>
            <c:ext xmlns:c16="http://schemas.microsoft.com/office/drawing/2014/chart" uri="{C3380CC4-5D6E-409C-BE32-E72D297353CC}">
              <c16:uniqueId val="{00000003-7A0D-4860-9794-A5FD6AF5BCCB}"/>
            </c:ext>
          </c:extLst>
        </c:ser>
        <c:ser>
          <c:idx val="4"/>
          <c:order val="4"/>
          <c:tx>
            <c:strRef>
              <c:f>Planilha1!$F$10</c:f>
              <c:strCache>
                <c:ptCount val="1"/>
                <c:pt idx="0">
                  <c:v>abr/25</c:v>
                </c:pt>
              </c:strCache>
            </c:strRef>
          </c:tx>
          <c:spPr>
            <a:solidFill>
              <a:schemeClr val="accent5">
                <a:alpha val="85000"/>
              </a:schemeClr>
            </a:solidFill>
            <a:ln w="9525" cap="flat" cmpd="sng" algn="ctr">
              <a:solidFill>
                <a:schemeClr val="accent5">
                  <a:lumMod val="75000"/>
                </a:schemeClr>
              </a:solidFill>
              <a:round/>
            </a:ln>
            <a:effectLst/>
            <a:sp3d contourW="9525">
              <a:contourClr>
                <a:schemeClr val="accent5">
                  <a:lumMod val="75000"/>
                </a:schemeClr>
              </a:contourClr>
            </a:sp3d>
          </c:spPr>
          <c:invertIfNegative val="0"/>
          <c:cat>
            <c:strRef>
              <c:f>Planilha1!$A$11:$A$20</c:f>
              <c:strCache>
                <c:ptCount val="9"/>
                <c:pt idx="0">
                  <c:v>Disponivel</c:v>
                </c:pt>
                <c:pt idx="1">
                  <c:v>Estoque</c:v>
                </c:pt>
                <c:pt idx="2">
                  <c:v>investimentos</c:v>
                </c:pt>
                <c:pt idx="3">
                  <c:v>imobilizado</c:v>
                </c:pt>
                <c:pt idx="4">
                  <c:v>Fornecedores</c:v>
                </c:pt>
                <c:pt idx="5">
                  <c:v>Emprestimos e Financiamentos</c:v>
                </c:pt>
                <c:pt idx="6">
                  <c:v>Passivo Tributário</c:v>
                </c:pt>
                <c:pt idx="7">
                  <c:v>Ativo Circulante</c:v>
                </c:pt>
                <c:pt idx="8">
                  <c:v>Passivo Circulante</c:v>
                </c:pt>
              </c:strCache>
            </c:strRef>
          </c:cat>
          <c:val>
            <c:numRef>
              <c:f>Planilha1!$F$11:$F$20</c:f>
              <c:numCache>
                <c:formatCode>_(* #,##0.00_);_(* \(#,##0.00\);_(* "-"??_);_(@_)</c:formatCode>
                <c:ptCount val="9"/>
                <c:pt idx="0">
                  <c:v>9930.67</c:v>
                </c:pt>
                <c:pt idx="1">
                  <c:v>4998800</c:v>
                </c:pt>
                <c:pt idx="2">
                  <c:v>1089000</c:v>
                </c:pt>
                <c:pt idx="3">
                  <c:v>1562351.8499999999</c:v>
                </c:pt>
                <c:pt idx="4">
                  <c:v>11904600.960000001</c:v>
                </c:pt>
                <c:pt idx="5">
                  <c:v>185546468.97999999</c:v>
                </c:pt>
                <c:pt idx="6">
                  <c:v>16248594.210000001</c:v>
                </c:pt>
                <c:pt idx="7">
                  <c:v>8410976.8699999992</c:v>
                </c:pt>
                <c:pt idx="8">
                  <c:v>218491100.52000001</c:v>
                </c:pt>
              </c:numCache>
            </c:numRef>
          </c:val>
          <c:extLst>
            <c:ext xmlns:c16="http://schemas.microsoft.com/office/drawing/2014/chart" uri="{C3380CC4-5D6E-409C-BE32-E72D297353CC}">
              <c16:uniqueId val="{00000004-7A0D-4860-9794-A5FD6AF5BCCB}"/>
            </c:ext>
          </c:extLst>
        </c:ser>
        <c:ser>
          <c:idx val="5"/>
          <c:order val="5"/>
          <c:tx>
            <c:strRef>
              <c:f>Planilha1!$G$10</c:f>
              <c:strCache>
                <c:ptCount val="1"/>
                <c:pt idx="0">
                  <c:v>mai/25</c:v>
                </c:pt>
              </c:strCache>
            </c:strRef>
          </c:tx>
          <c:spPr>
            <a:solidFill>
              <a:schemeClr val="accent6">
                <a:alpha val="85000"/>
              </a:schemeClr>
            </a:solidFill>
            <a:ln w="9525" cap="flat" cmpd="sng" algn="ctr">
              <a:solidFill>
                <a:schemeClr val="accent6">
                  <a:lumMod val="75000"/>
                </a:schemeClr>
              </a:solidFill>
              <a:round/>
            </a:ln>
            <a:effectLst/>
            <a:sp3d contourW="9525">
              <a:contourClr>
                <a:schemeClr val="accent6">
                  <a:lumMod val="75000"/>
                </a:schemeClr>
              </a:contourClr>
            </a:sp3d>
          </c:spPr>
          <c:invertIfNegative val="0"/>
          <c:cat>
            <c:strRef>
              <c:f>Planilha1!$A$11:$A$20</c:f>
              <c:strCache>
                <c:ptCount val="9"/>
                <c:pt idx="0">
                  <c:v>Disponivel</c:v>
                </c:pt>
                <c:pt idx="1">
                  <c:v>Estoque</c:v>
                </c:pt>
                <c:pt idx="2">
                  <c:v>investimentos</c:v>
                </c:pt>
                <c:pt idx="3">
                  <c:v>imobilizado</c:v>
                </c:pt>
                <c:pt idx="4">
                  <c:v>Fornecedores</c:v>
                </c:pt>
                <c:pt idx="5">
                  <c:v>Emprestimos e Financiamentos</c:v>
                </c:pt>
                <c:pt idx="6">
                  <c:v>Passivo Tributário</c:v>
                </c:pt>
                <c:pt idx="7">
                  <c:v>Ativo Circulante</c:v>
                </c:pt>
                <c:pt idx="8">
                  <c:v>Passivo Circulante</c:v>
                </c:pt>
              </c:strCache>
            </c:strRef>
          </c:cat>
          <c:val>
            <c:numRef>
              <c:f>Planilha1!$G$11:$G$20</c:f>
              <c:numCache>
                <c:formatCode>_(* #,##0.00_);_(* \(#,##0.00\);_(* "-"??_);_(@_)</c:formatCode>
                <c:ptCount val="9"/>
                <c:pt idx="0">
                  <c:v>9930.67</c:v>
                </c:pt>
                <c:pt idx="1">
                  <c:v>4998800</c:v>
                </c:pt>
                <c:pt idx="2">
                  <c:v>1089000</c:v>
                </c:pt>
                <c:pt idx="3">
                  <c:v>1562351.8499999999</c:v>
                </c:pt>
                <c:pt idx="4">
                  <c:v>11904600.960000001</c:v>
                </c:pt>
                <c:pt idx="5">
                  <c:v>185547169.47999999</c:v>
                </c:pt>
                <c:pt idx="6">
                  <c:v>16275039.970000001</c:v>
                </c:pt>
                <c:pt idx="7">
                  <c:v>8410976.8699999992</c:v>
                </c:pt>
                <c:pt idx="8">
                  <c:v>218517246.78</c:v>
                </c:pt>
              </c:numCache>
            </c:numRef>
          </c:val>
          <c:extLst>
            <c:ext xmlns:c16="http://schemas.microsoft.com/office/drawing/2014/chart" uri="{C3380CC4-5D6E-409C-BE32-E72D297353CC}">
              <c16:uniqueId val="{00000005-7A0D-4860-9794-A5FD6AF5BCCB}"/>
            </c:ext>
          </c:extLst>
        </c:ser>
        <c:ser>
          <c:idx val="6"/>
          <c:order val="6"/>
          <c:tx>
            <c:strRef>
              <c:f>Planilha1!$H$10</c:f>
              <c:strCache>
                <c:ptCount val="1"/>
                <c:pt idx="0">
                  <c:v>jun/25</c:v>
                </c:pt>
              </c:strCache>
            </c:strRef>
          </c:tx>
          <c:spPr>
            <a:solidFill>
              <a:schemeClr val="accent1">
                <a:lumMod val="60000"/>
                <a:alpha val="85000"/>
              </a:schemeClr>
            </a:solidFill>
            <a:ln w="9525" cap="flat" cmpd="sng" algn="ctr">
              <a:solidFill>
                <a:schemeClr val="accent1">
                  <a:lumMod val="60000"/>
                  <a:lumMod val="75000"/>
                </a:schemeClr>
              </a:solidFill>
              <a:round/>
            </a:ln>
            <a:effectLst/>
            <a:sp3d contourW="9525">
              <a:contourClr>
                <a:schemeClr val="accent1">
                  <a:lumMod val="60000"/>
                  <a:lumMod val="75000"/>
                </a:schemeClr>
              </a:contourClr>
            </a:sp3d>
          </c:spPr>
          <c:invertIfNegative val="0"/>
          <c:cat>
            <c:strRef>
              <c:f>Planilha1!$A$11:$A$20</c:f>
              <c:strCache>
                <c:ptCount val="9"/>
                <c:pt idx="0">
                  <c:v>Disponivel</c:v>
                </c:pt>
                <c:pt idx="1">
                  <c:v>Estoque</c:v>
                </c:pt>
                <c:pt idx="2">
                  <c:v>investimentos</c:v>
                </c:pt>
                <c:pt idx="3">
                  <c:v>imobilizado</c:v>
                </c:pt>
                <c:pt idx="4">
                  <c:v>Fornecedores</c:v>
                </c:pt>
                <c:pt idx="5">
                  <c:v>Emprestimos e Financiamentos</c:v>
                </c:pt>
                <c:pt idx="6">
                  <c:v>Passivo Tributário</c:v>
                </c:pt>
                <c:pt idx="7">
                  <c:v>Ativo Circulante</c:v>
                </c:pt>
                <c:pt idx="8">
                  <c:v>Passivo Circulante</c:v>
                </c:pt>
              </c:strCache>
            </c:strRef>
          </c:cat>
          <c:val>
            <c:numRef>
              <c:f>Planilha1!$H$11:$H$20</c:f>
              <c:numCache>
                <c:formatCode>_(* #,##0.00_);_(* \(#,##0.00\);_(* "-"??_);_(@_)</c:formatCode>
                <c:ptCount val="9"/>
                <c:pt idx="0">
                  <c:v>9930.67</c:v>
                </c:pt>
                <c:pt idx="1">
                  <c:v>4998800</c:v>
                </c:pt>
                <c:pt idx="2">
                  <c:v>1089000</c:v>
                </c:pt>
                <c:pt idx="3">
                  <c:v>1562351.8499999999</c:v>
                </c:pt>
                <c:pt idx="4">
                  <c:v>11904600.960000001</c:v>
                </c:pt>
                <c:pt idx="5">
                  <c:v>185574954.97999999</c:v>
                </c:pt>
                <c:pt idx="6">
                  <c:v>16323675.450000001</c:v>
                </c:pt>
                <c:pt idx="7">
                  <c:v>8410976.8699999992</c:v>
                </c:pt>
                <c:pt idx="8">
                  <c:v>218594667.75999999</c:v>
                </c:pt>
              </c:numCache>
            </c:numRef>
          </c:val>
          <c:extLst>
            <c:ext xmlns:c16="http://schemas.microsoft.com/office/drawing/2014/chart" uri="{C3380CC4-5D6E-409C-BE32-E72D297353CC}">
              <c16:uniqueId val="{00000006-7A0D-4860-9794-A5FD6AF5BCCB}"/>
            </c:ext>
          </c:extLst>
        </c:ser>
        <c:ser>
          <c:idx val="7"/>
          <c:order val="7"/>
          <c:tx>
            <c:strRef>
              <c:f>Planilha1!$I$10</c:f>
              <c:strCache>
                <c:ptCount val="1"/>
                <c:pt idx="0">
                  <c:v>jul/25</c:v>
                </c:pt>
              </c:strCache>
            </c:strRef>
          </c:tx>
          <c:spPr>
            <a:solidFill>
              <a:schemeClr val="accent2">
                <a:lumMod val="60000"/>
                <a:alpha val="85000"/>
              </a:schemeClr>
            </a:solidFill>
            <a:ln w="9525" cap="flat" cmpd="sng" algn="ctr">
              <a:solidFill>
                <a:schemeClr val="accent2">
                  <a:lumMod val="60000"/>
                  <a:lumMod val="75000"/>
                </a:schemeClr>
              </a:solidFill>
              <a:round/>
            </a:ln>
            <a:effectLst/>
            <a:sp3d contourW="9525">
              <a:contourClr>
                <a:schemeClr val="accent2">
                  <a:lumMod val="60000"/>
                  <a:lumMod val="75000"/>
                </a:schemeClr>
              </a:contourClr>
            </a:sp3d>
          </c:spPr>
          <c:invertIfNegative val="0"/>
          <c:cat>
            <c:strRef>
              <c:f>Planilha1!$A$11:$A$20</c:f>
              <c:strCache>
                <c:ptCount val="9"/>
                <c:pt idx="0">
                  <c:v>Disponivel</c:v>
                </c:pt>
                <c:pt idx="1">
                  <c:v>Estoque</c:v>
                </c:pt>
                <c:pt idx="2">
                  <c:v>investimentos</c:v>
                </c:pt>
                <c:pt idx="3">
                  <c:v>imobilizado</c:v>
                </c:pt>
                <c:pt idx="4">
                  <c:v>Fornecedores</c:v>
                </c:pt>
                <c:pt idx="5">
                  <c:v>Emprestimos e Financiamentos</c:v>
                </c:pt>
                <c:pt idx="6">
                  <c:v>Passivo Tributário</c:v>
                </c:pt>
                <c:pt idx="7">
                  <c:v>Ativo Circulante</c:v>
                </c:pt>
                <c:pt idx="8">
                  <c:v>Passivo Circulante</c:v>
                </c:pt>
              </c:strCache>
            </c:strRef>
          </c:cat>
          <c:val>
            <c:numRef>
              <c:f>Planilha1!$I$11:$I$20</c:f>
              <c:numCache>
                <c:formatCode>_(* #,##0.00_);_(* \(#,##0.00\);_(* "-"??_);_(@_)</c:formatCode>
                <c:ptCount val="9"/>
                <c:pt idx="0">
                  <c:v>391651.62</c:v>
                </c:pt>
                <c:pt idx="1">
                  <c:v>4998800</c:v>
                </c:pt>
                <c:pt idx="2">
                  <c:v>1089000</c:v>
                </c:pt>
                <c:pt idx="3">
                  <c:v>1562351.8499999999</c:v>
                </c:pt>
                <c:pt idx="4">
                  <c:v>11904600.960000001</c:v>
                </c:pt>
                <c:pt idx="5">
                  <c:v>185574954.97999999</c:v>
                </c:pt>
                <c:pt idx="6">
                  <c:v>16316835.039999999</c:v>
                </c:pt>
                <c:pt idx="7">
                  <c:v>8407961.7599999998</c:v>
                </c:pt>
                <c:pt idx="8">
                  <c:v>219003598.61000001</c:v>
                </c:pt>
              </c:numCache>
            </c:numRef>
          </c:val>
          <c:extLst>
            <c:ext xmlns:c16="http://schemas.microsoft.com/office/drawing/2014/chart" uri="{C3380CC4-5D6E-409C-BE32-E72D297353CC}">
              <c16:uniqueId val="{00000007-7A0D-4860-9794-A5FD6AF5BCCB}"/>
            </c:ext>
          </c:extLst>
        </c:ser>
        <c:ser>
          <c:idx val="8"/>
          <c:order val="8"/>
          <c:tx>
            <c:strRef>
              <c:f>Planilha1!$J$10</c:f>
              <c:strCache>
                <c:ptCount val="1"/>
                <c:pt idx="0">
                  <c:v>ago/25</c:v>
                </c:pt>
              </c:strCache>
            </c:strRef>
          </c:tx>
          <c:spPr>
            <a:solidFill>
              <a:schemeClr val="accent3">
                <a:lumMod val="60000"/>
                <a:alpha val="85000"/>
              </a:schemeClr>
            </a:solidFill>
            <a:ln w="9525" cap="flat" cmpd="sng" algn="ctr">
              <a:solidFill>
                <a:schemeClr val="accent3">
                  <a:lumMod val="60000"/>
                  <a:lumMod val="75000"/>
                </a:schemeClr>
              </a:solidFill>
              <a:round/>
            </a:ln>
            <a:effectLst/>
            <a:sp3d contourW="9525">
              <a:contourClr>
                <a:schemeClr val="accent3">
                  <a:lumMod val="60000"/>
                  <a:lumMod val="75000"/>
                </a:schemeClr>
              </a:contourClr>
            </a:sp3d>
          </c:spPr>
          <c:invertIfNegative val="0"/>
          <c:cat>
            <c:strRef>
              <c:f>Planilha1!$A$11:$A$20</c:f>
              <c:strCache>
                <c:ptCount val="9"/>
                <c:pt idx="0">
                  <c:v>Disponivel</c:v>
                </c:pt>
                <c:pt idx="1">
                  <c:v>Estoque</c:v>
                </c:pt>
                <c:pt idx="2">
                  <c:v>investimentos</c:v>
                </c:pt>
                <c:pt idx="3">
                  <c:v>imobilizado</c:v>
                </c:pt>
                <c:pt idx="4">
                  <c:v>Fornecedores</c:v>
                </c:pt>
                <c:pt idx="5">
                  <c:v>Emprestimos e Financiamentos</c:v>
                </c:pt>
                <c:pt idx="6">
                  <c:v>Passivo Tributário</c:v>
                </c:pt>
                <c:pt idx="7">
                  <c:v>Ativo Circulante</c:v>
                </c:pt>
                <c:pt idx="8">
                  <c:v>Passivo Circulante</c:v>
                </c:pt>
              </c:strCache>
            </c:strRef>
          </c:cat>
          <c:val>
            <c:numRef>
              <c:f>Planilha1!$J$11:$J$20</c:f>
              <c:numCache>
                <c:formatCode>_(* #,##0.00_);_(* \(#,##0.00\);_(* "-"??_);_(@_)</c:formatCode>
                <c:ptCount val="9"/>
                <c:pt idx="0">
                  <c:v>367192.91</c:v>
                </c:pt>
                <c:pt idx="1">
                  <c:v>4998800</c:v>
                </c:pt>
                <c:pt idx="2">
                  <c:v>1089000</c:v>
                </c:pt>
                <c:pt idx="3">
                  <c:v>1562351.8499999999</c:v>
                </c:pt>
                <c:pt idx="4">
                  <c:v>11904600.960000001</c:v>
                </c:pt>
                <c:pt idx="5">
                  <c:v>185574954.97999999</c:v>
                </c:pt>
                <c:pt idx="6">
                  <c:v>16320923.869999999</c:v>
                </c:pt>
                <c:pt idx="7">
                  <c:v>8383503.0499999998</c:v>
                </c:pt>
                <c:pt idx="8">
                  <c:v>219907678.44</c:v>
                </c:pt>
              </c:numCache>
            </c:numRef>
          </c:val>
          <c:extLst>
            <c:ext xmlns:c16="http://schemas.microsoft.com/office/drawing/2014/chart" uri="{C3380CC4-5D6E-409C-BE32-E72D297353CC}">
              <c16:uniqueId val="{00000008-7A0D-4860-9794-A5FD6AF5BCCB}"/>
            </c:ext>
          </c:extLst>
        </c:ser>
        <c:ser>
          <c:idx val="9"/>
          <c:order val="9"/>
          <c:tx>
            <c:strRef>
              <c:f>Planilha1!$K$10</c:f>
              <c:strCache>
                <c:ptCount val="1"/>
                <c:pt idx="0">
                  <c:v>set/25</c:v>
                </c:pt>
              </c:strCache>
            </c:strRef>
          </c:tx>
          <c:spPr>
            <a:solidFill>
              <a:schemeClr val="accent4">
                <a:lumMod val="60000"/>
                <a:alpha val="85000"/>
              </a:schemeClr>
            </a:solidFill>
            <a:ln w="9525" cap="flat" cmpd="sng" algn="ctr">
              <a:solidFill>
                <a:schemeClr val="accent4">
                  <a:lumMod val="60000"/>
                  <a:lumMod val="75000"/>
                </a:schemeClr>
              </a:solidFill>
              <a:round/>
            </a:ln>
            <a:effectLst/>
            <a:sp3d contourW="9525">
              <a:contourClr>
                <a:schemeClr val="accent4">
                  <a:lumMod val="60000"/>
                  <a:lumMod val="75000"/>
                </a:schemeClr>
              </a:contourClr>
            </a:sp3d>
          </c:spPr>
          <c:invertIfNegative val="0"/>
          <c:cat>
            <c:strRef>
              <c:f>Planilha1!$A$11:$A$20</c:f>
              <c:strCache>
                <c:ptCount val="9"/>
                <c:pt idx="0">
                  <c:v>Disponivel</c:v>
                </c:pt>
                <c:pt idx="1">
                  <c:v>Estoque</c:v>
                </c:pt>
                <c:pt idx="2">
                  <c:v>investimentos</c:v>
                </c:pt>
                <c:pt idx="3">
                  <c:v>imobilizado</c:v>
                </c:pt>
                <c:pt idx="4">
                  <c:v>Fornecedores</c:v>
                </c:pt>
                <c:pt idx="5">
                  <c:v>Emprestimos e Financiamentos</c:v>
                </c:pt>
                <c:pt idx="6">
                  <c:v>Passivo Tributário</c:v>
                </c:pt>
                <c:pt idx="7">
                  <c:v>Ativo Circulante</c:v>
                </c:pt>
                <c:pt idx="8">
                  <c:v>Passivo Circulante</c:v>
                </c:pt>
              </c:strCache>
            </c:strRef>
          </c:cat>
          <c:val>
            <c:numRef>
              <c:f>Planilha1!$K$11:$K$20</c:f>
              <c:numCache>
                <c:formatCode>_(* #,##0.00_);_(* \(#,##0.00\);_(* "-"??_);_(@_)</c:formatCode>
                <c:ptCount val="9"/>
                <c:pt idx="0">
                  <c:v>9905.5300000000007</c:v>
                </c:pt>
                <c:pt idx="1">
                  <c:v>4998800</c:v>
                </c:pt>
                <c:pt idx="2">
                  <c:v>1089000</c:v>
                </c:pt>
                <c:pt idx="3">
                  <c:v>1562351.8499999999</c:v>
                </c:pt>
                <c:pt idx="4">
                  <c:v>11904600.960000001</c:v>
                </c:pt>
                <c:pt idx="5">
                  <c:v>185574954.97999999</c:v>
                </c:pt>
                <c:pt idx="6">
                  <c:v>16324945.210000001</c:v>
                </c:pt>
                <c:pt idx="7">
                  <c:v>8026215.6699999999</c:v>
                </c:pt>
                <c:pt idx="8">
                  <c:v>219011708.78</c:v>
                </c:pt>
              </c:numCache>
            </c:numRef>
          </c:val>
          <c:extLst>
            <c:ext xmlns:c16="http://schemas.microsoft.com/office/drawing/2014/chart" uri="{C3380CC4-5D6E-409C-BE32-E72D297353CC}">
              <c16:uniqueId val="{00000009-7A0D-4860-9794-A5FD6AF5BCCB}"/>
            </c:ext>
          </c:extLst>
        </c:ser>
        <c:ser>
          <c:idx val="10"/>
          <c:order val="10"/>
          <c:tx>
            <c:strRef>
              <c:f>Planilha1!$L$10</c:f>
              <c:strCache>
                <c:ptCount val="1"/>
                <c:pt idx="0">
                  <c:v>out/25</c:v>
                </c:pt>
              </c:strCache>
            </c:strRef>
          </c:tx>
          <c:spPr>
            <a:solidFill>
              <a:schemeClr val="accent5">
                <a:lumMod val="60000"/>
                <a:alpha val="85000"/>
              </a:schemeClr>
            </a:solidFill>
            <a:ln w="9525" cap="flat" cmpd="sng" algn="ctr">
              <a:solidFill>
                <a:schemeClr val="accent5">
                  <a:lumMod val="60000"/>
                  <a:lumMod val="75000"/>
                </a:schemeClr>
              </a:solidFill>
              <a:round/>
            </a:ln>
            <a:effectLst/>
            <a:sp3d contourW="9525">
              <a:contourClr>
                <a:schemeClr val="accent5">
                  <a:lumMod val="60000"/>
                  <a:lumMod val="75000"/>
                </a:schemeClr>
              </a:contourClr>
            </a:sp3d>
          </c:spPr>
          <c:invertIfNegative val="0"/>
          <c:cat>
            <c:strRef>
              <c:f>Planilha1!$A$11:$A$20</c:f>
              <c:strCache>
                <c:ptCount val="9"/>
                <c:pt idx="0">
                  <c:v>Disponivel</c:v>
                </c:pt>
                <c:pt idx="1">
                  <c:v>Estoque</c:v>
                </c:pt>
                <c:pt idx="2">
                  <c:v>investimentos</c:v>
                </c:pt>
                <c:pt idx="3">
                  <c:v>imobilizado</c:v>
                </c:pt>
                <c:pt idx="4">
                  <c:v>Fornecedores</c:v>
                </c:pt>
                <c:pt idx="5">
                  <c:v>Emprestimos e Financiamentos</c:v>
                </c:pt>
                <c:pt idx="6">
                  <c:v>Passivo Tributário</c:v>
                </c:pt>
                <c:pt idx="7">
                  <c:v>Ativo Circulante</c:v>
                </c:pt>
                <c:pt idx="8">
                  <c:v>Passivo Circulante</c:v>
                </c:pt>
              </c:strCache>
            </c:strRef>
          </c:cat>
          <c:val>
            <c:numRef>
              <c:f>Planilha1!$L$11:$L$20</c:f>
              <c:numCache>
                <c:formatCode>_(* #,##0.00_);_(* \(#,##0.00\);_(* "-"??_);_(@_)</c:formatCode>
                <c:ptCount val="9"/>
                <c:pt idx="0">
                  <c:v>9905.5300000000007</c:v>
                </c:pt>
                <c:pt idx="1">
                  <c:v>4998800</c:v>
                </c:pt>
                <c:pt idx="2">
                  <c:v>1089000</c:v>
                </c:pt>
                <c:pt idx="3">
                  <c:v>1553090.43</c:v>
                </c:pt>
                <c:pt idx="4">
                  <c:v>11904600.960000001</c:v>
                </c:pt>
                <c:pt idx="5">
                  <c:v>185613469.52000001</c:v>
                </c:pt>
                <c:pt idx="6">
                  <c:v>16296258.34</c:v>
                </c:pt>
                <c:pt idx="7">
                  <c:v>8026215.6699999999</c:v>
                </c:pt>
                <c:pt idx="8">
                  <c:v>219021536.44999999</c:v>
                </c:pt>
              </c:numCache>
            </c:numRef>
          </c:val>
          <c:extLst>
            <c:ext xmlns:c16="http://schemas.microsoft.com/office/drawing/2014/chart" uri="{C3380CC4-5D6E-409C-BE32-E72D297353CC}">
              <c16:uniqueId val="{0000000A-7A0D-4860-9794-A5FD6AF5BCCB}"/>
            </c:ext>
          </c:extLst>
        </c:ser>
        <c:ser>
          <c:idx val="11"/>
          <c:order val="11"/>
          <c:tx>
            <c:strRef>
              <c:f>Planilha1!$M$10</c:f>
              <c:strCache>
                <c:ptCount val="1"/>
                <c:pt idx="0">
                  <c:v>nov/25</c:v>
                </c:pt>
              </c:strCache>
            </c:strRef>
          </c:tx>
          <c:spPr>
            <a:solidFill>
              <a:schemeClr val="accent6">
                <a:lumMod val="60000"/>
                <a:alpha val="85000"/>
              </a:schemeClr>
            </a:solidFill>
            <a:ln w="9525" cap="flat" cmpd="sng" algn="ctr">
              <a:solidFill>
                <a:schemeClr val="accent6">
                  <a:lumMod val="60000"/>
                  <a:lumMod val="75000"/>
                </a:schemeClr>
              </a:solidFill>
              <a:round/>
            </a:ln>
            <a:effectLst/>
            <a:sp3d contourW="9525">
              <a:contourClr>
                <a:schemeClr val="accent6">
                  <a:lumMod val="60000"/>
                  <a:lumMod val="75000"/>
                </a:schemeClr>
              </a:contourClr>
            </a:sp3d>
          </c:spPr>
          <c:invertIfNegative val="0"/>
          <c:cat>
            <c:strRef>
              <c:f>Planilha1!$A$11:$A$20</c:f>
              <c:strCache>
                <c:ptCount val="9"/>
                <c:pt idx="0">
                  <c:v>Disponivel</c:v>
                </c:pt>
                <c:pt idx="1">
                  <c:v>Estoque</c:v>
                </c:pt>
                <c:pt idx="2">
                  <c:v>investimentos</c:v>
                </c:pt>
                <c:pt idx="3">
                  <c:v>imobilizado</c:v>
                </c:pt>
                <c:pt idx="4">
                  <c:v>Fornecedores</c:v>
                </c:pt>
                <c:pt idx="5">
                  <c:v>Emprestimos e Financiamentos</c:v>
                </c:pt>
                <c:pt idx="6">
                  <c:v>Passivo Tributário</c:v>
                </c:pt>
                <c:pt idx="7">
                  <c:v>Ativo Circulante</c:v>
                </c:pt>
                <c:pt idx="8">
                  <c:v>Passivo Circulante</c:v>
                </c:pt>
              </c:strCache>
            </c:strRef>
          </c:cat>
          <c:val>
            <c:numRef>
              <c:f>Planilha1!$M$11:$M$20</c:f>
              <c:numCache>
                <c:formatCode>_(* #,##0.00_);_(* \(#,##0.00\);_(* "-"??_);_(@_)</c:formatCode>
                <c:ptCount val="9"/>
                <c:pt idx="0">
                  <c:v>9905.5300000000007</c:v>
                </c:pt>
                <c:pt idx="1">
                  <c:v>4998800</c:v>
                </c:pt>
                <c:pt idx="2">
                  <c:v>1089000</c:v>
                </c:pt>
                <c:pt idx="3">
                  <c:v>1543829.01</c:v>
                </c:pt>
                <c:pt idx="4">
                  <c:v>11904600.960000001</c:v>
                </c:pt>
                <c:pt idx="5">
                  <c:v>185642376.16</c:v>
                </c:pt>
                <c:pt idx="6">
                  <c:v>16300452.279999999</c:v>
                </c:pt>
                <c:pt idx="7">
                  <c:v>8026215.6699999999</c:v>
                </c:pt>
                <c:pt idx="8">
                  <c:v>219054637.03</c:v>
                </c:pt>
              </c:numCache>
            </c:numRef>
          </c:val>
          <c:extLst>
            <c:ext xmlns:c16="http://schemas.microsoft.com/office/drawing/2014/chart" uri="{C3380CC4-5D6E-409C-BE32-E72D297353CC}">
              <c16:uniqueId val="{0000000B-7A0D-4860-9794-A5FD6AF5BCCB}"/>
            </c:ext>
          </c:extLst>
        </c:ser>
        <c:ser>
          <c:idx val="12"/>
          <c:order val="12"/>
          <c:tx>
            <c:strRef>
              <c:f>Planilha1!$N$10</c:f>
              <c:strCache>
                <c:ptCount val="1"/>
                <c:pt idx="0">
                  <c:v>dez/25</c:v>
                </c:pt>
              </c:strCache>
            </c:strRef>
          </c:tx>
          <c:spPr>
            <a:solidFill>
              <a:schemeClr val="accent1">
                <a:lumMod val="80000"/>
                <a:lumOff val="20000"/>
                <a:alpha val="85000"/>
              </a:schemeClr>
            </a:solidFill>
            <a:ln w="9525" cap="flat" cmpd="sng" algn="ctr">
              <a:solidFill>
                <a:schemeClr val="accent1">
                  <a:lumMod val="80000"/>
                  <a:lumOff val="20000"/>
                  <a:lumMod val="75000"/>
                </a:schemeClr>
              </a:solidFill>
              <a:round/>
            </a:ln>
            <a:effectLst/>
            <a:sp3d contourW="9525">
              <a:contourClr>
                <a:schemeClr val="accent1">
                  <a:lumMod val="80000"/>
                  <a:lumOff val="20000"/>
                  <a:lumMod val="75000"/>
                </a:schemeClr>
              </a:contourClr>
            </a:sp3d>
          </c:spPr>
          <c:invertIfNegative val="0"/>
          <c:cat>
            <c:strRef>
              <c:f>Planilha1!$A$11:$A$20</c:f>
              <c:strCache>
                <c:ptCount val="9"/>
                <c:pt idx="0">
                  <c:v>Disponivel</c:v>
                </c:pt>
                <c:pt idx="1">
                  <c:v>Estoque</c:v>
                </c:pt>
                <c:pt idx="2">
                  <c:v>investimentos</c:v>
                </c:pt>
                <c:pt idx="3">
                  <c:v>imobilizado</c:v>
                </c:pt>
                <c:pt idx="4">
                  <c:v>Fornecedores</c:v>
                </c:pt>
                <c:pt idx="5">
                  <c:v>Emprestimos e Financiamentos</c:v>
                </c:pt>
                <c:pt idx="6">
                  <c:v>Passivo Tributário</c:v>
                </c:pt>
                <c:pt idx="7">
                  <c:v>Ativo Circulante</c:v>
                </c:pt>
                <c:pt idx="8">
                  <c:v>Passivo Circulante</c:v>
                </c:pt>
              </c:strCache>
            </c:strRef>
          </c:cat>
          <c:val>
            <c:numRef>
              <c:f>Planilha1!$N$11:$N$20</c:f>
              <c:numCache>
                <c:formatCode>_(* #,##0.00_);_(* \(#,##0.00\);_(* "-"??_);_(@_)</c:formatCode>
                <c:ptCount val="9"/>
                <c:pt idx="0">
                  <c:v>8016137.5300000003</c:v>
                </c:pt>
                <c:pt idx="1">
                  <c:v>1988721.86</c:v>
                </c:pt>
                <c:pt idx="2">
                  <c:v>1089000</c:v>
                </c:pt>
                <c:pt idx="3">
                  <c:v>1534567.59</c:v>
                </c:pt>
                <c:pt idx="4">
                  <c:v>11904600.960000001</c:v>
                </c:pt>
                <c:pt idx="5">
                  <c:v>185646073.15000001</c:v>
                </c:pt>
                <c:pt idx="6">
                  <c:v>16307633.82</c:v>
                </c:pt>
                <c:pt idx="7">
                  <c:v>8016137.5300000003</c:v>
                </c:pt>
                <c:pt idx="8">
                  <c:v>219065515.56</c:v>
                </c:pt>
              </c:numCache>
            </c:numRef>
          </c:val>
          <c:extLst>
            <c:ext xmlns:c16="http://schemas.microsoft.com/office/drawing/2014/chart" uri="{C3380CC4-5D6E-409C-BE32-E72D297353CC}">
              <c16:uniqueId val="{0000000C-7A0D-4860-9794-A5FD6AF5BCCB}"/>
            </c:ext>
          </c:extLst>
        </c:ser>
        <c:ser>
          <c:idx val="13"/>
          <c:order val="13"/>
          <c:tx>
            <c:strRef>
              <c:f>Planilha1!$O$10</c:f>
              <c:strCache>
                <c:ptCount val="1"/>
                <c:pt idx="0">
                  <c:v>jan/26</c:v>
                </c:pt>
              </c:strCache>
            </c:strRef>
          </c:tx>
          <c:spPr>
            <a:solidFill>
              <a:schemeClr val="accent2">
                <a:lumMod val="80000"/>
                <a:lumOff val="20000"/>
                <a:alpha val="85000"/>
              </a:schemeClr>
            </a:solidFill>
            <a:ln w="9525" cap="flat" cmpd="sng" algn="ctr">
              <a:solidFill>
                <a:schemeClr val="accent2">
                  <a:lumMod val="80000"/>
                  <a:lumOff val="20000"/>
                  <a:lumMod val="75000"/>
                </a:schemeClr>
              </a:solidFill>
              <a:round/>
            </a:ln>
            <a:effectLst/>
            <a:sp3d contourW="9525">
              <a:contourClr>
                <a:schemeClr val="accent2">
                  <a:lumMod val="80000"/>
                  <a:lumOff val="20000"/>
                  <a:lumMod val="75000"/>
                </a:schemeClr>
              </a:contourClr>
            </a:sp3d>
          </c:spPr>
          <c:invertIfNegative val="0"/>
          <c:cat>
            <c:strRef>
              <c:f>Planilha1!$A$11:$A$20</c:f>
              <c:strCache>
                <c:ptCount val="9"/>
                <c:pt idx="0">
                  <c:v>Disponivel</c:v>
                </c:pt>
                <c:pt idx="1">
                  <c:v>Estoque</c:v>
                </c:pt>
                <c:pt idx="2">
                  <c:v>investimentos</c:v>
                </c:pt>
                <c:pt idx="3">
                  <c:v>imobilizado</c:v>
                </c:pt>
                <c:pt idx="4">
                  <c:v>Fornecedores</c:v>
                </c:pt>
                <c:pt idx="5">
                  <c:v>Emprestimos e Financiamentos</c:v>
                </c:pt>
                <c:pt idx="6">
                  <c:v>Passivo Tributário</c:v>
                </c:pt>
                <c:pt idx="7">
                  <c:v>Ativo Circulante</c:v>
                </c:pt>
                <c:pt idx="8">
                  <c:v>Passivo Circulante</c:v>
                </c:pt>
              </c:strCache>
            </c:strRef>
          </c:cat>
          <c:val>
            <c:numRef>
              <c:f>Planilha1!$O$11:$O$20</c:f>
              <c:numCache>
                <c:formatCode>_(* #,##0.00_);_(* \(#,##0.00\);_(* "-"??_);_(@_)</c:formatCode>
                <c:ptCount val="9"/>
                <c:pt idx="0">
                  <c:v>28438.720000000001</c:v>
                </c:pt>
                <c:pt idx="1">
                  <c:v>4949269.0999999996</c:v>
                </c:pt>
                <c:pt idx="2">
                  <c:v>1089000</c:v>
                </c:pt>
                <c:pt idx="3">
                  <c:v>1525306.17</c:v>
                </c:pt>
                <c:pt idx="4">
                  <c:v>11904600.960000001</c:v>
                </c:pt>
                <c:pt idx="5">
                  <c:v>190437509.52000001</c:v>
                </c:pt>
                <c:pt idx="6">
                  <c:v>16306425.460000001</c:v>
                </c:pt>
                <c:pt idx="7">
                  <c:v>8008707.21</c:v>
                </c:pt>
                <c:pt idx="8">
                  <c:v>219066882.88999999</c:v>
                </c:pt>
              </c:numCache>
            </c:numRef>
          </c:val>
          <c:extLst>
            <c:ext xmlns:c16="http://schemas.microsoft.com/office/drawing/2014/chart" uri="{C3380CC4-5D6E-409C-BE32-E72D297353CC}">
              <c16:uniqueId val="{0000000D-7A0D-4860-9794-A5FD6AF5BCCB}"/>
            </c:ext>
          </c:extLst>
        </c:ser>
        <c:ser>
          <c:idx val="14"/>
          <c:order val="14"/>
          <c:tx>
            <c:strRef>
              <c:f>Planilha1!$P$10</c:f>
              <c:strCache>
                <c:ptCount val="1"/>
                <c:pt idx="0">
                  <c:v>fev/26</c:v>
                </c:pt>
              </c:strCache>
            </c:strRef>
          </c:tx>
          <c:spPr>
            <a:solidFill>
              <a:schemeClr val="accent3">
                <a:lumMod val="80000"/>
                <a:lumOff val="20000"/>
                <a:alpha val="85000"/>
              </a:schemeClr>
            </a:solidFill>
            <a:ln w="9525" cap="flat" cmpd="sng" algn="ctr">
              <a:solidFill>
                <a:schemeClr val="accent3">
                  <a:lumMod val="80000"/>
                  <a:lumOff val="20000"/>
                  <a:lumMod val="75000"/>
                </a:schemeClr>
              </a:solidFill>
              <a:round/>
            </a:ln>
            <a:effectLst/>
            <a:sp3d contourW="9525">
              <a:contourClr>
                <a:schemeClr val="accent3">
                  <a:lumMod val="80000"/>
                  <a:lumOff val="20000"/>
                  <a:lumMod val="75000"/>
                </a:schemeClr>
              </a:contourClr>
            </a:sp3d>
          </c:spPr>
          <c:invertIfNegative val="0"/>
          <c:cat>
            <c:strRef>
              <c:f>Planilha1!$A$11:$A$20</c:f>
              <c:strCache>
                <c:ptCount val="9"/>
                <c:pt idx="0">
                  <c:v>Disponivel</c:v>
                </c:pt>
                <c:pt idx="1">
                  <c:v>Estoque</c:v>
                </c:pt>
                <c:pt idx="2">
                  <c:v>investimentos</c:v>
                </c:pt>
                <c:pt idx="3">
                  <c:v>imobilizado</c:v>
                </c:pt>
                <c:pt idx="4">
                  <c:v>Fornecedores</c:v>
                </c:pt>
                <c:pt idx="5">
                  <c:v>Emprestimos e Financiamentos</c:v>
                </c:pt>
                <c:pt idx="6">
                  <c:v>Passivo Tributário</c:v>
                </c:pt>
                <c:pt idx="7">
                  <c:v>Ativo Circulante</c:v>
                </c:pt>
                <c:pt idx="8">
                  <c:v>Passivo Circulante</c:v>
                </c:pt>
              </c:strCache>
            </c:strRef>
          </c:cat>
          <c:val>
            <c:numRef>
              <c:f>Planilha1!$P$11:$P$20</c:f>
              <c:numCache>
                <c:formatCode>_(* #,##0.00_);_(* \(#,##0.00\);_(* "-"??_);_(@_)</c:formatCode>
                <c:ptCount val="9"/>
                <c:pt idx="0">
                  <c:v>28966.65</c:v>
                </c:pt>
                <c:pt idx="1">
                  <c:v>4928119.0999999996</c:v>
                </c:pt>
                <c:pt idx="2">
                  <c:v>1089000</c:v>
                </c:pt>
                <c:pt idx="3">
                  <c:v>1525306.17</c:v>
                </c:pt>
                <c:pt idx="4">
                  <c:v>11317469.710000001</c:v>
                </c:pt>
                <c:pt idx="5">
                  <c:v>190437509.52000001</c:v>
                </c:pt>
                <c:pt idx="6">
                  <c:v>16306425.460000001</c:v>
                </c:pt>
                <c:pt idx="7">
                  <c:v>7980585.1399999997</c:v>
                </c:pt>
                <c:pt idx="8">
                  <c:v>219064307.19999999</c:v>
                </c:pt>
              </c:numCache>
            </c:numRef>
          </c:val>
          <c:extLst>
            <c:ext xmlns:c16="http://schemas.microsoft.com/office/drawing/2014/chart" uri="{C3380CC4-5D6E-409C-BE32-E72D297353CC}">
              <c16:uniqueId val="{0000000E-7A0D-4860-9794-A5FD6AF5BCCB}"/>
            </c:ext>
          </c:extLst>
        </c:ser>
        <c:dLbls>
          <c:showLegendKey val="0"/>
          <c:showVal val="0"/>
          <c:showCatName val="0"/>
          <c:showSerName val="0"/>
          <c:showPercent val="0"/>
          <c:showBubbleSize val="0"/>
        </c:dLbls>
        <c:gapWidth val="65"/>
        <c:shape val="box"/>
        <c:axId val="341708815"/>
        <c:axId val="341719855"/>
        <c:axId val="0"/>
      </c:bar3DChart>
      <c:catAx>
        <c:axId val="341708815"/>
        <c:scaling>
          <c:orientation val="minMax"/>
        </c:scaling>
        <c:delete val="1"/>
        <c:axPos val="b"/>
        <c:numFmt formatCode="General" sourceLinked="1"/>
        <c:majorTickMark val="none"/>
        <c:minorTickMark val="none"/>
        <c:tickLblPos val="nextTo"/>
        <c:crossAx val="341719855"/>
        <c:crosses val="autoZero"/>
        <c:auto val="1"/>
        <c:lblAlgn val="ctr"/>
        <c:lblOffset val="100"/>
        <c:noMultiLvlLbl val="0"/>
      </c:catAx>
      <c:valAx>
        <c:axId val="341719855"/>
        <c:scaling>
          <c:orientation val="minMax"/>
        </c:scaling>
        <c:delete val="0"/>
        <c:axPos val="l"/>
        <c:majorGridlines>
          <c:spPr>
            <a:ln w="9525" cap="flat" cmpd="sng" algn="ctr">
              <a:solidFill>
                <a:schemeClr val="dk1">
                  <a:lumMod val="15000"/>
                  <a:lumOff val="85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rgbClr val="62504E"/>
                </a:solidFill>
                <a:latin typeface="Univers" panose="020B0603020202030204" pitchFamily="34" charset="0"/>
                <a:ea typeface="+mn-ea"/>
                <a:cs typeface="+mn-cs"/>
              </a:defRPr>
            </a:pPr>
            <a:endParaRPr lang="pt-BR"/>
          </a:p>
        </c:txPr>
        <c:crossAx val="341708815"/>
        <c:crosses val="autoZero"/>
        <c:crossBetween val="between"/>
      </c:valAx>
      <c:dTable>
        <c:showHorzBorder val="1"/>
        <c:showVertBorder val="1"/>
        <c:showOutline val="1"/>
        <c:showKeys val="1"/>
        <c:spPr>
          <a:noFill/>
          <a:ln w="9525">
            <a:solidFill>
              <a:schemeClr val="dk1">
                <a:lumMod val="35000"/>
                <a:lumOff val="65000"/>
              </a:schemeClr>
            </a:solidFill>
          </a:ln>
          <a:effectLst/>
        </c:spPr>
        <c:txPr>
          <a:bodyPr rot="0" spcFirstLastPara="1" vertOverflow="ellipsis" vert="horz" wrap="square" anchor="ctr" anchorCtr="1"/>
          <a:lstStyle/>
          <a:p>
            <a:pPr rtl="0">
              <a:defRPr sz="450" b="0" i="0" u="none" strike="noStrike" kern="1200" baseline="0">
                <a:solidFill>
                  <a:srgbClr val="62504E"/>
                </a:solidFill>
                <a:latin typeface="Univers" panose="020B0603020202030204" pitchFamily="34" charset="0"/>
                <a:ea typeface="+mn-ea"/>
                <a:cs typeface="+mn-cs"/>
              </a:defRPr>
            </a:pPr>
            <a:endParaRPr lang="pt-BR"/>
          </a:p>
        </c:txPr>
      </c:dTable>
      <c:spPr>
        <a:noFill/>
        <a:ln>
          <a:noFill/>
        </a:ln>
        <a:effectLst/>
      </c:spPr>
    </c:plotArea>
    <c:legend>
      <c:legendPos val="b"/>
      <c:layout>
        <c:manualLayout>
          <c:xMode val="edge"/>
          <c:yMode val="edge"/>
          <c:x val="5.076113844650143E-2"/>
          <c:y val="0.93349504098055036"/>
          <c:w val="0.91605079749245411"/>
          <c:h val="4.5841813041916084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600" b="0" i="0" u="none" strike="noStrike" kern="1200" baseline="0">
              <a:solidFill>
                <a:srgbClr val="62504E"/>
              </a:solidFill>
              <a:latin typeface="Univers" panose="020B0603020202030204" pitchFamily="34" charset="0"/>
              <a:ea typeface="+mn-ea"/>
              <a:cs typeface="+mn-cs"/>
            </a:defRPr>
          </a:pPr>
          <a:endParaRPr lang="pt-B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sz="600">
          <a:solidFill>
            <a:srgbClr val="62504E"/>
          </a:solidFill>
          <a:latin typeface="Univers" panose="020B0603020202030204" pitchFamily="34" charset="0"/>
        </a:defRPr>
      </a:pPr>
      <a:endParaRPr lang="pt-B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000" b="1" i="0" u="none" strike="noStrike" kern="1200" baseline="0">
              <a:solidFill>
                <a:srgbClr val="62504F"/>
              </a:solidFill>
              <a:latin typeface="Univers" panose="020B0603020202030204" pitchFamily="34" charset="0"/>
              <a:ea typeface="+mn-ea"/>
              <a:cs typeface="+mn-cs"/>
            </a:defRPr>
          </a:pPr>
          <a:endParaRPr lang="pt-BR"/>
        </a:p>
      </c:txPr>
    </c:title>
    <c:autoTitleDeleted val="0"/>
    <c:plotArea>
      <c:layout>
        <c:manualLayout>
          <c:layoutTarget val="inner"/>
          <c:xMode val="edge"/>
          <c:yMode val="edge"/>
          <c:x val="6.1111005991939464E-2"/>
          <c:y val="0.18969925634295715"/>
          <c:w val="0.93888888888888888"/>
          <c:h val="0.69827172645086033"/>
        </c:manualLayout>
      </c:layout>
      <c:lineChart>
        <c:grouping val="stacked"/>
        <c:varyColors val="0"/>
        <c:ser>
          <c:idx val="0"/>
          <c:order val="0"/>
          <c:tx>
            <c:strRef>
              <c:f>Planilha1!$A$92</c:f>
              <c:strCache>
                <c:ptCount val="1"/>
                <c:pt idx="0">
                  <c:v>FATURAMENTO</c:v>
                </c:pt>
              </c:strCache>
            </c:strRef>
          </c:tx>
          <c:spPr>
            <a:ln w="31750" cap="rnd">
              <a:solidFill>
                <a:schemeClr val="accent1"/>
              </a:solidFill>
              <a:round/>
            </a:ln>
            <a:effectLst/>
          </c:spPr>
          <c:marker>
            <c:symbol val="circle"/>
            <c:size val="17"/>
            <c:spPr>
              <a:solidFill>
                <a:schemeClr val="accent1"/>
              </a:solidFill>
              <a:ln>
                <a:noFill/>
              </a:ln>
              <a:effectLst/>
            </c:spPr>
          </c:marker>
          <c:dLbls>
            <c:spPr>
              <a:noFill/>
              <a:ln>
                <a:noFill/>
              </a:ln>
              <a:effectLst/>
            </c:spPr>
            <c:txPr>
              <a:bodyPr rot="0" spcFirstLastPara="1" vertOverflow="ellipsis" vert="horz" wrap="square" anchor="ctr" anchorCtr="1"/>
              <a:lstStyle/>
              <a:p>
                <a:pPr>
                  <a:defRPr sz="600" b="1" i="0" u="none" strike="noStrike" kern="1200" baseline="0">
                    <a:solidFill>
                      <a:srgbClr val="62504F"/>
                    </a:solidFill>
                    <a:latin typeface="Univers" panose="020B0603020202030204" pitchFamily="34" charset="0"/>
                    <a:ea typeface="+mn-ea"/>
                    <a:cs typeface="+mn-cs"/>
                  </a:defRPr>
                </a:pPr>
                <a:endParaRPr lang="pt-B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Planilha1!$B$91:$P$91</c:f>
              <c:numCache>
                <c:formatCode>mmm\-yy</c:formatCode>
                <c:ptCount val="15"/>
                <c:pt idx="0" formatCode="General">
                  <c:v>2024</c:v>
                </c:pt>
                <c:pt idx="1">
                  <c:v>45658</c:v>
                </c:pt>
                <c:pt idx="2">
                  <c:v>45689</c:v>
                </c:pt>
                <c:pt idx="3">
                  <c:v>45717</c:v>
                </c:pt>
                <c:pt idx="4">
                  <c:v>45748</c:v>
                </c:pt>
                <c:pt idx="5">
                  <c:v>45778</c:v>
                </c:pt>
                <c:pt idx="6">
                  <c:v>45809</c:v>
                </c:pt>
                <c:pt idx="7">
                  <c:v>45839</c:v>
                </c:pt>
                <c:pt idx="8">
                  <c:v>45870</c:v>
                </c:pt>
                <c:pt idx="9">
                  <c:v>45901</c:v>
                </c:pt>
                <c:pt idx="10">
                  <c:v>45931</c:v>
                </c:pt>
                <c:pt idx="11">
                  <c:v>45962</c:v>
                </c:pt>
                <c:pt idx="12">
                  <c:v>45992</c:v>
                </c:pt>
                <c:pt idx="13">
                  <c:v>46023</c:v>
                </c:pt>
                <c:pt idx="14">
                  <c:v>46054</c:v>
                </c:pt>
              </c:numCache>
            </c:numRef>
          </c:cat>
          <c:val>
            <c:numRef>
              <c:f>Planilha1!$B$92:$P$92</c:f>
              <c:numCache>
                <c:formatCode>_(* #,##0.00_);_(* \(#,##0.00\);_(* "-"??_);_(@_)</c:formatCode>
                <c:ptCount val="15"/>
                <c:pt idx="0">
                  <c:v>74909.97</c:v>
                </c:pt>
                <c:pt idx="1">
                  <c:v>8012.82</c:v>
                </c:pt>
                <c:pt idx="2">
                  <c:v>16106.86</c:v>
                </c:pt>
                <c:pt idx="3" formatCode="_(&quot;R$&quot;* #,##0.00_);_(&quot;R$&quot;* \(#,##0.00\);_(&quot;R$&quot;* &quot;-&quot;??_);_(@_)">
                  <c:v>16456.66</c:v>
                </c:pt>
                <c:pt idx="4" formatCode="_(&quot;R$&quot;* #,##0.00_);_(&quot;R$&quot;* \(#,##0.00\);_(&quot;R$&quot;* &quot;-&quot;??_);_(@_)">
                  <c:v>24754.82</c:v>
                </c:pt>
                <c:pt idx="5" formatCode="_(&quot;R$&quot;* #,##0.00_);_(&quot;R$&quot;* \(#,##0.00\);_(&quot;R$&quot;* &quot;-&quot;??_);_(@_)">
                  <c:v>60011.75</c:v>
                </c:pt>
                <c:pt idx="6" formatCode="_(&quot;R$&quot;* #,##0.00_);_(&quot;R$&quot;* \(#,##0.00\);_(&quot;R$&quot;* &quot;-&quot;??_);_(@_)">
                  <c:v>74239.72</c:v>
                </c:pt>
                <c:pt idx="7" formatCode="_(&quot;R$&quot;* #,##0.00_);_(&quot;R$&quot;* \(#,##0.00\);_(&quot;R$&quot;* &quot;-&quot;??_);_(@_)">
                  <c:v>104822.2</c:v>
                </c:pt>
                <c:pt idx="8" formatCode="_(&quot;R$&quot;* #,##0.00_);_(&quot;R$&quot;* \(#,##0.00\);_(&quot;R$&quot;* &quot;-&quot;??_);_(@_)">
                  <c:v>18140.86</c:v>
                </c:pt>
                <c:pt idx="9" formatCode="_(&quot;R$&quot;* #,##0.00_);_(&quot;R$&quot;* \(#,##0.00\);_(&quot;R$&quot;* &quot;-&quot;??_);_(@_)">
                  <c:v>16292.05</c:v>
                </c:pt>
                <c:pt idx="10" formatCode="_(&quot;R$&quot;* #,##0.00_);_(&quot;R$&quot;* \(#,##0.00\);_(&quot;R$&quot;* &quot;-&quot;??_);_(@_)">
                  <c:v>7078.56</c:v>
                </c:pt>
                <c:pt idx="11" formatCode="_(&quot;R$&quot;* #,##0.00_);_(&quot;R$&quot;* \(#,##0.00\);_(&quot;R$&quot;* &quot;-&quot;??_);_(@_)">
                  <c:v>2000</c:v>
                </c:pt>
                <c:pt idx="12" formatCode="_(&quot;R$&quot;* #,##0.00_);_(&quot;R$&quot;* \(#,##0.00\);_(&quot;R$&quot;* &quot;-&quot;??_);_(@_)">
                  <c:v>22859.32</c:v>
                </c:pt>
                <c:pt idx="13" formatCode="_(&quot;R$&quot;* #,##0.00_);_(&quot;R$&quot;* \(#,##0.00\);_(&quot;R$&quot;* &quot;-&quot;??_);_(@_)">
                  <c:v>61175</c:v>
                </c:pt>
                <c:pt idx="14" formatCode="_(&quot;R$&quot;* #,##0.00_);_(&quot;R$&quot;* \(#,##0.00\);_(&quot;R$&quot;* &quot;-&quot;??_);_(@_)">
                  <c:v>21150</c:v>
                </c:pt>
              </c:numCache>
            </c:numRef>
          </c:val>
          <c:smooth val="0"/>
          <c:extLst>
            <c:ext xmlns:c16="http://schemas.microsoft.com/office/drawing/2014/chart" uri="{C3380CC4-5D6E-409C-BE32-E72D297353CC}">
              <c16:uniqueId val="{00000000-E3FD-42D3-964E-7CB2AE7658EA}"/>
            </c:ext>
          </c:extLst>
        </c:ser>
        <c:dLbls>
          <c:dLblPos val="ctr"/>
          <c:showLegendKey val="0"/>
          <c:showVal val="1"/>
          <c:showCatName val="0"/>
          <c:showSerName val="0"/>
          <c:showPercent val="0"/>
          <c:showBubbleSize val="0"/>
        </c:dLbls>
        <c:marker val="1"/>
        <c:smooth val="0"/>
        <c:axId val="1069073119"/>
        <c:axId val="1069071199"/>
      </c:lineChart>
      <c:catAx>
        <c:axId val="1069073119"/>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600" b="0" i="0" u="none" strike="noStrike" kern="1200" cap="all" baseline="0">
                <a:solidFill>
                  <a:srgbClr val="62504F"/>
                </a:solidFill>
                <a:latin typeface="Univers" panose="020B0603020202030204" pitchFamily="34" charset="0"/>
                <a:ea typeface="+mn-ea"/>
                <a:cs typeface="+mn-cs"/>
              </a:defRPr>
            </a:pPr>
            <a:endParaRPr lang="pt-BR"/>
          </a:p>
        </c:txPr>
        <c:crossAx val="1069071199"/>
        <c:crosses val="autoZero"/>
        <c:auto val="1"/>
        <c:lblAlgn val="ctr"/>
        <c:lblOffset val="100"/>
        <c:noMultiLvlLbl val="0"/>
      </c:catAx>
      <c:valAx>
        <c:axId val="1069071199"/>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_(* #,##0.00_);_(* \(#,##0.00\);_(* &quot;-&quot;??_);_(@_)" sourceLinked="1"/>
        <c:majorTickMark val="none"/>
        <c:minorTickMark val="none"/>
        <c:tickLblPos val="nextTo"/>
        <c:crossAx val="1069073119"/>
        <c:crosses val="autoZero"/>
        <c:crossBetween val="between"/>
      </c:valAx>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sz="600">
          <a:solidFill>
            <a:srgbClr val="62504F"/>
          </a:solidFill>
          <a:latin typeface="Univers" panose="020B0603020202030204" pitchFamily="34" charset="0"/>
        </a:defRPr>
      </a:pPr>
      <a:endParaRPr lang="pt-B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720" b="1" i="0" u="none" strike="noStrike" kern="1200" baseline="0">
                <a:solidFill>
                  <a:srgbClr val="62504E"/>
                </a:solidFill>
                <a:latin typeface="Univers" panose="020B0603020202030204" pitchFamily="34" charset="0"/>
                <a:ea typeface="+mn-ea"/>
                <a:cs typeface="+mn-cs"/>
              </a:defRPr>
            </a:pPr>
            <a:r>
              <a:rPr lang="pt-BR" sz="1000" dirty="0"/>
              <a:t>CUSTO</a:t>
            </a:r>
          </a:p>
        </c:rich>
      </c:tx>
      <c:overlay val="0"/>
      <c:spPr>
        <a:noFill/>
        <a:ln>
          <a:noFill/>
        </a:ln>
        <a:effectLst/>
      </c:spPr>
      <c:txPr>
        <a:bodyPr rot="0" spcFirstLastPara="1" vertOverflow="ellipsis" vert="horz" wrap="square" anchor="ctr" anchorCtr="1"/>
        <a:lstStyle/>
        <a:p>
          <a:pPr>
            <a:defRPr sz="720" b="1" i="0" u="none" strike="noStrike" kern="1200" baseline="0">
              <a:solidFill>
                <a:srgbClr val="62504E"/>
              </a:solidFill>
              <a:latin typeface="Univers" panose="020B0603020202030204" pitchFamily="34" charset="0"/>
              <a:ea typeface="+mn-ea"/>
              <a:cs typeface="+mn-cs"/>
            </a:defRPr>
          </a:pPr>
          <a:endParaRPr lang="pt-BR"/>
        </a:p>
      </c:txPr>
    </c:title>
    <c:autoTitleDeleted val="0"/>
    <c:plotArea>
      <c:layout/>
      <c:barChart>
        <c:barDir val="col"/>
        <c:grouping val="clustered"/>
        <c:varyColors val="0"/>
        <c:ser>
          <c:idx val="0"/>
          <c:order val="0"/>
          <c:tx>
            <c:strRef>
              <c:f>Planilha1!$B$61</c:f>
              <c:strCache>
                <c:ptCount val="1"/>
                <c:pt idx="0">
                  <c:v>2024</c:v>
                </c:pt>
              </c:strCache>
            </c:strRef>
          </c:tx>
          <c:spPr>
            <a:solidFill>
              <a:schemeClr val="accent1">
                <a:alpha val="85000"/>
              </a:schemeClr>
            </a:solidFill>
            <a:ln w="9525" cap="flat" cmpd="sng" algn="ctr">
              <a:solidFill>
                <a:schemeClr val="lt1">
                  <a:alpha val="50000"/>
                </a:schemeClr>
              </a:solidFill>
              <a:round/>
            </a:ln>
            <a:effectLst/>
          </c:spPr>
          <c:invertIfNegative val="0"/>
          <c:dLbls>
            <c:dLbl>
              <c:idx val="0"/>
              <c:tx>
                <c:rich>
                  <a:bodyPr/>
                  <a:lstStyle/>
                  <a:p>
                    <a:r>
                      <a:rPr lang="en-US"/>
                      <a:t>R$ 0,00</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DDEF-4BE4-B172-E2F90E5B118E}"/>
                </c:ext>
              </c:extLst>
            </c:dLbl>
            <c:spPr>
              <a:noFill/>
              <a:ln>
                <a:noFill/>
              </a:ln>
              <a:effectLst/>
            </c:spPr>
            <c:txPr>
              <a:bodyPr rot="0" spcFirstLastPara="1" vertOverflow="ellipsis" vert="horz" wrap="square" anchor="ctr" anchorCtr="1"/>
              <a:lstStyle/>
              <a:p>
                <a:pPr>
                  <a:defRPr sz="600" b="1" i="0" u="none" strike="noStrike" kern="1200" baseline="0">
                    <a:solidFill>
                      <a:srgbClr val="62504E"/>
                    </a:solidFill>
                    <a:latin typeface="Univers" panose="020B060302020203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Planilha1!$A$69</c:f>
              <c:strCache>
                <c:ptCount val="1"/>
                <c:pt idx="0">
                  <c:v>CPV (Custo dos Produtos Vendidos (CMV ou CSP)</c:v>
                </c:pt>
              </c:strCache>
            </c:strRef>
          </c:cat>
          <c:val>
            <c:numRef>
              <c:f>Planilha1!$B$69</c:f>
              <c:numCache>
                <c:formatCode>_("R$"* #,##0.00_);_("R$"* \(#,##0.00\);_("R$"* "-"??_);_(@_)</c:formatCode>
                <c:ptCount val="1"/>
                <c:pt idx="0">
                  <c:v>0</c:v>
                </c:pt>
              </c:numCache>
            </c:numRef>
          </c:val>
          <c:extLst>
            <c:ext xmlns:c16="http://schemas.microsoft.com/office/drawing/2014/chart" uri="{C3380CC4-5D6E-409C-BE32-E72D297353CC}">
              <c16:uniqueId val="{00000000-DDEF-4BE4-B172-E2F90E5B118E}"/>
            </c:ext>
          </c:extLst>
        </c:ser>
        <c:ser>
          <c:idx val="1"/>
          <c:order val="1"/>
          <c:tx>
            <c:strRef>
              <c:f>Planilha1!$C$61</c:f>
              <c:strCache>
                <c:ptCount val="1"/>
                <c:pt idx="0">
                  <c:v>jan/25</c:v>
                </c:pt>
              </c:strCache>
            </c:strRef>
          </c:tx>
          <c:spPr>
            <a:solidFill>
              <a:schemeClr val="accent2">
                <a:alpha val="85000"/>
              </a:schemeClr>
            </a:solidFill>
            <a:ln w="9525" cap="flat" cmpd="sng" algn="ctr">
              <a:solidFill>
                <a:schemeClr val="lt1">
                  <a:alpha val="50000"/>
                </a:schemeClr>
              </a:solidFill>
              <a:round/>
            </a:ln>
            <a:effectLst/>
          </c:spPr>
          <c:invertIfNegative val="0"/>
          <c:dLbls>
            <c:dLbl>
              <c:idx val="0"/>
              <c:tx>
                <c:rich>
                  <a:bodyPr/>
                  <a:lstStyle/>
                  <a:p>
                    <a:r>
                      <a:rPr lang="en-US"/>
                      <a:t>R$ 0,00</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DDEF-4BE4-B172-E2F90E5B118E}"/>
                </c:ext>
              </c:extLst>
            </c:dLbl>
            <c:spPr>
              <a:noFill/>
              <a:ln>
                <a:noFill/>
              </a:ln>
              <a:effectLst/>
            </c:spPr>
            <c:txPr>
              <a:bodyPr rot="0" spcFirstLastPara="1" vertOverflow="ellipsis" vert="horz" wrap="square" anchor="ctr" anchorCtr="1"/>
              <a:lstStyle/>
              <a:p>
                <a:pPr>
                  <a:defRPr sz="600" b="1" i="0" u="none" strike="noStrike" kern="1200" baseline="0">
                    <a:solidFill>
                      <a:srgbClr val="62504E"/>
                    </a:solidFill>
                    <a:latin typeface="Univers" panose="020B060302020203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Planilha1!$A$69</c:f>
              <c:strCache>
                <c:ptCount val="1"/>
                <c:pt idx="0">
                  <c:v>CPV (Custo dos Produtos Vendidos (CMV ou CSP)</c:v>
                </c:pt>
              </c:strCache>
            </c:strRef>
          </c:cat>
          <c:val>
            <c:numRef>
              <c:f>Planilha1!$C$69</c:f>
              <c:numCache>
                <c:formatCode>_("R$"* #,##0.00_);_("R$"* \(#,##0.00\);_("R$"* "-"??_);_(@_)</c:formatCode>
                <c:ptCount val="1"/>
                <c:pt idx="0">
                  <c:v>0</c:v>
                </c:pt>
              </c:numCache>
            </c:numRef>
          </c:val>
          <c:extLst>
            <c:ext xmlns:c16="http://schemas.microsoft.com/office/drawing/2014/chart" uri="{C3380CC4-5D6E-409C-BE32-E72D297353CC}">
              <c16:uniqueId val="{00000001-DDEF-4BE4-B172-E2F90E5B118E}"/>
            </c:ext>
          </c:extLst>
        </c:ser>
        <c:ser>
          <c:idx val="2"/>
          <c:order val="2"/>
          <c:tx>
            <c:strRef>
              <c:f>Planilha1!$D$61</c:f>
              <c:strCache>
                <c:ptCount val="1"/>
                <c:pt idx="0">
                  <c:v>fev/25</c:v>
                </c:pt>
              </c:strCache>
            </c:strRef>
          </c:tx>
          <c:spPr>
            <a:solidFill>
              <a:schemeClr val="accent3">
                <a:alpha val="85000"/>
              </a:schemeClr>
            </a:solidFill>
            <a:ln w="9525" cap="flat" cmpd="sng" algn="ctr">
              <a:solidFill>
                <a:schemeClr val="lt1">
                  <a:alpha val="50000"/>
                </a:schemeClr>
              </a:solidFill>
              <a:round/>
            </a:ln>
            <a:effectLst/>
          </c:spPr>
          <c:invertIfNegative val="0"/>
          <c:dLbls>
            <c:dLbl>
              <c:idx val="0"/>
              <c:tx>
                <c:rich>
                  <a:bodyPr/>
                  <a:lstStyle/>
                  <a:p>
                    <a:r>
                      <a:rPr lang="en-US"/>
                      <a:t>R$ 0,00</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1-DDEF-4BE4-B172-E2F90E5B118E}"/>
                </c:ext>
              </c:extLst>
            </c:dLbl>
            <c:spPr>
              <a:noFill/>
              <a:ln>
                <a:noFill/>
              </a:ln>
              <a:effectLst/>
            </c:spPr>
            <c:txPr>
              <a:bodyPr rot="0" spcFirstLastPara="1" vertOverflow="ellipsis" vert="horz" wrap="square" anchor="ctr" anchorCtr="1"/>
              <a:lstStyle/>
              <a:p>
                <a:pPr>
                  <a:defRPr sz="600" b="1" i="0" u="none" strike="noStrike" kern="1200" baseline="0">
                    <a:solidFill>
                      <a:srgbClr val="62504E"/>
                    </a:solidFill>
                    <a:latin typeface="Univers" panose="020B060302020203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Planilha1!$A$69</c:f>
              <c:strCache>
                <c:ptCount val="1"/>
                <c:pt idx="0">
                  <c:v>CPV (Custo dos Produtos Vendidos (CMV ou CSP)</c:v>
                </c:pt>
              </c:strCache>
            </c:strRef>
          </c:cat>
          <c:val>
            <c:numRef>
              <c:f>Planilha1!$D$69</c:f>
              <c:numCache>
                <c:formatCode>_("R$"* #,##0.00_);_("R$"* \(#,##0.00\);_("R$"* "-"??_);_(@_)</c:formatCode>
                <c:ptCount val="1"/>
                <c:pt idx="0">
                  <c:v>0</c:v>
                </c:pt>
              </c:numCache>
            </c:numRef>
          </c:val>
          <c:extLst>
            <c:ext xmlns:c16="http://schemas.microsoft.com/office/drawing/2014/chart" uri="{C3380CC4-5D6E-409C-BE32-E72D297353CC}">
              <c16:uniqueId val="{00000002-DDEF-4BE4-B172-E2F90E5B118E}"/>
            </c:ext>
          </c:extLst>
        </c:ser>
        <c:ser>
          <c:idx val="3"/>
          <c:order val="3"/>
          <c:tx>
            <c:strRef>
              <c:f>Planilha1!$E$61</c:f>
              <c:strCache>
                <c:ptCount val="1"/>
                <c:pt idx="0">
                  <c:v>mar/25</c:v>
                </c:pt>
              </c:strCache>
            </c:strRef>
          </c:tx>
          <c:spPr>
            <a:solidFill>
              <a:schemeClr val="accent4">
                <a:alpha val="85000"/>
              </a:schemeClr>
            </a:solidFill>
            <a:ln w="9525" cap="flat" cmpd="sng" algn="ctr">
              <a:solidFill>
                <a:schemeClr val="lt1">
                  <a:alpha val="50000"/>
                </a:schemeClr>
              </a:solidFill>
              <a:round/>
            </a:ln>
            <a:effectLst/>
          </c:spPr>
          <c:invertIfNegative val="0"/>
          <c:dLbls>
            <c:dLbl>
              <c:idx val="0"/>
              <c:tx>
                <c:rich>
                  <a:bodyPr/>
                  <a:lstStyle/>
                  <a:p>
                    <a:r>
                      <a:rPr lang="en-US"/>
                      <a:t>R$ 0,00</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2-DDEF-4BE4-B172-E2F90E5B118E}"/>
                </c:ext>
              </c:extLst>
            </c:dLbl>
            <c:spPr>
              <a:noFill/>
              <a:ln>
                <a:noFill/>
              </a:ln>
              <a:effectLst/>
            </c:spPr>
            <c:txPr>
              <a:bodyPr rot="0" spcFirstLastPara="1" vertOverflow="ellipsis" vert="horz" wrap="square" anchor="ctr" anchorCtr="1"/>
              <a:lstStyle/>
              <a:p>
                <a:pPr>
                  <a:defRPr sz="600" b="1" i="0" u="none" strike="noStrike" kern="1200" baseline="0">
                    <a:solidFill>
                      <a:srgbClr val="62504E"/>
                    </a:solidFill>
                    <a:latin typeface="Univers" panose="020B060302020203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Planilha1!$A$69</c:f>
              <c:strCache>
                <c:ptCount val="1"/>
                <c:pt idx="0">
                  <c:v>CPV (Custo dos Produtos Vendidos (CMV ou CSP)</c:v>
                </c:pt>
              </c:strCache>
            </c:strRef>
          </c:cat>
          <c:val>
            <c:numRef>
              <c:f>Planilha1!$E$69</c:f>
              <c:numCache>
                <c:formatCode>_("R$"* #,##0.00_);_("R$"* \(#,##0.00\);_("R$"* "-"??_);_(@_)</c:formatCode>
                <c:ptCount val="1"/>
                <c:pt idx="0">
                  <c:v>0</c:v>
                </c:pt>
              </c:numCache>
            </c:numRef>
          </c:val>
          <c:extLst>
            <c:ext xmlns:c16="http://schemas.microsoft.com/office/drawing/2014/chart" uri="{C3380CC4-5D6E-409C-BE32-E72D297353CC}">
              <c16:uniqueId val="{00000003-DDEF-4BE4-B172-E2F90E5B118E}"/>
            </c:ext>
          </c:extLst>
        </c:ser>
        <c:ser>
          <c:idx val="4"/>
          <c:order val="4"/>
          <c:tx>
            <c:strRef>
              <c:f>Planilha1!$F$61</c:f>
              <c:strCache>
                <c:ptCount val="1"/>
                <c:pt idx="0">
                  <c:v>abr/25</c:v>
                </c:pt>
              </c:strCache>
            </c:strRef>
          </c:tx>
          <c:spPr>
            <a:solidFill>
              <a:schemeClr val="accent5">
                <a:alpha val="85000"/>
              </a:schemeClr>
            </a:solidFill>
            <a:ln w="9525" cap="flat" cmpd="sng" algn="ctr">
              <a:solidFill>
                <a:schemeClr val="lt1">
                  <a:alpha val="50000"/>
                </a:schemeClr>
              </a:solidFill>
              <a:round/>
            </a:ln>
            <a:effectLst/>
          </c:spPr>
          <c:invertIfNegative val="0"/>
          <c:dLbls>
            <c:dLbl>
              <c:idx val="0"/>
              <c:tx>
                <c:rich>
                  <a:bodyPr/>
                  <a:lstStyle/>
                  <a:p>
                    <a:r>
                      <a:rPr lang="en-US"/>
                      <a:t>R$ 0,00</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3-DDEF-4BE4-B172-E2F90E5B118E}"/>
                </c:ext>
              </c:extLst>
            </c:dLbl>
            <c:spPr>
              <a:noFill/>
              <a:ln>
                <a:noFill/>
              </a:ln>
              <a:effectLst/>
            </c:spPr>
            <c:txPr>
              <a:bodyPr rot="0" spcFirstLastPara="1" vertOverflow="ellipsis" vert="horz" wrap="square" anchor="ctr" anchorCtr="1"/>
              <a:lstStyle/>
              <a:p>
                <a:pPr>
                  <a:defRPr sz="600" b="1" i="0" u="none" strike="noStrike" kern="1200" baseline="0">
                    <a:solidFill>
                      <a:srgbClr val="62504E"/>
                    </a:solidFill>
                    <a:latin typeface="Univers" panose="020B060302020203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Planilha1!$A$69</c:f>
              <c:strCache>
                <c:ptCount val="1"/>
                <c:pt idx="0">
                  <c:v>CPV (Custo dos Produtos Vendidos (CMV ou CSP)</c:v>
                </c:pt>
              </c:strCache>
            </c:strRef>
          </c:cat>
          <c:val>
            <c:numRef>
              <c:f>Planilha1!$F$69</c:f>
              <c:numCache>
                <c:formatCode>_("R$"* #,##0.00_);_("R$"* \(#,##0.00\);_("R$"* "-"??_);_(@_)</c:formatCode>
                <c:ptCount val="1"/>
                <c:pt idx="0">
                  <c:v>0</c:v>
                </c:pt>
              </c:numCache>
            </c:numRef>
          </c:val>
          <c:extLst>
            <c:ext xmlns:c16="http://schemas.microsoft.com/office/drawing/2014/chart" uri="{C3380CC4-5D6E-409C-BE32-E72D297353CC}">
              <c16:uniqueId val="{00000004-DDEF-4BE4-B172-E2F90E5B118E}"/>
            </c:ext>
          </c:extLst>
        </c:ser>
        <c:ser>
          <c:idx val="5"/>
          <c:order val="5"/>
          <c:tx>
            <c:strRef>
              <c:f>Planilha1!$G$61</c:f>
              <c:strCache>
                <c:ptCount val="1"/>
                <c:pt idx="0">
                  <c:v>mai/25</c:v>
                </c:pt>
              </c:strCache>
            </c:strRef>
          </c:tx>
          <c:spPr>
            <a:solidFill>
              <a:schemeClr val="accent6">
                <a:alpha val="85000"/>
              </a:schemeClr>
            </a:solidFill>
            <a:ln w="9525" cap="flat" cmpd="sng" algn="ctr">
              <a:solidFill>
                <a:schemeClr val="lt1">
                  <a:alpha val="50000"/>
                </a:schemeClr>
              </a:solidFill>
              <a:round/>
            </a:ln>
            <a:effectLst/>
          </c:spPr>
          <c:invertIfNegative val="0"/>
          <c:dLbls>
            <c:dLbl>
              <c:idx val="0"/>
              <c:tx>
                <c:rich>
                  <a:bodyPr/>
                  <a:lstStyle/>
                  <a:p>
                    <a:r>
                      <a:rPr lang="en-US"/>
                      <a:t>R$ 0,00</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4-DDEF-4BE4-B172-E2F90E5B118E}"/>
                </c:ext>
              </c:extLst>
            </c:dLbl>
            <c:spPr>
              <a:noFill/>
              <a:ln>
                <a:noFill/>
              </a:ln>
              <a:effectLst/>
            </c:spPr>
            <c:txPr>
              <a:bodyPr rot="0" spcFirstLastPara="1" vertOverflow="ellipsis" vert="horz" wrap="square" anchor="ctr" anchorCtr="1"/>
              <a:lstStyle/>
              <a:p>
                <a:pPr>
                  <a:defRPr sz="600" b="1" i="0" u="none" strike="noStrike" kern="1200" baseline="0">
                    <a:solidFill>
                      <a:srgbClr val="62504E"/>
                    </a:solidFill>
                    <a:latin typeface="Univers" panose="020B060302020203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Planilha1!$A$69</c:f>
              <c:strCache>
                <c:ptCount val="1"/>
                <c:pt idx="0">
                  <c:v>CPV (Custo dos Produtos Vendidos (CMV ou CSP)</c:v>
                </c:pt>
              </c:strCache>
            </c:strRef>
          </c:cat>
          <c:val>
            <c:numRef>
              <c:f>Planilha1!$G$69</c:f>
              <c:numCache>
                <c:formatCode>_("R$"* #,##0.00_);_("R$"* \(#,##0.00\);_("R$"* "-"??_);_(@_)</c:formatCode>
                <c:ptCount val="1"/>
                <c:pt idx="0">
                  <c:v>0</c:v>
                </c:pt>
              </c:numCache>
            </c:numRef>
          </c:val>
          <c:extLst>
            <c:ext xmlns:c16="http://schemas.microsoft.com/office/drawing/2014/chart" uri="{C3380CC4-5D6E-409C-BE32-E72D297353CC}">
              <c16:uniqueId val="{00000005-DDEF-4BE4-B172-E2F90E5B118E}"/>
            </c:ext>
          </c:extLst>
        </c:ser>
        <c:ser>
          <c:idx val="6"/>
          <c:order val="6"/>
          <c:tx>
            <c:strRef>
              <c:f>Planilha1!$H$61</c:f>
              <c:strCache>
                <c:ptCount val="1"/>
                <c:pt idx="0">
                  <c:v>jun/25</c:v>
                </c:pt>
              </c:strCache>
            </c:strRef>
          </c:tx>
          <c:spPr>
            <a:solidFill>
              <a:schemeClr val="accent1">
                <a:lumMod val="60000"/>
                <a:alpha val="85000"/>
              </a:schemeClr>
            </a:solidFill>
            <a:ln w="9525" cap="flat" cmpd="sng" algn="ctr">
              <a:solidFill>
                <a:schemeClr val="lt1">
                  <a:alpha val="50000"/>
                </a:schemeClr>
              </a:solidFill>
              <a:round/>
            </a:ln>
            <a:effectLst/>
          </c:spPr>
          <c:invertIfNegative val="0"/>
          <c:dLbls>
            <c:dLbl>
              <c:idx val="0"/>
              <c:tx>
                <c:rich>
                  <a:bodyPr/>
                  <a:lstStyle/>
                  <a:p>
                    <a:r>
                      <a:rPr lang="en-US"/>
                      <a:t>R$ 0,00</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5-DDEF-4BE4-B172-E2F90E5B118E}"/>
                </c:ext>
              </c:extLst>
            </c:dLbl>
            <c:spPr>
              <a:noFill/>
              <a:ln>
                <a:noFill/>
              </a:ln>
              <a:effectLst/>
            </c:spPr>
            <c:txPr>
              <a:bodyPr rot="0" spcFirstLastPara="1" vertOverflow="ellipsis" vert="horz" wrap="square" anchor="ctr" anchorCtr="1"/>
              <a:lstStyle/>
              <a:p>
                <a:pPr>
                  <a:defRPr sz="600" b="1" i="0" u="none" strike="noStrike" kern="1200" baseline="0">
                    <a:solidFill>
                      <a:srgbClr val="62504E"/>
                    </a:solidFill>
                    <a:latin typeface="Univers" panose="020B060302020203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Planilha1!$A$69</c:f>
              <c:strCache>
                <c:ptCount val="1"/>
                <c:pt idx="0">
                  <c:v>CPV (Custo dos Produtos Vendidos (CMV ou CSP)</c:v>
                </c:pt>
              </c:strCache>
            </c:strRef>
          </c:cat>
          <c:val>
            <c:numRef>
              <c:f>Planilha1!$H$69</c:f>
              <c:numCache>
                <c:formatCode>_("R$"* #,##0.00_);_("R$"* \(#,##0.00\);_("R$"* "-"??_);_(@_)</c:formatCode>
                <c:ptCount val="1"/>
                <c:pt idx="0">
                  <c:v>0</c:v>
                </c:pt>
              </c:numCache>
            </c:numRef>
          </c:val>
          <c:extLst>
            <c:ext xmlns:c16="http://schemas.microsoft.com/office/drawing/2014/chart" uri="{C3380CC4-5D6E-409C-BE32-E72D297353CC}">
              <c16:uniqueId val="{00000006-DDEF-4BE4-B172-E2F90E5B118E}"/>
            </c:ext>
          </c:extLst>
        </c:ser>
        <c:ser>
          <c:idx val="7"/>
          <c:order val="7"/>
          <c:tx>
            <c:strRef>
              <c:f>Planilha1!$I$61</c:f>
              <c:strCache>
                <c:ptCount val="1"/>
                <c:pt idx="0">
                  <c:v>jul/25</c:v>
                </c:pt>
              </c:strCache>
            </c:strRef>
          </c:tx>
          <c:spPr>
            <a:solidFill>
              <a:schemeClr val="accent2">
                <a:lumMod val="60000"/>
                <a:alpha val="85000"/>
              </a:schemeClr>
            </a:solidFill>
            <a:ln w="9525" cap="flat" cmpd="sng" algn="ctr">
              <a:solidFill>
                <a:schemeClr val="lt1">
                  <a:alpha val="50000"/>
                </a:schemeClr>
              </a:solidFill>
              <a:round/>
            </a:ln>
            <a:effectLst/>
          </c:spPr>
          <c:invertIfNegative val="0"/>
          <c:dLbls>
            <c:dLbl>
              <c:idx val="0"/>
              <c:tx>
                <c:rich>
                  <a:bodyPr/>
                  <a:lstStyle/>
                  <a:p>
                    <a:r>
                      <a:rPr lang="en-US"/>
                      <a:t>R$ 0,00</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6-DDEF-4BE4-B172-E2F90E5B118E}"/>
                </c:ext>
              </c:extLst>
            </c:dLbl>
            <c:spPr>
              <a:noFill/>
              <a:ln>
                <a:noFill/>
              </a:ln>
              <a:effectLst/>
            </c:spPr>
            <c:txPr>
              <a:bodyPr rot="0" spcFirstLastPara="1" vertOverflow="ellipsis" vert="horz" wrap="square" anchor="ctr" anchorCtr="1"/>
              <a:lstStyle/>
              <a:p>
                <a:pPr>
                  <a:defRPr sz="600" b="1" i="0" u="none" strike="noStrike" kern="1200" baseline="0">
                    <a:solidFill>
                      <a:srgbClr val="62504E"/>
                    </a:solidFill>
                    <a:latin typeface="Univers" panose="020B060302020203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Planilha1!$A$69</c:f>
              <c:strCache>
                <c:ptCount val="1"/>
                <c:pt idx="0">
                  <c:v>CPV (Custo dos Produtos Vendidos (CMV ou CSP)</c:v>
                </c:pt>
              </c:strCache>
            </c:strRef>
          </c:cat>
          <c:val>
            <c:numRef>
              <c:f>Planilha1!$I$69</c:f>
              <c:numCache>
                <c:formatCode>_("R$"* #,##0.00_);_("R$"* \(#,##0.00\);_("R$"* "-"??_);_(@_)</c:formatCode>
                <c:ptCount val="1"/>
                <c:pt idx="0">
                  <c:v>0</c:v>
                </c:pt>
              </c:numCache>
            </c:numRef>
          </c:val>
          <c:extLst>
            <c:ext xmlns:c16="http://schemas.microsoft.com/office/drawing/2014/chart" uri="{C3380CC4-5D6E-409C-BE32-E72D297353CC}">
              <c16:uniqueId val="{00000007-DDEF-4BE4-B172-E2F90E5B118E}"/>
            </c:ext>
          </c:extLst>
        </c:ser>
        <c:ser>
          <c:idx val="8"/>
          <c:order val="8"/>
          <c:tx>
            <c:strRef>
              <c:f>Planilha1!$J$61</c:f>
              <c:strCache>
                <c:ptCount val="1"/>
                <c:pt idx="0">
                  <c:v>ago/25</c:v>
                </c:pt>
              </c:strCache>
            </c:strRef>
          </c:tx>
          <c:spPr>
            <a:solidFill>
              <a:schemeClr val="accent3">
                <a:lumMod val="60000"/>
                <a:alpha val="85000"/>
              </a:schemeClr>
            </a:solidFill>
            <a:ln w="9525" cap="flat" cmpd="sng" algn="ctr">
              <a:solidFill>
                <a:schemeClr val="lt1">
                  <a:alpha val="50000"/>
                </a:schemeClr>
              </a:solidFill>
              <a:round/>
            </a:ln>
            <a:effectLst/>
          </c:spPr>
          <c:invertIfNegative val="0"/>
          <c:dLbls>
            <c:dLbl>
              <c:idx val="0"/>
              <c:tx>
                <c:rich>
                  <a:bodyPr/>
                  <a:lstStyle/>
                  <a:p>
                    <a:r>
                      <a:rPr lang="en-US"/>
                      <a:t>R$ 0,00</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7-DDEF-4BE4-B172-E2F90E5B118E}"/>
                </c:ext>
              </c:extLst>
            </c:dLbl>
            <c:spPr>
              <a:noFill/>
              <a:ln>
                <a:noFill/>
              </a:ln>
              <a:effectLst/>
            </c:spPr>
            <c:txPr>
              <a:bodyPr rot="0" spcFirstLastPara="1" vertOverflow="ellipsis" vert="horz" wrap="square" anchor="ctr" anchorCtr="1"/>
              <a:lstStyle/>
              <a:p>
                <a:pPr>
                  <a:defRPr sz="600" b="1" i="0" u="none" strike="noStrike" kern="1200" baseline="0">
                    <a:solidFill>
                      <a:srgbClr val="62504E"/>
                    </a:solidFill>
                    <a:latin typeface="Univers" panose="020B060302020203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Planilha1!$A$69</c:f>
              <c:strCache>
                <c:ptCount val="1"/>
                <c:pt idx="0">
                  <c:v>CPV (Custo dos Produtos Vendidos (CMV ou CSP)</c:v>
                </c:pt>
              </c:strCache>
            </c:strRef>
          </c:cat>
          <c:val>
            <c:numRef>
              <c:f>Planilha1!$J$69</c:f>
              <c:numCache>
                <c:formatCode>_("R$"* #,##0.00_);_("R$"* \(#,##0.00\);_("R$"* "-"??_);_(@_)</c:formatCode>
                <c:ptCount val="1"/>
                <c:pt idx="0">
                  <c:v>0</c:v>
                </c:pt>
              </c:numCache>
            </c:numRef>
          </c:val>
          <c:extLst>
            <c:ext xmlns:c16="http://schemas.microsoft.com/office/drawing/2014/chart" uri="{C3380CC4-5D6E-409C-BE32-E72D297353CC}">
              <c16:uniqueId val="{00000008-DDEF-4BE4-B172-E2F90E5B118E}"/>
            </c:ext>
          </c:extLst>
        </c:ser>
        <c:ser>
          <c:idx val="9"/>
          <c:order val="9"/>
          <c:tx>
            <c:strRef>
              <c:f>Planilha1!$K$61</c:f>
              <c:strCache>
                <c:ptCount val="1"/>
                <c:pt idx="0">
                  <c:v>set/25</c:v>
                </c:pt>
              </c:strCache>
            </c:strRef>
          </c:tx>
          <c:spPr>
            <a:solidFill>
              <a:schemeClr val="accent4">
                <a:lumMod val="60000"/>
                <a:alpha val="85000"/>
              </a:schemeClr>
            </a:solidFill>
            <a:ln w="9525" cap="flat" cmpd="sng" algn="ctr">
              <a:solidFill>
                <a:schemeClr val="lt1">
                  <a:alpha val="50000"/>
                </a:schemeClr>
              </a:solidFill>
              <a:round/>
            </a:ln>
            <a:effectLst/>
          </c:spPr>
          <c:invertIfNegative val="0"/>
          <c:dLbls>
            <c:dLbl>
              <c:idx val="0"/>
              <c:tx>
                <c:rich>
                  <a:bodyPr/>
                  <a:lstStyle/>
                  <a:p>
                    <a:r>
                      <a:rPr lang="en-US"/>
                      <a:t>R$ 0,00</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8-DDEF-4BE4-B172-E2F90E5B118E}"/>
                </c:ext>
              </c:extLst>
            </c:dLbl>
            <c:spPr>
              <a:noFill/>
              <a:ln>
                <a:noFill/>
              </a:ln>
              <a:effectLst/>
            </c:spPr>
            <c:txPr>
              <a:bodyPr rot="0" spcFirstLastPara="1" vertOverflow="ellipsis" vert="horz" wrap="square" anchor="ctr" anchorCtr="1"/>
              <a:lstStyle/>
              <a:p>
                <a:pPr>
                  <a:defRPr sz="600" b="1" i="0" u="none" strike="noStrike" kern="1200" baseline="0">
                    <a:solidFill>
                      <a:srgbClr val="62504E"/>
                    </a:solidFill>
                    <a:latin typeface="Univers" panose="020B060302020203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Planilha1!$A$69</c:f>
              <c:strCache>
                <c:ptCount val="1"/>
                <c:pt idx="0">
                  <c:v>CPV (Custo dos Produtos Vendidos (CMV ou CSP)</c:v>
                </c:pt>
              </c:strCache>
            </c:strRef>
          </c:cat>
          <c:val>
            <c:numRef>
              <c:f>Planilha1!$K$69</c:f>
              <c:numCache>
                <c:formatCode>_("R$"* #,##0.00_);_("R$"* \(#,##0.00\);_("R$"* "-"??_);_(@_)</c:formatCode>
                <c:ptCount val="1"/>
                <c:pt idx="0">
                  <c:v>0</c:v>
                </c:pt>
              </c:numCache>
            </c:numRef>
          </c:val>
          <c:extLst>
            <c:ext xmlns:c16="http://schemas.microsoft.com/office/drawing/2014/chart" uri="{C3380CC4-5D6E-409C-BE32-E72D297353CC}">
              <c16:uniqueId val="{00000009-DDEF-4BE4-B172-E2F90E5B118E}"/>
            </c:ext>
          </c:extLst>
        </c:ser>
        <c:ser>
          <c:idx val="10"/>
          <c:order val="10"/>
          <c:tx>
            <c:strRef>
              <c:f>Planilha1!$L$61</c:f>
              <c:strCache>
                <c:ptCount val="1"/>
                <c:pt idx="0">
                  <c:v>out/25</c:v>
                </c:pt>
              </c:strCache>
            </c:strRef>
          </c:tx>
          <c:spPr>
            <a:solidFill>
              <a:schemeClr val="accent5">
                <a:lumMod val="60000"/>
                <a:alpha val="85000"/>
              </a:schemeClr>
            </a:solidFill>
            <a:ln w="9525" cap="flat" cmpd="sng" algn="ctr">
              <a:solidFill>
                <a:schemeClr val="lt1">
                  <a:alpha val="50000"/>
                </a:schemeClr>
              </a:solidFill>
              <a:round/>
            </a:ln>
            <a:effectLst/>
          </c:spPr>
          <c:invertIfNegative val="0"/>
          <c:dLbls>
            <c:dLbl>
              <c:idx val="0"/>
              <c:tx>
                <c:rich>
                  <a:bodyPr/>
                  <a:lstStyle/>
                  <a:p>
                    <a:r>
                      <a:rPr lang="en-US"/>
                      <a:t>R$ 0,00</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9-DDEF-4BE4-B172-E2F90E5B118E}"/>
                </c:ext>
              </c:extLst>
            </c:dLbl>
            <c:spPr>
              <a:noFill/>
              <a:ln>
                <a:noFill/>
              </a:ln>
              <a:effectLst/>
            </c:spPr>
            <c:txPr>
              <a:bodyPr rot="0" spcFirstLastPara="1" vertOverflow="ellipsis" vert="horz" wrap="square" anchor="ctr" anchorCtr="1"/>
              <a:lstStyle/>
              <a:p>
                <a:pPr>
                  <a:defRPr sz="600" b="1" i="0" u="none" strike="noStrike" kern="1200" baseline="0">
                    <a:solidFill>
                      <a:srgbClr val="62504E"/>
                    </a:solidFill>
                    <a:latin typeface="Univers" panose="020B060302020203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Planilha1!$A$69</c:f>
              <c:strCache>
                <c:ptCount val="1"/>
                <c:pt idx="0">
                  <c:v>CPV (Custo dos Produtos Vendidos (CMV ou CSP)</c:v>
                </c:pt>
              </c:strCache>
            </c:strRef>
          </c:cat>
          <c:val>
            <c:numRef>
              <c:f>Planilha1!$L$69</c:f>
              <c:numCache>
                <c:formatCode>_("R$"* #,##0.00_);_("R$"* \(#,##0.00\);_("R$"* "-"??_);_(@_)</c:formatCode>
                <c:ptCount val="1"/>
                <c:pt idx="0">
                  <c:v>0</c:v>
                </c:pt>
              </c:numCache>
            </c:numRef>
          </c:val>
          <c:extLst>
            <c:ext xmlns:c16="http://schemas.microsoft.com/office/drawing/2014/chart" uri="{C3380CC4-5D6E-409C-BE32-E72D297353CC}">
              <c16:uniqueId val="{0000000A-DDEF-4BE4-B172-E2F90E5B118E}"/>
            </c:ext>
          </c:extLst>
        </c:ser>
        <c:ser>
          <c:idx val="11"/>
          <c:order val="11"/>
          <c:tx>
            <c:strRef>
              <c:f>Planilha1!$M$61</c:f>
              <c:strCache>
                <c:ptCount val="1"/>
                <c:pt idx="0">
                  <c:v>nov/25</c:v>
                </c:pt>
              </c:strCache>
            </c:strRef>
          </c:tx>
          <c:spPr>
            <a:solidFill>
              <a:schemeClr val="accent6">
                <a:lumMod val="60000"/>
                <a:alpha val="85000"/>
              </a:schemeClr>
            </a:solidFill>
            <a:ln w="9525" cap="flat" cmpd="sng" algn="ctr">
              <a:solidFill>
                <a:schemeClr val="lt1">
                  <a:alpha val="50000"/>
                </a:schemeClr>
              </a:solidFill>
              <a:round/>
            </a:ln>
            <a:effectLst/>
          </c:spPr>
          <c:invertIfNegative val="0"/>
          <c:dLbls>
            <c:dLbl>
              <c:idx val="0"/>
              <c:tx>
                <c:rich>
                  <a:bodyPr/>
                  <a:lstStyle/>
                  <a:p>
                    <a:r>
                      <a:rPr lang="en-US"/>
                      <a:t>R$ 0,00</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A-DDEF-4BE4-B172-E2F90E5B118E}"/>
                </c:ext>
              </c:extLst>
            </c:dLbl>
            <c:spPr>
              <a:noFill/>
              <a:ln>
                <a:noFill/>
              </a:ln>
              <a:effectLst/>
            </c:spPr>
            <c:txPr>
              <a:bodyPr rot="0" spcFirstLastPara="1" vertOverflow="ellipsis" vert="horz" wrap="square" anchor="ctr" anchorCtr="1"/>
              <a:lstStyle/>
              <a:p>
                <a:pPr>
                  <a:defRPr sz="600" b="1" i="0" u="none" strike="noStrike" kern="1200" baseline="0">
                    <a:solidFill>
                      <a:srgbClr val="62504E"/>
                    </a:solidFill>
                    <a:latin typeface="Univers" panose="020B060302020203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Planilha1!$A$69</c:f>
              <c:strCache>
                <c:ptCount val="1"/>
                <c:pt idx="0">
                  <c:v>CPV (Custo dos Produtos Vendidos (CMV ou CSP)</c:v>
                </c:pt>
              </c:strCache>
            </c:strRef>
          </c:cat>
          <c:val>
            <c:numRef>
              <c:f>Planilha1!$M$69</c:f>
              <c:numCache>
                <c:formatCode>_("R$"* #,##0.00_);_("R$"* \(#,##0.00\);_("R$"* "-"??_);_(@_)</c:formatCode>
                <c:ptCount val="1"/>
                <c:pt idx="0">
                  <c:v>0</c:v>
                </c:pt>
              </c:numCache>
            </c:numRef>
          </c:val>
          <c:extLst>
            <c:ext xmlns:c16="http://schemas.microsoft.com/office/drawing/2014/chart" uri="{C3380CC4-5D6E-409C-BE32-E72D297353CC}">
              <c16:uniqueId val="{0000000B-DDEF-4BE4-B172-E2F90E5B118E}"/>
            </c:ext>
          </c:extLst>
        </c:ser>
        <c:ser>
          <c:idx val="12"/>
          <c:order val="12"/>
          <c:tx>
            <c:strRef>
              <c:f>Planilha1!$N$61</c:f>
              <c:strCache>
                <c:ptCount val="1"/>
                <c:pt idx="0">
                  <c:v>dez/25</c:v>
                </c:pt>
              </c:strCache>
            </c:strRef>
          </c:tx>
          <c:spPr>
            <a:solidFill>
              <a:schemeClr val="accent1">
                <a:lumMod val="80000"/>
                <a:lumOff val="20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rgbClr val="62504E"/>
                    </a:solidFill>
                    <a:latin typeface="Univers" panose="020B060302020203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Planilha1!$A$69</c:f>
              <c:strCache>
                <c:ptCount val="1"/>
                <c:pt idx="0">
                  <c:v>CPV (Custo dos Produtos Vendidos (CMV ou CSP)</c:v>
                </c:pt>
              </c:strCache>
            </c:strRef>
          </c:cat>
          <c:val>
            <c:numRef>
              <c:f>Planilha1!$N$69</c:f>
              <c:numCache>
                <c:formatCode>_("R$"* #,##0.00_);_("R$"* \(#,##0.00\);_("R$"* "-"??_);_(@_)</c:formatCode>
                <c:ptCount val="1"/>
                <c:pt idx="0">
                  <c:v>10078.14</c:v>
                </c:pt>
              </c:numCache>
            </c:numRef>
          </c:val>
          <c:extLst>
            <c:ext xmlns:c16="http://schemas.microsoft.com/office/drawing/2014/chart" uri="{C3380CC4-5D6E-409C-BE32-E72D297353CC}">
              <c16:uniqueId val="{0000000C-DDEF-4BE4-B172-E2F90E5B118E}"/>
            </c:ext>
          </c:extLst>
        </c:ser>
        <c:ser>
          <c:idx val="13"/>
          <c:order val="13"/>
          <c:tx>
            <c:strRef>
              <c:f>Planilha1!$O$61</c:f>
              <c:strCache>
                <c:ptCount val="1"/>
                <c:pt idx="0">
                  <c:v>jan/26</c:v>
                </c:pt>
              </c:strCache>
            </c:strRef>
          </c:tx>
          <c:spPr>
            <a:solidFill>
              <a:schemeClr val="accent2">
                <a:lumMod val="80000"/>
                <a:lumOff val="20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rgbClr val="62504E"/>
                    </a:solidFill>
                    <a:latin typeface="Univers" panose="020B060302020203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Planilha1!$A$69</c:f>
              <c:strCache>
                <c:ptCount val="1"/>
                <c:pt idx="0">
                  <c:v>CPV (Custo dos Produtos Vendidos (CMV ou CSP)</c:v>
                </c:pt>
              </c:strCache>
            </c:strRef>
          </c:cat>
          <c:val>
            <c:numRef>
              <c:f>Planilha1!$O$69</c:f>
              <c:numCache>
                <c:formatCode>_("R$"* #,##0.00_);_("R$"* \(#,##0.00\);_("R$"* "-"??_);_(@_)</c:formatCode>
                <c:ptCount val="1"/>
                <c:pt idx="0">
                  <c:v>39452.76</c:v>
                </c:pt>
              </c:numCache>
            </c:numRef>
          </c:val>
          <c:extLst>
            <c:ext xmlns:c16="http://schemas.microsoft.com/office/drawing/2014/chart" uri="{C3380CC4-5D6E-409C-BE32-E72D297353CC}">
              <c16:uniqueId val="{0000000D-DDEF-4BE4-B172-E2F90E5B118E}"/>
            </c:ext>
          </c:extLst>
        </c:ser>
        <c:ser>
          <c:idx val="14"/>
          <c:order val="14"/>
          <c:tx>
            <c:strRef>
              <c:f>Planilha1!$P$61</c:f>
              <c:strCache>
                <c:ptCount val="1"/>
                <c:pt idx="0">
                  <c:v>fev/26</c:v>
                </c:pt>
              </c:strCache>
            </c:strRef>
          </c:tx>
          <c:spPr>
            <a:solidFill>
              <a:schemeClr val="accent3">
                <a:lumMod val="80000"/>
                <a:lumOff val="20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rgbClr val="62504E"/>
                    </a:solidFill>
                    <a:latin typeface="Univers" panose="020B060302020203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Planilha1!$A$69</c:f>
              <c:strCache>
                <c:ptCount val="1"/>
                <c:pt idx="0">
                  <c:v>CPV (Custo dos Produtos Vendidos (CMV ou CSP)</c:v>
                </c:pt>
              </c:strCache>
            </c:strRef>
          </c:cat>
          <c:val>
            <c:numRef>
              <c:f>Planilha1!$P$69</c:f>
              <c:numCache>
                <c:formatCode>_("R$"* #,##0.00_);_("R$"* \(#,##0.00\);_("R$"* "-"??_);_(@_)</c:formatCode>
                <c:ptCount val="1"/>
                <c:pt idx="0">
                  <c:v>21150</c:v>
                </c:pt>
              </c:numCache>
            </c:numRef>
          </c:val>
          <c:extLst>
            <c:ext xmlns:c16="http://schemas.microsoft.com/office/drawing/2014/chart" uri="{C3380CC4-5D6E-409C-BE32-E72D297353CC}">
              <c16:uniqueId val="{0000000E-DDEF-4BE4-B172-E2F90E5B118E}"/>
            </c:ext>
          </c:extLst>
        </c:ser>
        <c:dLbls>
          <c:dLblPos val="outEnd"/>
          <c:showLegendKey val="0"/>
          <c:showVal val="1"/>
          <c:showCatName val="0"/>
          <c:showSerName val="0"/>
          <c:showPercent val="0"/>
          <c:showBubbleSize val="0"/>
        </c:dLbls>
        <c:gapWidth val="65"/>
        <c:axId val="1245020000"/>
        <c:axId val="1245029120"/>
      </c:barChart>
      <c:catAx>
        <c:axId val="1245020000"/>
        <c:scaling>
          <c:orientation val="minMax"/>
        </c:scaling>
        <c:delete val="1"/>
        <c:axPos val="b"/>
        <c:numFmt formatCode="General" sourceLinked="1"/>
        <c:majorTickMark val="none"/>
        <c:minorTickMark val="none"/>
        <c:tickLblPos val="nextTo"/>
        <c:crossAx val="1245029120"/>
        <c:crosses val="autoZero"/>
        <c:auto val="1"/>
        <c:lblAlgn val="ctr"/>
        <c:lblOffset val="100"/>
        <c:noMultiLvlLbl val="0"/>
      </c:catAx>
      <c:valAx>
        <c:axId val="1245029120"/>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_(&quot;R$&quot;* #,##0.00_);_(&quot;R$&quot;* \(#,##0.00\);_(&quot;R$&quot;* &quot;-&quot;??_);_(@_)" sourceLinked="1"/>
        <c:majorTickMark val="none"/>
        <c:minorTickMark val="none"/>
        <c:tickLblPos val="nextTo"/>
        <c:crossAx val="1245020000"/>
        <c:crosses val="autoZero"/>
        <c:crossBetween val="between"/>
      </c:valAx>
      <c:spPr>
        <a:noFill/>
        <a:ln>
          <a:noFill/>
        </a:ln>
        <a:effectLst/>
      </c:spPr>
    </c:plotArea>
    <c:legend>
      <c:legendPos val="b"/>
      <c:layout>
        <c:manualLayout>
          <c:xMode val="edge"/>
          <c:yMode val="edge"/>
          <c:x val="3.1910419723389295E-2"/>
          <c:y val="0.88338459139054837"/>
          <c:w val="0.93291938362868443"/>
          <c:h val="8.0382904344286771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600" b="0" i="0" u="none" strike="noStrike" kern="1200" baseline="0">
              <a:solidFill>
                <a:srgbClr val="62504E"/>
              </a:solidFill>
              <a:latin typeface="Univers" panose="020B0603020202030204" pitchFamily="34" charset="0"/>
              <a:ea typeface="+mn-ea"/>
              <a:cs typeface="+mn-cs"/>
            </a:defRPr>
          </a:pPr>
          <a:endParaRPr lang="pt-B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sz="600">
          <a:solidFill>
            <a:srgbClr val="62504E"/>
          </a:solidFill>
          <a:latin typeface="Univers" panose="020B0603020202030204" pitchFamily="34" charset="0"/>
        </a:defRPr>
      </a:pPr>
      <a:endParaRPr lang="pt-B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baseline="0">
                <a:solidFill>
                  <a:srgbClr val="62504F"/>
                </a:solidFill>
                <a:latin typeface="Univers" panose="020B0603020202030204" pitchFamily="34" charset="0"/>
                <a:ea typeface="+mn-ea"/>
                <a:cs typeface="+mn-cs"/>
              </a:defRPr>
            </a:pPr>
            <a:r>
              <a:rPr lang="pt-BR" sz="1000"/>
              <a:t>CONTAS A PAGAR X RECEBER</a:t>
            </a:r>
          </a:p>
        </c:rich>
      </c:tx>
      <c:overlay val="0"/>
      <c:spPr>
        <a:noFill/>
        <a:ln>
          <a:noFill/>
        </a:ln>
        <a:effectLst/>
      </c:spPr>
      <c:txPr>
        <a:bodyPr rot="0" spcFirstLastPara="1" vertOverflow="ellipsis" vert="horz" wrap="square" anchor="ctr" anchorCtr="1"/>
        <a:lstStyle/>
        <a:p>
          <a:pPr>
            <a:defRPr sz="1000" b="1" i="0" u="none" strike="noStrike" kern="1200" baseline="0">
              <a:solidFill>
                <a:srgbClr val="62504F"/>
              </a:solidFill>
              <a:latin typeface="Univers" panose="020B0603020202030204" pitchFamily="34" charset="0"/>
              <a:ea typeface="+mn-ea"/>
              <a:cs typeface="+mn-cs"/>
            </a:defRPr>
          </a:pPr>
          <a:endParaRPr lang="pt-BR"/>
        </a:p>
      </c:txPr>
    </c:title>
    <c:autoTitleDeleted val="0"/>
    <c:plotArea>
      <c:layout>
        <c:manualLayout>
          <c:layoutTarget val="inner"/>
          <c:xMode val="edge"/>
          <c:yMode val="edge"/>
          <c:x val="3.6111111111111108E-2"/>
          <c:y val="0.19432888597258677"/>
          <c:w val="0.93888888888888888"/>
          <c:h val="0.59236840186643336"/>
        </c:manualLayout>
      </c:layout>
      <c:lineChart>
        <c:grouping val="standard"/>
        <c:varyColors val="0"/>
        <c:ser>
          <c:idx val="0"/>
          <c:order val="0"/>
          <c:tx>
            <c:strRef>
              <c:f>Planilha1!$A$99</c:f>
              <c:strCache>
                <c:ptCount val="1"/>
                <c:pt idx="0">
                  <c:v>Contas a Receber</c:v>
                </c:pt>
              </c:strCache>
            </c:strRef>
          </c:tx>
          <c:spPr>
            <a:ln w="31750" cap="rnd">
              <a:solidFill>
                <a:schemeClr val="accent1"/>
              </a:solidFill>
              <a:round/>
            </a:ln>
            <a:effectLst/>
          </c:spPr>
          <c:marker>
            <c:symbol val="circle"/>
            <c:size val="17"/>
            <c:spPr>
              <a:solidFill>
                <a:schemeClr val="accent1"/>
              </a:solidFill>
              <a:ln>
                <a:noFill/>
              </a:ln>
              <a:effectLst/>
            </c:spPr>
          </c:marker>
          <c:dLbls>
            <c:spPr>
              <a:noFill/>
              <a:ln>
                <a:noFill/>
              </a:ln>
              <a:effectLst/>
            </c:spPr>
            <c:txPr>
              <a:bodyPr rot="0" spcFirstLastPara="1" vertOverflow="ellipsis" vert="horz" wrap="square" anchor="ctr" anchorCtr="1"/>
              <a:lstStyle/>
              <a:p>
                <a:pPr>
                  <a:defRPr sz="600" b="1" i="0" u="none" strike="noStrike" kern="1200" baseline="0">
                    <a:solidFill>
                      <a:srgbClr val="62504F"/>
                    </a:solidFill>
                    <a:latin typeface="Univers" panose="020B0603020202030204" pitchFamily="34" charset="0"/>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Planilha1!$B$98:$P$98</c:f>
              <c:numCache>
                <c:formatCode>mmm\-yy</c:formatCode>
                <c:ptCount val="15"/>
                <c:pt idx="0" formatCode="General">
                  <c:v>2024</c:v>
                </c:pt>
                <c:pt idx="1">
                  <c:v>45658</c:v>
                </c:pt>
                <c:pt idx="2">
                  <c:v>45689</c:v>
                </c:pt>
                <c:pt idx="3">
                  <c:v>45717</c:v>
                </c:pt>
                <c:pt idx="4">
                  <c:v>45748</c:v>
                </c:pt>
                <c:pt idx="5">
                  <c:v>45778</c:v>
                </c:pt>
                <c:pt idx="6">
                  <c:v>45809</c:v>
                </c:pt>
                <c:pt idx="7">
                  <c:v>45839</c:v>
                </c:pt>
                <c:pt idx="8">
                  <c:v>45870</c:v>
                </c:pt>
                <c:pt idx="9">
                  <c:v>45901</c:v>
                </c:pt>
                <c:pt idx="10">
                  <c:v>45931</c:v>
                </c:pt>
                <c:pt idx="11">
                  <c:v>45962</c:v>
                </c:pt>
                <c:pt idx="12">
                  <c:v>45992</c:v>
                </c:pt>
                <c:pt idx="13">
                  <c:v>46023</c:v>
                </c:pt>
                <c:pt idx="14">
                  <c:v>46054</c:v>
                </c:pt>
              </c:numCache>
            </c:numRef>
          </c:cat>
          <c:val>
            <c:numRef>
              <c:f>Planilha1!$B$99:$P$99</c:f>
              <c:numCache>
                <c:formatCode>_(* #,##0.00_);_(* \(#,##0.00\);_(* "-"??_);_(@_)</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9CCF-4E66-8DDD-E3ED5BFB17EB}"/>
            </c:ext>
          </c:extLst>
        </c:ser>
        <c:ser>
          <c:idx val="1"/>
          <c:order val="1"/>
          <c:tx>
            <c:strRef>
              <c:f>Planilha1!$A$100</c:f>
              <c:strCache>
                <c:ptCount val="1"/>
                <c:pt idx="0">
                  <c:v>Fornecedores</c:v>
                </c:pt>
              </c:strCache>
            </c:strRef>
          </c:tx>
          <c:spPr>
            <a:ln w="31750" cap="rnd">
              <a:solidFill>
                <a:schemeClr val="accent2"/>
              </a:solidFill>
              <a:round/>
            </a:ln>
            <a:effectLst/>
          </c:spPr>
          <c:marker>
            <c:symbol val="circle"/>
            <c:size val="17"/>
            <c:spPr>
              <a:solidFill>
                <a:schemeClr val="accent2"/>
              </a:solidFill>
              <a:ln>
                <a:noFill/>
              </a:ln>
              <a:effectLst/>
            </c:spPr>
          </c:marker>
          <c:dLbls>
            <c:spPr>
              <a:noFill/>
              <a:ln>
                <a:noFill/>
              </a:ln>
              <a:effectLst/>
            </c:spPr>
            <c:txPr>
              <a:bodyPr rot="0" spcFirstLastPara="1" vertOverflow="ellipsis" vert="horz" wrap="square" anchor="ctr" anchorCtr="1"/>
              <a:lstStyle/>
              <a:p>
                <a:pPr>
                  <a:defRPr sz="600" b="1" i="0" u="none" strike="noStrike" kern="1200" baseline="0">
                    <a:solidFill>
                      <a:srgbClr val="62504F"/>
                    </a:solidFill>
                    <a:latin typeface="Univers" panose="020B0603020202030204" pitchFamily="34" charset="0"/>
                    <a:ea typeface="+mn-ea"/>
                    <a:cs typeface="+mn-cs"/>
                  </a:defRPr>
                </a:pPr>
                <a:endParaRPr lang="pt-B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Planilha1!$B$98:$P$98</c:f>
              <c:numCache>
                <c:formatCode>mmm\-yy</c:formatCode>
                <c:ptCount val="15"/>
                <c:pt idx="0" formatCode="General">
                  <c:v>2024</c:v>
                </c:pt>
                <c:pt idx="1">
                  <c:v>45658</c:v>
                </c:pt>
                <c:pt idx="2">
                  <c:v>45689</c:v>
                </c:pt>
                <c:pt idx="3">
                  <c:v>45717</c:v>
                </c:pt>
                <c:pt idx="4">
                  <c:v>45748</c:v>
                </c:pt>
                <c:pt idx="5">
                  <c:v>45778</c:v>
                </c:pt>
                <c:pt idx="6">
                  <c:v>45809</c:v>
                </c:pt>
                <c:pt idx="7">
                  <c:v>45839</c:v>
                </c:pt>
                <c:pt idx="8">
                  <c:v>45870</c:v>
                </c:pt>
                <c:pt idx="9">
                  <c:v>45901</c:v>
                </c:pt>
                <c:pt idx="10">
                  <c:v>45931</c:v>
                </c:pt>
                <c:pt idx="11">
                  <c:v>45962</c:v>
                </c:pt>
                <c:pt idx="12">
                  <c:v>45992</c:v>
                </c:pt>
                <c:pt idx="13">
                  <c:v>46023</c:v>
                </c:pt>
                <c:pt idx="14">
                  <c:v>46054</c:v>
                </c:pt>
              </c:numCache>
            </c:numRef>
          </c:cat>
          <c:val>
            <c:numRef>
              <c:f>Planilha1!$B$100:$P$100</c:f>
              <c:numCache>
                <c:formatCode>_(* #,##0.00_);_(* \(#,##0.00\);_(* "-"??_);_(@_)</c:formatCode>
                <c:ptCount val="15"/>
                <c:pt idx="0">
                  <c:v>11904600.960000001</c:v>
                </c:pt>
                <c:pt idx="1">
                  <c:v>11904600.960000001</c:v>
                </c:pt>
                <c:pt idx="2">
                  <c:v>11904600.960000001</c:v>
                </c:pt>
                <c:pt idx="3">
                  <c:v>11904600.960000001</c:v>
                </c:pt>
                <c:pt idx="4">
                  <c:v>11904600.960000001</c:v>
                </c:pt>
                <c:pt idx="5">
                  <c:v>11904600.960000001</c:v>
                </c:pt>
                <c:pt idx="6">
                  <c:v>11904600.960000001</c:v>
                </c:pt>
                <c:pt idx="7">
                  <c:v>11904600.960000001</c:v>
                </c:pt>
                <c:pt idx="8">
                  <c:v>11904600.960000001</c:v>
                </c:pt>
                <c:pt idx="9">
                  <c:v>11904600.960000001</c:v>
                </c:pt>
                <c:pt idx="10">
                  <c:v>11904600.960000001</c:v>
                </c:pt>
                <c:pt idx="11">
                  <c:v>11904600.960000001</c:v>
                </c:pt>
                <c:pt idx="12">
                  <c:v>11904600.960000001</c:v>
                </c:pt>
                <c:pt idx="13">
                  <c:v>11904600.960000001</c:v>
                </c:pt>
                <c:pt idx="14">
                  <c:v>11904600.960000001</c:v>
                </c:pt>
              </c:numCache>
            </c:numRef>
          </c:val>
          <c:smooth val="0"/>
          <c:extLst>
            <c:ext xmlns:c16="http://schemas.microsoft.com/office/drawing/2014/chart" uri="{C3380CC4-5D6E-409C-BE32-E72D297353CC}">
              <c16:uniqueId val="{00000001-9CCF-4E66-8DDD-E3ED5BFB17EB}"/>
            </c:ext>
          </c:extLst>
        </c:ser>
        <c:dLbls>
          <c:dLblPos val="ctr"/>
          <c:showLegendKey val="0"/>
          <c:showVal val="1"/>
          <c:showCatName val="0"/>
          <c:showSerName val="0"/>
          <c:showPercent val="0"/>
          <c:showBubbleSize val="0"/>
        </c:dLbls>
        <c:marker val="1"/>
        <c:smooth val="0"/>
        <c:axId val="1068067519"/>
        <c:axId val="1258483263"/>
      </c:lineChart>
      <c:catAx>
        <c:axId val="1068067519"/>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600" b="0" i="0" u="none" strike="noStrike" kern="1200" cap="all" baseline="0">
                <a:solidFill>
                  <a:srgbClr val="62504F"/>
                </a:solidFill>
                <a:latin typeface="Univers" panose="020B0603020202030204" pitchFamily="34" charset="0"/>
                <a:ea typeface="+mn-ea"/>
                <a:cs typeface="+mn-cs"/>
              </a:defRPr>
            </a:pPr>
            <a:endParaRPr lang="pt-BR"/>
          </a:p>
        </c:txPr>
        <c:crossAx val="1258483263"/>
        <c:crosses val="autoZero"/>
        <c:auto val="1"/>
        <c:lblAlgn val="ctr"/>
        <c:lblOffset val="100"/>
        <c:noMultiLvlLbl val="0"/>
      </c:catAx>
      <c:valAx>
        <c:axId val="1258483263"/>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_(* #,##0.00_);_(* \(#,##0.00\);_(* &quot;-&quot;??_);_(@_)" sourceLinked="1"/>
        <c:majorTickMark val="none"/>
        <c:minorTickMark val="none"/>
        <c:tickLblPos val="nextTo"/>
        <c:crossAx val="1068067519"/>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600" b="0" i="0" u="none" strike="noStrike" kern="1200" baseline="0">
              <a:solidFill>
                <a:srgbClr val="62504F"/>
              </a:solidFill>
              <a:latin typeface="Univers" panose="020B0603020202030204" pitchFamily="34" charset="0"/>
              <a:ea typeface="+mn-ea"/>
              <a:cs typeface="+mn-cs"/>
            </a:defRPr>
          </a:pPr>
          <a:endParaRPr lang="pt-B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sz="600">
          <a:solidFill>
            <a:srgbClr val="62504F"/>
          </a:solidFill>
          <a:latin typeface="Univers" panose="020B0603020202030204" pitchFamily="34" charset="0"/>
        </a:defRPr>
      </a:pPr>
      <a:endParaRPr lang="pt-B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7"/>
    </mc:Choice>
    <mc:Fallback>
      <c:style val="7"/>
    </mc:Fallback>
  </mc:AlternateContent>
  <c:chart>
    <c:title>
      <c:overlay val="0"/>
      <c:spPr>
        <a:noFill/>
        <a:ln>
          <a:noFill/>
        </a:ln>
        <a:effectLst/>
      </c:spPr>
      <c:txPr>
        <a:bodyPr rot="0" spcFirstLastPara="1" vertOverflow="ellipsis" vert="horz" wrap="square" anchor="ctr" anchorCtr="1"/>
        <a:lstStyle/>
        <a:p>
          <a:pPr>
            <a:defRPr sz="1000" b="1" i="0" u="none" strike="noStrike" kern="1200" baseline="0">
              <a:solidFill>
                <a:srgbClr val="62504F"/>
              </a:solidFill>
              <a:latin typeface="Univers" panose="020B0603020202030204" pitchFamily="34" charset="0"/>
              <a:ea typeface="+mn-ea"/>
              <a:cs typeface="+mn-cs"/>
            </a:defRPr>
          </a:pPr>
          <a:endParaRPr lang="pt-BR"/>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8019026647522043E-2"/>
          <c:y val="0.20896807189710592"/>
          <c:w val="0.96396194670495594"/>
          <c:h val="0.68429532633887968"/>
        </c:manualLayout>
      </c:layout>
      <c:bar3DChart>
        <c:barDir val="col"/>
        <c:grouping val="clustered"/>
        <c:varyColors val="0"/>
        <c:ser>
          <c:idx val="0"/>
          <c:order val="0"/>
          <c:tx>
            <c:strRef>
              <c:f>Planilha1!$A$103</c:f>
              <c:strCache>
                <c:ptCount val="1"/>
                <c:pt idx="0">
                  <c:v>ESTOQUE</c:v>
                </c:pt>
              </c:strCache>
            </c:strRef>
          </c:tx>
          <c:spPr>
            <a:solidFill>
              <a:schemeClr val="accent5">
                <a:alpha val="85000"/>
              </a:schemeClr>
            </a:solidFill>
            <a:ln w="9525" cap="flat" cmpd="sng" algn="ctr">
              <a:solidFill>
                <a:schemeClr val="accent5">
                  <a:lumMod val="75000"/>
                </a:schemeClr>
              </a:solidFill>
              <a:round/>
            </a:ln>
            <a:effectLst/>
            <a:sp3d contourW="9525">
              <a:contourClr>
                <a:schemeClr val="accent5">
                  <a:lumMod val="75000"/>
                </a:schemeClr>
              </a:contourClr>
            </a:sp3d>
          </c:spPr>
          <c:invertIfNegative val="0"/>
          <c:dLbls>
            <c:spPr>
              <a:noFill/>
              <a:ln>
                <a:noFill/>
              </a:ln>
              <a:effectLst/>
            </c:spPr>
            <c:txPr>
              <a:bodyPr rot="0" spcFirstLastPara="1" vertOverflow="ellipsis" vert="horz" wrap="square" anchor="ctr" anchorCtr="1"/>
              <a:lstStyle/>
              <a:p>
                <a:pPr>
                  <a:defRPr sz="600" b="0" i="0" u="none" strike="noStrike" kern="1200" baseline="0">
                    <a:solidFill>
                      <a:srgbClr val="62504F"/>
                    </a:solidFill>
                    <a:latin typeface="Univers" panose="020B0603020202030204" pitchFamily="34" charset="0"/>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Planilha1!$B$102:$P$102</c:f>
              <c:numCache>
                <c:formatCode>mmm\-yy</c:formatCode>
                <c:ptCount val="15"/>
                <c:pt idx="0" formatCode="General">
                  <c:v>2024</c:v>
                </c:pt>
                <c:pt idx="1">
                  <c:v>45658</c:v>
                </c:pt>
                <c:pt idx="2">
                  <c:v>45689</c:v>
                </c:pt>
                <c:pt idx="3">
                  <c:v>45717</c:v>
                </c:pt>
                <c:pt idx="4">
                  <c:v>45748</c:v>
                </c:pt>
                <c:pt idx="5">
                  <c:v>45778</c:v>
                </c:pt>
                <c:pt idx="6">
                  <c:v>45809</c:v>
                </c:pt>
                <c:pt idx="7">
                  <c:v>45839</c:v>
                </c:pt>
                <c:pt idx="8">
                  <c:v>45870</c:v>
                </c:pt>
                <c:pt idx="9">
                  <c:v>45901</c:v>
                </c:pt>
                <c:pt idx="10">
                  <c:v>45931</c:v>
                </c:pt>
                <c:pt idx="11">
                  <c:v>45962</c:v>
                </c:pt>
                <c:pt idx="12">
                  <c:v>45992</c:v>
                </c:pt>
                <c:pt idx="13">
                  <c:v>46023</c:v>
                </c:pt>
                <c:pt idx="14">
                  <c:v>46054</c:v>
                </c:pt>
              </c:numCache>
            </c:numRef>
          </c:cat>
          <c:val>
            <c:numRef>
              <c:f>Planilha1!$B$103:$P$103</c:f>
              <c:numCache>
                <c:formatCode>_(* #,##0.00_);_(* \(#,##0.00\);_(* "-"??_);_(@_)</c:formatCode>
                <c:ptCount val="15"/>
                <c:pt idx="0">
                  <c:v>4998800</c:v>
                </c:pt>
                <c:pt idx="1">
                  <c:v>4998800</c:v>
                </c:pt>
                <c:pt idx="2">
                  <c:v>4998800</c:v>
                </c:pt>
                <c:pt idx="3">
                  <c:v>4998800</c:v>
                </c:pt>
                <c:pt idx="4">
                  <c:v>4998800</c:v>
                </c:pt>
                <c:pt idx="5">
                  <c:v>4998800</c:v>
                </c:pt>
                <c:pt idx="6">
                  <c:v>4998800</c:v>
                </c:pt>
                <c:pt idx="7">
                  <c:v>4998800</c:v>
                </c:pt>
                <c:pt idx="8">
                  <c:v>4998800</c:v>
                </c:pt>
                <c:pt idx="9">
                  <c:v>4998800</c:v>
                </c:pt>
                <c:pt idx="10">
                  <c:v>4998800</c:v>
                </c:pt>
                <c:pt idx="11">
                  <c:v>4998800</c:v>
                </c:pt>
                <c:pt idx="12">
                  <c:v>4998800</c:v>
                </c:pt>
                <c:pt idx="13">
                  <c:v>4998800</c:v>
                </c:pt>
                <c:pt idx="14">
                  <c:v>4998800</c:v>
                </c:pt>
              </c:numCache>
            </c:numRef>
          </c:val>
          <c:extLst>
            <c:ext xmlns:c16="http://schemas.microsoft.com/office/drawing/2014/chart" uri="{C3380CC4-5D6E-409C-BE32-E72D297353CC}">
              <c16:uniqueId val="{00000000-439D-4E8C-AD22-61EAB984E8F6}"/>
            </c:ext>
          </c:extLst>
        </c:ser>
        <c:dLbls>
          <c:showLegendKey val="0"/>
          <c:showVal val="1"/>
          <c:showCatName val="0"/>
          <c:showSerName val="0"/>
          <c:showPercent val="0"/>
          <c:showBubbleSize val="0"/>
        </c:dLbls>
        <c:gapWidth val="65"/>
        <c:shape val="box"/>
        <c:axId val="1776903327"/>
        <c:axId val="1776903807"/>
        <c:axId val="0"/>
      </c:bar3DChart>
      <c:catAx>
        <c:axId val="1776903327"/>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600" b="0" i="0" u="none" strike="noStrike" kern="1200" cap="all" baseline="0">
                <a:solidFill>
                  <a:srgbClr val="62504F"/>
                </a:solidFill>
                <a:latin typeface="Univers" panose="020B0603020202030204" pitchFamily="34" charset="0"/>
                <a:ea typeface="+mn-ea"/>
                <a:cs typeface="+mn-cs"/>
              </a:defRPr>
            </a:pPr>
            <a:endParaRPr lang="pt-BR"/>
          </a:p>
        </c:txPr>
        <c:crossAx val="1776903807"/>
        <c:crosses val="autoZero"/>
        <c:auto val="1"/>
        <c:lblAlgn val="ctr"/>
        <c:lblOffset val="100"/>
        <c:noMultiLvlLbl val="0"/>
      </c:catAx>
      <c:valAx>
        <c:axId val="1776903807"/>
        <c:scaling>
          <c:orientation val="minMax"/>
        </c:scaling>
        <c:delete val="1"/>
        <c:axPos val="l"/>
        <c:majorGridlines>
          <c:spPr>
            <a:ln w="9525" cap="flat" cmpd="sng" algn="ctr">
              <a:solidFill>
                <a:schemeClr val="dk1">
                  <a:lumMod val="15000"/>
                  <a:lumOff val="85000"/>
                </a:schemeClr>
              </a:solidFill>
              <a:round/>
            </a:ln>
            <a:effectLst/>
          </c:spPr>
        </c:majorGridlines>
        <c:numFmt formatCode="_(* #,##0.00_);_(* \(#,##0.00\);_(* &quot;-&quot;??_);_(@_)" sourceLinked="1"/>
        <c:majorTickMark val="none"/>
        <c:minorTickMark val="none"/>
        <c:tickLblPos val="nextTo"/>
        <c:crossAx val="177690332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sz="600">
          <a:solidFill>
            <a:srgbClr val="62504F"/>
          </a:solidFill>
          <a:latin typeface="Univers" panose="020B0603020202030204" pitchFamily="34" charset="0"/>
        </a:defRPr>
      </a:pPr>
      <a:endParaRPr lang="pt-B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000" b="1" i="0" u="none" strike="noStrike" kern="1200" baseline="0">
                <a:solidFill>
                  <a:srgbClr val="62504E"/>
                </a:solidFill>
                <a:latin typeface="Univers" panose="020B0603020202030204" pitchFamily="34" charset="0"/>
                <a:ea typeface="+mn-ea"/>
                <a:cs typeface="+mn-cs"/>
              </a:defRPr>
            </a:pPr>
            <a:r>
              <a:rPr lang="en-US" sz="1000"/>
              <a:t>IMOBILIZADO</a:t>
            </a:r>
          </a:p>
        </c:rich>
      </c:tx>
      <c:overlay val="0"/>
      <c:spPr>
        <a:noFill/>
        <a:ln>
          <a:noFill/>
        </a:ln>
        <a:effectLst/>
      </c:spPr>
      <c:txPr>
        <a:bodyPr rot="0" spcFirstLastPara="1" vertOverflow="ellipsis" vert="horz" wrap="square" anchor="ctr" anchorCtr="1"/>
        <a:lstStyle/>
        <a:p>
          <a:pPr>
            <a:defRPr sz="1000" b="1" i="0" u="none" strike="noStrike" kern="1200" baseline="0">
              <a:solidFill>
                <a:srgbClr val="62504E"/>
              </a:solidFill>
              <a:latin typeface="Univers" panose="020B0603020202030204" pitchFamily="34" charset="0"/>
              <a:ea typeface="+mn-ea"/>
              <a:cs typeface="+mn-cs"/>
            </a:defRPr>
          </a:pPr>
          <a:endParaRPr lang="pt-BR"/>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19432888597258677"/>
          <c:w val="0.96897656355879225"/>
          <c:h val="0.69827172645086033"/>
        </c:manualLayout>
      </c:layout>
      <c:bar3DChart>
        <c:barDir val="col"/>
        <c:grouping val="clustered"/>
        <c:varyColors val="0"/>
        <c:ser>
          <c:idx val="0"/>
          <c:order val="0"/>
          <c:tx>
            <c:strRef>
              <c:f>Planilha1!$A$15</c:f>
              <c:strCache>
                <c:ptCount val="1"/>
                <c:pt idx="0">
                  <c:v>imobilizado</c:v>
                </c:pt>
              </c:strCache>
            </c:strRef>
          </c:tx>
          <c:spPr>
            <a:solidFill>
              <a:schemeClr val="accent4">
                <a:alpha val="85000"/>
              </a:schemeClr>
            </a:solidFill>
            <a:ln w="9525" cap="flat" cmpd="sng" algn="ctr">
              <a:solidFill>
                <a:schemeClr val="accent4">
                  <a:lumMod val="75000"/>
                </a:schemeClr>
              </a:solidFill>
              <a:round/>
            </a:ln>
            <a:effectLst/>
            <a:sp3d contourW="9525">
              <a:contourClr>
                <a:schemeClr val="accent4">
                  <a:lumMod val="75000"/>
                </a:schemeClr>
              </a:contourClr>
            </a:sp3d>
          </c:spPr>
          <c:invertIfNegative val="0"/>
          <c:dLbls>
            <c:spPr>
              <a:noFill/>
              <a:ln>
                <a:noFill/>
              </a:ln>
              <a:effectLst/>
            </c:spPr>
            <c:txPr>
              <a:bodyPr rot="0" spcFirstLastPara="1" vertOverflow="ellipsis" vert="horz" wrap="square" anchor="ctr" anchorCtr="1"/>
              <a:lstStyle/>
              <a:p>
                <a:pPr>
                  <a:defRPr sz="600" b="0" i="0" u="none" strike="noStrike" kern="1200" baseline="0">
                    <a:solidFill>
                      <a:srgbClr val="62504E"/>
                    </a:solidFill>
                    <a:latin typeface="Univers" panose="020B0603020202030204" pitchFamily="34" charset="0"/>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Planilha1!$B$10:$P$10</c:f>
              <c:numCache>
                <c:formatCode>mmm\-yy</c:formatCode>
                <c:ptCount val="15"/>
                <c:pt idx="0" formatCode="General">
                  <c:v>2024</c:v>
                </c:pt>
                <c:pt idx="1">
                  <c:v>45658</c:v>
                </c:pt>
                <c:pt idx="2">
                  <c:v>45689</c:v>
                </c:pt>
                <c:pt idx="3">
                  <c:v>45717</c:v>
                </c:pt>
                <c:pt idx="4">
                  <c:v>45748</c:v>
                </c:pt>
                <c:pt idx="5">
                  <c:v>45778</c:v>
                </c:pt>
                <c:pt idx="6">
                  <c:v>45809</c:v>
                </c:pt>
                <c:pt idx="7">
                  <c:v>45839</c:v>
                </c:pt>
                <c:pt idx="8">
                  <c:v>45870</c:v>
                </c:pt>
                <c:pt idx="9">
                  <c:v>45901</c:v>
                </c:pt>
                <c:pt idx="10">
                  <c:v>45931</c:v>
                </c:pt>
                <c:pt idx="11">
                  <c:v>45962</c:v>
                </c:pt>
                <c:pt idx="12">
                  <c:v>45992</c:v>
                </c:pt>
                <c:pt idx="13">
                  <c:v>46023</c:v>
                </c:pt>
                <c:pt idx="14">
                  <c:v>46054</c:v>
                </c:pt>
              </c:numCache>
            </c:numRef>
          </c:cat>
          <c:val>
            <c:numRef>
              <c:f>Planilha1!$B$15:$P$15</c:f>
              <c:numCache>
                <c:formatCode>_(* #,##0.00_);_(* \(#,##0.00\);_(* "-"??_);_(@_)</c:formatCode>
                <c:ptCount val="15"/>
                <c:pt idx="0">
                  <c:v>2444090.65</c:v>
                </c:pt>
                <c:pt idx="1">
                  <c:v>1580874.69</c:v>
                </c:pt>
                <c:pt idx="2">
                  <c:v>1571613.27</c:v>
                </c:pt>
                <c:pt idx="3">
                  <c:v>1704570.3499999999</c:v>
                </c:pt>
                <c:pt idx="4">
                  <c:v>1562351.8499999999</c:v>
                </c:pt>
                <c:pt idx="5">
                  <c:v>1562351.8499999999</c:v>
                </c:pt>
                <c:pt idx="6">
                  <c:v>1562351.8499999999</c:v>
                </c:pt>
                <c:pt idx="7">
                  <c:v>1562351.8499999999</c:v>
                </c:pt>
                <c:pt idx="8">
                  <c:v>1562351.8499999999</c:v>
                </c:pt>
                <c:pt idx="9">
                  <c:v>1562351.8499999999</c:v>
                </c:pt>
                <c:pt idx="10">
                  <c:v>1553090.43</c:v>
                </c:pt>
                <c:pt idx="11">
                  <c:v>1543829.01</c:v>
                </c:pt>
                <c:pt idx="12">
                  <c:v>1534567.59</c:v>
                </c:pt>
                <c:pt idx="13">
                  <c:v>1525306.17</c:v>
                </c:pt>
                <c:pt idx="14">
                  <c:v>1525306.17</c:v>
                </c:pt>
              </c:numCache>
            </c:numRef>
          </c:val>
          <c:extLst>
            <c:ext xmlns:c16="http://schemas.microsoft.com/office/drawing/2014/chart" uri="{C3380CC4-5D6E-409C-BE32-E72D297353CC}">
              <c16:uniqueId val="{00000000-EA30-4E77-819A-8A473E1298AC}"/>
            </c:ext>
          </c:extLst>
        </c:ser>
        <c:dLbls>
          <c:showLegendKey val="0"/>
          <c:showVal val="1"/>
          <c:showCatName val="0"/>
          <c:showSerName val="0"/>
          <c:showPercent val="0"/>
          <c:showBubbleSize val="0"/>
        </c:dLbls>
        <c:gapWidth val="65"/>
        <c:shape val="box"/>
        <c:axId val="1753510175"/>
        <c:axId val="1753511615"/>
        <c:axId val="0"/>
      </c:bar3DChart>
      <c:catAx>
        <c:axId val="1753510175"/>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600" b="0" i="0" u="none" strike="noStrike" kern="1200" cap="all" baseline="0">
                <a:solidFill>
                  <a:srgbClr val="62504E"/>
                </a:solidFill>
                <a:latin typeface="Univers" panose="020B0603020202030204" pitchFamily="34" charset="0"/>
                <a:ea typeface="+mn-ea"/>
                <a:cs typeface="+mn-cs"/>
              </a:defRPr>
            </a:pPr>
            <a:endParaRPr lang="pt-BR"/>
          </a:p>
        </c:txPr>
        <c:crossAx val="1753511615"/>
        <c:crosses val="autoZero"/>
        <c:auto val="1"/>
        <c:lblAlgn val="ctr"/>
        <c:lblOffset val="100"/>
        <c:noMultiLvlLbl val="0"/>
      </c:catAx>
      <c:valAx>
        <c:axId val="1753511615"/>
        <c:scaling>
          <c:orientation val="minMax"/>
        </c:scaling>
        <c:delete val="1"/>
        <c:axPos val="l"/>
        <c:majorGridlines>
          <c:spPr>
            <a:ln w="9525" cap="flat" cmpd="sng" algn="ctr">
              <a:solidFill>
                <a:schemeClr val="dk1">
                  <a:lumMod val="15000"/>
                  <a:lumOff val="85000"/>
                </a:schemeClr>
              </a:solidFill>
              <a:round/>
            </a:ln>
            <a:effectLst/>
          </c:spPr>
        </c:majorGridlines>
        <c:numFmt formatCode="_(* #,##0.00_);_(* \(#,##0.00\);_(* &quot;-&quot;??_);_(@_)" sourceLinked="1"/>
        <c:majorTickMark val="none"/>
        <c:minorTickMark val="none"/>
        <c:tickLblPos val="nextTo"/>
        <c:crossAx val="175351017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sz="600">
          <a:solidFill>
            <a:srgbClr val="62504E"/>
          </a:solidFill>
          <a:latin typeface="Univers" panose="020B0603020202030204" pitchFamily="34" charset="0"/>
        </a:defRPr>
      </a:pPr>
      <a:endParaRPr lang="pt-B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rgbClr val="62504F"/>
                </a:solidFill>
                <a:latin typeface="Univers" panose="020B0603020202030204" pitchFamily="34" charset="0"/>
                <a:ea typeface="+mn-ea"/>
                <a:cs typeface="+mn-cs"/>
              </a:defRPr>
            </a:pPr>
            <a:r>
              <a:rPr lang="pt-BR" sz="1400"/>
              <a:t>ÍNDICE DE LIQUIDEZ</a:t>
            </a:r>
          </a:p>
        </c:rich>
      </c:tx>
      <c:layout>
        <c:manualLayout>
          <c:xMode val="edge"/>
          <c:yMode val="edge"/>
          <c:x val="0.3976777790973437"/>
          <c:y val="2.7777634745366129E-2"/>
        </c:manualLayout>
      </c:layout>
      <c:overlay val="0"/>
      <c:spPr>
        <a:noFill/>
        <a:ln>
          <a:noFill/>
        </a:ln>
        <a:effectLst/>
      </c:spPr>
      <c:txPr>
        <a:bodyPr rot="0" spcFirstLastPara="1" vertOverflow="ellipsis" vert="horz" wrap="square" anchor="ctr" anchorCtr="1"/>
        <a:lstStyle/>
        <a:p>
          <a:pPr>
            <a:defRPr sz="1400" b="1" i="0" u="none" strike="noStrike" kern="1200" baseline="0">
              <a:solidFill>
                <a:srgbClr val="62504F"/>
              </a:solidFill>
              <a:latin typeface="Univers" panose="020B0603020202030204" pitchFamily="34" charset="0"/>
              <a:ea typeface="+mn-ea"/>
              <a:cs typeface="+mn-cs"/>
            </a:defRPr>
          </a:pPr>
          <a:endParaRPr lang="pt-BR"/>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Planilha1!$A$38</c:f>
              <c:strCache>
                <c:ptCount val="1"/>
                <c:pt idx="0">
                  <c:v>CORRENTE </c:v>
                </c:pt>
              </c:strCache>
            </c:strRef>
          </c:tx>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dLbls>
            <c:spPr>
              <a:noFill/>
              <a:ln>
                <a:noFill/>
              </a:ln>
              <a:effectLst/>
            </c:spPr>
            <c:txPr>
              <a:bodyPr rot="0" spcFirstLastPara="1" vertOverflow="ellipsis" vert="horz" wrap="square" anchor="ctr" anchorCtr="1"/>
              <a:lstStyle/>
              <a:p>
                <a:pPr>
                  <a:defRPr sz="600" b="0" i="0" u="none" strike="noStrike" kern="1200" baseline="0">
                    <a:solidFill>
                      <a:srgbClr val="62504F"/>
                    </a:solidFill>
                    <a:latin typeface="Univers" panose="020B0603020202030204" pitchFamily="34" charset="0"/>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Planilha1!$B$37:$P$37</c:f>
              <c:numCache>
                <c:formatCode>mmm\-yy</c:formatCode>
                <c:ptCount val="15"/>
                <c:pt idx="0" formatCode="General">
                  <c:v>2024</c:v>
                </c:pt>
                <c:pt idx="1">
                  <c:v>45658</c:v>
                </c:pt>
                <c:pt idx="2">
                  <c:v>45689</c:v>
                </c:pt>
                <c:pt idx="3">
                  <c:v>45717</c:v>
                </c:pt>
                <c:pt idx="4">
                  <c:v>45748</c:v>
                </c:pt>
                <c:pt idx="5">
                  <c:v>45778</c:v>
                </c:pt>
                <c:pt idx="6">
                  <c:v>45809</c:v>
                </c:pt>
                <c:pt idx="7">
                  <c:v>45839</c:v>
                </c:pt>
                <c:pt idx="8">
                  <c:v>45870</c:v>
                </c:pt>
                <c:pt idx="9">
                  <c:v>45901</c:v>
                </c:pt>
                <c:pt idx="10">
                  <c:v>45931</c:v>
                </c:pt>
                <c:pt idx="11">
                  <c:v>45962</c:v>
                </c:pt>
                <c:pt idx="12">
                  <c:v>45992</c:v>
                </c:pt>
                <c:pt idx="13">
                  <c:v>46023</c:v>
                </c:pt>
                <c:pt idx="14">
                  <c:v>46054</c:v>
                </c:pt>
              </c:numCache>
            </c:numRef>
          </c:cat>
          <c:val>
            <c:numRef>
              <c:f>Planilha1!$B$38:$P$38</c:f>
              <c:numCache>
                <c:formatCode>General</c:formatCode>
                <c:ptCount val="15"/>
                <c:pt idx="0">
                  <c:v>0.04</c:v>
                </c:pt>
                <c:pt idx="1">
                  <c:v>3.9E-2</c:v>
                </c:pt>
                <c:pt idx="2" formatCode="_-* #,##0.0000_-;\-* #,##0.0000_-;_-* &quot;-&quot;??_-;_-@_-">
                  <c:v>3.85E-2</c:v>
                </c:pt>
                <c:pt idx="3" formatCode="_-* #,##0.0000_-;\-* #,##0.0000_-;_-* &quot;-&quot;??_-;_-@_-">
                  <c:v>3.85E-2</c:v>
                </c:pt>
                <c:pt idx="4" formatCode="_-* #,##0.0000_-;\-* #,##0.0000_-;_-* &quot;-&quot;??_-;_-@_-">
                  <c:v>3.85E-2</c:v>
                </c:pt>
                <c:pt idx="5" formatCode="_-* #,##0.0000_-;\-* #,##0.0000_-;_-* &quot;-&quot;??_-;_-@_-">
                  <c:v>3.85E-2</c:v>
                </c:pt>
                <c:pt idx="6" formatCode="_-* #,##0.0000_-;\-* #,##0.0000_-;_-* &quot;-&quot;??_-;_-@_-">
                  <c:v>3.85E-2</c:v>
                </c:pt>
                <c:pt idx="7" formatCode="_-* #,##0.0000_-;\-* #,##0.0000_-;_-* &quot;-&quot;??_-;_-@_-">
                  <c:v>3.8399999999999997E-2</c:v>
                </c:pt>
                <c:pt idx="8" formatCode="_-* #,##0.0000_-;\-* #,##0.0000_-;_-* &quot;-&quot;??_-;_-@_-">
                  <c:v>3.85E-2</c:v>
                </c:pt>
                <c:pt idx="9" formatCode="_-* #,##0.0000_-;\-* #,##0.0000_-;_-* &quot;-&quot;??_-;_-@_-">
                  <c:v>3.6600000000000001E-2</c:v>
                </c:pt>
                <c:pt idx="10" formatCode="_-* #,##0.0000_-;\-* #,##0.0000_-;_-* &quot;-&quot;??_-;_-@_-">
                  <c:v>3.6700000000000003E-2</c:v>
                </c:pt>
                <c:pt idx="11" formatCode="_-* #,##0.0000_-;\-* #,##0.0000_-;_-* &quot;-&quot;??_-;_-@_-">
                  <c:v>3.6700000000000003E-2</c:v>
                </c:pt>
                <c:pt idx="12" formatCode="_-* #,##0.0000_-;\-* #,##0.0000_-;_-* &quot;-&quot;??_-;_-@_-">
                  <c:v>3.6600000000000001E-2</c:v>
                </c:pt>
                <c:pt idx="13" formatCode="_-* #,##0.0000_-;\-* #,##0.0000_-;_-* &quot;-&quot;??_-;_-@_-">
                  <c:v>3.6600000000000001E-2</c:v>
                </c:pt>
                <c:pt idx="14" formatCode="_-* #,##0.0000_-;\-* #,##0.0000_-;_-* &quot;-&quot;??_-;_-@_-">
                  <c:v>3.6400000000000002E-2</c:v>
                </c:pt>
              </c:numCache>
            </c:numRef>
          </c:val>
          <c:extLst>
            <c:ext xmlns:c16="http://schemas.microsoft.com/office/drawing/2014/chart" uri="{C3380CC4-5D6E-409C-BE32-E72D297353CC}">
              <c16:uniqueId val="{00000000-A6CA-4228-A9AC-AE2CAD723662}"/>
            </c:ext>
          </c:extLst>
        </c:ser>
        <c:ser>
          <c:idx val="1"/>
          <c:order val="1"/>
          <c:tx>
            <c:strRef>
              <c:f>Planilha1!$A$39</c:f>
              <c:strCache>
                <c:ptCount val="1"/>
                <c:pt idx="0">
                  <c:v>SECA </c:v>
                </c:pt>
              </c:strCache>
            </c:strRef>
          </c:tx>
          <c:spPr>
            <a:solidFill>
              <a:schemeClr val="accent2">
                <a:alpha val="85000"/>
              </a:schemeClr>
            </a:solidFill>
            <a:ln w="9525" cap="flat" cmpd="sng" algn="ctr">
              <a:solidFill>
                <a:schemeClr val="accent2">
                  <a:lumMod val="75000"/>
                </a:schemeClr>
              </a:solidFill>
              <a:round/>
            </a:ln>
            <a:effectLst/>
            <a:sp3d contourW="9525">
              <a:contourClr>
                <a:schemeClr val="accent2">
                  <a:lumMod val="75000"/>
                </a:schemeClr>
              </a:contourClr>
            </a:sp3d>
          </c:spPr>
          <c:invertIfNegative val="0"/>
          <c:dLbls>
            <c:spPr>
              <a:noFill/>
              <a:ln>
                <a:noFill/>
              </a:ln>
              <a:effectLst/>
            </c:spPr>
            <c:txPr>
              <a:bodyPr rot="0" spcFirstLastPara="1" vertOverflow="ellipsis" vert="horz" wrap="square" anchor="ctr" anchorCtr="1"/>
              <a:lstStyle/>
              <a:p>
                <a:pPr>
                  <a:defRPr sz="600" b="0" i="0" u="none" strike="noStrike" kern="1200" baseline="0">
                    <a:solidFill>
                      <a:srgbClr val="62504F"/>
                    </a:solidFill>
                    <a:latin typeface="Univers" panose="020B0603020202030204" pitchFamily="34" charset="0"/>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Planilha1!$B$37:$P$37</c:f>
              <c:numCache>
                <c:formatCode>mmm\-yy</c:formatCode>
                <c:ptCount val="15"/>
                <c:pt idx="0" formatCode="General">
                  <c:v>2024</c:v>
                </c:pt>
                <c:pt idx="1">
                  <c:v>45658</c:v>
                </c:pt>
                <c:pt idx="2">
                  <c:v>45689</c:v>
                </c:pt>
                <c:pt idx="3">
                  <c:v>45717</c:v>
                </c:pt>
                <c:pt idx="4">
                  <c:v>45748</c:v>
                </c:pt>
                <c:pt idx="5">
                  <c:v>45778</c:v>
                </c:pt>
                <c:pt idx="6">
                  <c:v>45809</c:v>
                </c:pt>
                <c:pt idx="7">
                  <c:v>45839</c:v>
                </c:pt>
                <c:pt idx="8">
                  <c:v>45870</c:v>
                </c:pt>
                <c:pt idx="9">
                  <c:v>45901</c:v>
                </c:pt>
                <c:pt idx="10">
                  <c:v>45931</c:v>
                </c:pt>
                <c:pt idx="11">
                  <c:v>45962</c:v>
                </c:pt>
                <c:pt idx="12">
                  <c:v>45992</c:v>
                </c:pt>
                <c:pt idx="13">
                  <c:v>46023</c:v>
                </c:pt>
                <c:pt idx="14">
                  <c:v>46054</c:v>
                </c:pt>
              </c:numCache>
            </c:numRef>
          </c:cat>
          <c:val>
            <c:numRef>
              <c:f>Planilha1!$B$39:$P$39</c:f>
              <c:numCache>
                <c:formatCode>General</c:formatCode>
                <c:ptCount val="15"/>
                <c:pt idx="0">
                  <c:v>0.02</c:v>
                </c:pt>
                <c:pt idx="1">
                  <c:v>1.61E-2</c:v>
                </c:pt>
                <c:pt idx="2">
                  <c:v>1.5599999999999999E-2</c:v>
                </c:pt>
                <c:pt idx="3">
                  <c:v>1.5599999999999999E-2</c:v>
                </c:pt>
                <c:pt idx="4">
                  <c:v>1.5599999999999999E-2</c:v>
                </c:pt>
                <c:pt idx="5">
                  <c:v>1.5599999999999999E-2</c:v>
                </c:pt>
                <c:pt idx="6">
                  <c:v>1.5599999999999999E-2</c:v>
                </c:pt>
                <c:pt idx="7">
                  <c:v>1.5599999999999999E-2</c:v>
                </c:pt>
                <c:pt idx="8">
                  <c:v>1.5599999999999999E-2</c:v>
                </c:pt>
                <c:pt idx="9">
                  <c:v>1.38E-2</c:v>
                </c:pt>
                <c:pt idx="10">
                  <c:v>1.38E-2</c:v>
                </c:pt>
                <c:pt idx="11">
                  <c:v>1.38E-2</c:v>
                </c:pt>
                <c:pt idx="12">
                  <c:v>1.38E-2</c:v>
                </c:pt>
                <c:pt idx="13">
                  <c:v>1.38E-2</c:v>
                </c:pt>
                <c:pt idx="14">
                  <c:v>1.38E-2</c:v>
                </c:pt>
              </c:numCache>
            </c:numRef>
          </c:val>
          <c:extLst>
            <c:ext xmlns:c16="http://schemas.microsoft.com/office/drawing/2014/chart" uri="{C3380CC4-5D6E-409C-BE32-E72D297353CC}">
              <c16:uniqueId val="{00000001-A6CA-4228-A9AC-AE2CAD723662}"/>
            </c:ext>
          </c:extLst>
        </c:ser>
        <c:ser>
          <c:idx val="2"/>
          <c:order val="2"/>
          <c:tx>
            <c:strRef>
              <c:f>Planilha1!$A$40</c:f>
              <c:strCache>
                <c:ptCount val="1"/>
                <c:pt idx="0">
                  <c:v>IMEDIATA</c:v>
                </c:pt>
              </c:strCache>
            </c:strRef>
          </c:tx>
          <c:spPr>
            <a:solidFill>
              <a:schemeClr val="accent3">
                <a:alpha val="85000"/>
              </a:schemeClr>
            </a:solidFill>
            <a:ln w="9525" cap="flat" cmpd="sng" algn="ctr">
              <a:solidFill>
                <a:schemeClr val="accent3">
                  <a:lumMod val="75000"/>
                </a:schemeClr>
              </a:solidFill>
              <a:round/>
            </a:ln>
            <a:effectLst/>
            <a:sp3d contourW="9525">
              <a:contourClr>
                <a:schemeClr val="accent3">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rgbClr val="62504F"/>
                    </a:solidFill>
                    <a:latin typeface="Univers" panose="020B0603020202030204" pitchFamily="34" charset="0"/>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Planilha1!$B$37:$P$37</c:f>
              <c:numCache>
                <c:formatCode>mmm\-yy</c:formatCode>
                <c:ptCount val="15"/>
                <c:pt idx="0" formatCode="General">
                  <c:v>2024</c:v>
                </c:pt>
                <c:pt idx="1">
                  <c:v>45658</c:v>
                </c:pt>
                <c:pt idx="2">
                  <c:v>45689</c:v>
                </c:pt>
                <c:pt idx="3">
                  <c:v>45717</c:v>
                </c:pt>
                <c:pt idx="4">
                  <c:v>45748</c:v>
                </c:pt>
                <c:pt idx="5">
                  <c:v>45778</c:v>
                </c:pt>
                <c:pt idx="6">
                  <c:v>45809</c:v>
                </c:pt>
                <c:pt idx="7">
                  <c:v>45839</c:v>
                </c:pt>
                <c:pt idx="8">
                  <c:v>45870</c:v>
                </c:pt>
                <c:pt idx="9">
                  <c:v>45901</c:v>
                </c:pt>
                <c:pt idx="10">
                  <c:v>45931</c:v>
                </c:pt>
                <c:pt idx="11">
                  <c:v>45962</c:v>
                </c:pt>
                <c:pt idx="12">
                  <c:v>45992</c:v>
                </c:pt>
                <c:pt idx="13">
                  <c:v>46023</c:v>
                </c:pt>
                <c:pt idx="14">
                  <c:v>46054</c:v>
                </c:pt>
              </c:numCache>
            </c:numRef>
          </c:cat>
          <c:val>
            <c:numRef>
              <c:f>Planilha1!$B$40:$P$40</c:f>
              <c:numCache>
                <c:formatCode>General</c:formatCode>
                <c:ptCount val="15"/>
                <c:pt idx="0">
                  <c:v>4.5500000000000001E-5</c:v>
                </c:pt>
                <c:pt idx="1">
                  <c:v>4.5500000000000001E-5</c:v>
                </c:pt>
                <c:pt idx="2">
                  <c:v>4.5500000000000001E-5</c:v>
                </c:pt>
                <c:pt idx="3">
                  <c:v>4.5500000000000001E-5</c:v>
                </c:pt>
                <c:pt idx="4">
                  <c:v>4.5500000000000001E-5</c:v>
                </c:pt>
                <c:pt idx="5">
                  <c:v>4.5500000000000001E-5</c:v>
                </c:pt>
                <c:pt idx="6">
                  <c:v>4.5500000000000001E-5</c:v>
                </c:pt>
                <c:pt idx="7">
                  <c:v>1.8E-3</c:v>
                </c:pt>
                <c:pt idx="8">
                  <c:v>4.0000000000000003E-5</c:v>
                </c:pt>
                <c:pt idx="9">
                  <c:v>4.0000000000000003E-5</c:v>
                </c:pt>
                <c:pt idx="10">
                  <c:v>4.0000000000000003E-5</c:v>
                </c:pt>
                <c:pt idx="11">
                  <c:v>4.0000000000000003E-5</c:v>
                </c:pt>
                <c:pt idx="12">
                  <c:v>4.0000000000000003E-5</c:v>
                </c:pt>
                <c:pt idx="13">
                  <c:v>1.2999999999999999E-4</c:v>
                </c:pt>
                <c:pt idx="14">
                  <c:v>1.2999999999999999E-4</c:v>
                </c:pt>
              </c:numCache>
            </c:numRef>
          </c:val>
          <c:extLst>
            <c:ext xmlns:c16="http://schemas.microsoft.com/office/drawing/2014/chart" uri="{C3380CC4-5D6E-409C-BE32-E72D297353CC}">
              <c16:uniqueId val="{00000002-A6CA-4228-A9AC-AE2CAD723662}"/>
            </c:ext>
          </c:extLst>
        </c:ser>
        <c:dLbls>
          <c:showLegendKey val="0"/>
          <c:showVal val="1"/>
          <c:showCatName val="0"/>
          <c:showSerName val="0"/>
          <c:showPercent val="0"/>
          <c:showBubbleSize val="0"/>
        </c:dLbls>
        <c:gapWidth val="65"/>
        <c:shape val="box"/>
        <c:axId val="1473983"/>
        <c:axId val="1474463"/>
        <c:axId val="0"/>
      </c:bar3DChart>
      <c:catAx>
        <c:axId val="1473983"/>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600" b="0" i="0" u="none" strike="noStrike" kern="1200" cap="all" baseline="0">
                <a:solidFill>
                  <a:srgbClr val="62504F"/>
                </a:solidFill>
                <a:latin typeface="Univers" panose="020B0603020202030204" pitchFamily="34" charset="0"/>
                <a:ea typeface="+mn-ea"/>
                <a:cs typeface="+mn-cs"/>
              </a:defRPr>
            </a:pPr>
            <a:endParaRPr lang="pt-BR"/>
          </a:p>
        </c:txPr>
        <c:crossAx val="1474463"/>
        <c:crosses val="autoZero"/>
        <c:auto val="1"/>
        <c:lblAlgn val="ctr"/>
        <c:lblOffset val="100"/>
        <c:noMultiLvlLbl val="0"/>
      </c:catAx>
      <c:valAx>
        <c:axId val="1474463"/>
        <c:scaling>
          <c:orientation val="minMax"/>
        </c:scaling>
        <c:delete val="1"/>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crossAx val="1473983"/>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600" b="0" i="0" u="none" strike="noStrike" kern="1200" baseline="0">
              <a:solidFill>
                <a:srgbClr val="62504F"/>
              </a:solidFill>
              <a:latin typeface="Univers" panose="020B0603020202030204" pitchFamily="34" charset="0"/>
              <a:ea typeface="+mn-ea"/>
              <a:cs typeface="+mn-cs"/>
            </a:defRPr>
          </a:pPr>
          <a:endParaRPr lang="pt-B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sz="600">
          <a:solidFill>
            <a:srgbClr val="62504F"/>
          </a:solidFill>
          <a:latin typeface="Univers" panose="020B0603020202030204" pitchFamily="34" charset="0"/>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 id="18">
  <a:schemeClr val="accent5"/>
</cs:colorStyle>
</file>

<file path=ppt/charts/colors6.xml><?xml version="1.0" encoding="utf-8"?>
<cs:colorStyle xmlns:cs="http://schemas.microsoft.com/office/drawing/2012/chartStyle" xmlns:a="http://schemas.openxmlformats.org/drawingml/2006/main" meth="withinLinear" id="17">
  <a:schemeClr val="accent4"/>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1e0110969e1_0_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1e0110969e1_0_6: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e0110969e1_0_5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e0110969e1_0_5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e0110969e1_0_5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e0110969e1_0_5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3946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1e0b5ff1fbc_0_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1e0b5ff1fbc_0_0: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04290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25109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66209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40540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082355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50441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60076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54282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68077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2282023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6798901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278841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0992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163206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874884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1e0c620e04f_0_19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1e0c620e04f_0_196: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213433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1e0c620e04f_0_19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1e0c620e04f_0_196: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111092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1e0c620e04f_0_19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1e0c620e04f_0_196: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697208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1e0c620e04f_0_19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1e0c620e04f_0_196: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569096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1e0c620e04f_0_21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1e0c620e04f_0_219: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pt-B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chart" Target="../charts/char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6818322" y="221064"/>
            <a:ext cx="1644928" cy="688836"/>
          </a:xfrm>
          <a:prstGeom prst="rect">
            <a:avLst/>
          </a:prstGeom>
          <a:noFill/>
          <a:ln>
            <a:noFill/>
          </a:ln>
        </p:spPr>
      </p:pic>
      <p:sp>
        <p:nvSpPr>
          <p:cNvPr id="55" name="Google Shape;55;p13"/>
          <p:cNvSpPr/>
          <p:nvPr/>
        </p:nvSpPr>
        <p:spPr>
          <a:xfrm>
            <a:off x="680750" y="-45400"/>
            <a:ext cx="930300" cy="21486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56" name="Google Shape;56;p13"/>
          <p:cNvSpPr txBox="1"/>
          <p:nvPr/>
        </p:nvSpPr>
        <p:spPr>
          <a:xfrm>
            <a:off x="4486590" y="3608008"/>
            <a:ext cx="3932168" cy="1015632"/>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Clr>
                <a:schemeClr val="dk1"/>
              </a:buClr>
              <a:buSzPts val="1100"/>
              <a:buFont typeface="Arial"/>
              <a:buNone/>
            </a:pPr>
            <a:r>
              <a:rPr lang="pt-BR" b="1" dirty="0">
                <a:solidFill>
                  <a:srgbClr val="807770"/>
                </a:solidFill>
                <a:latin typeface="Noto Sans"/>
                <a:ea typeface="Noto Sans"/>
                <a:cs typeface="Noto Sans"/>
                <a:sym typeface="Noto Sans"/>
              </a:rPr>
              <a:t>Proc. nº 1000127-86.2024.8.26.0354</a:t>
            </a:r>
          </a:p>
          <a:p>
            <a:pPr marL="0" lvl="0" indent="0" algn="r" rtl="0">
              <a:spcBef>
                <a:spcPts val="0"/>
              </a:spcBef>
              <a:spcAft>
                <a:spcPts val="0"/>
              </a:spcAft>
              <a:buClr>
                <a:schemeClr val="dk1"/>
              </a:buClr>
              <a:buSzPts val="1100"/>
              <a:buFont typeface="Arial"/>
              <a:buNone/>
            </a:pPr>
            <a:endParaRPr lang="pt-BR" sz="1000" dirty="0">
              <a:solidFill>
                <a:srgbClr val="807770"/>
              </a:solidFill>
              <a:latin typeface="Noto Sans"/>
              <a:ea typeface="Noto Sans"/>
              <a:cs typeface="Noto Sans"/>
              <a:sym typeface="Noto Sans"/>
            </a:endParaRPr>
          </a:p>
          <a:p>
            <a:pPr marL="0" lvl="0" indent="0" algn="r" rtl="0">
              <a:spcBef>
                <a:spcPts val="0"/>
              </a:spcBef>
              <a:spcAft>
                <a:spcPts val="0"/>
              </a:spcAft>
              <a:buClr>
                <a:schemeClr val="dk1"/>
              </a:buClr>
              <a:buSzPts val="1100"/>
              <a:buFont typeface="Arial"/>
              <a:buNone/>
            </a:pPr>
            <a:r>
              <a:rPr lang="pt-BR" sz="1000" dirty="0">
                <a:solidFill>
                  <a:srgbClr val="807770"/>
                </a:solidFill>
                <a:latin typeface="Noto Sans"/>
                <a:ea typeface="Noto Sans"/>
                <a:cs typeface="Noto Sans"/>
                <a:sym typeface="Noto Sans"/>
              </a:rPr>
              <a:t>Relatório Mensal de Atividades (fevereiro 2026)</a:t>
            </a:r>
          </a:p>
          <a:p>
            <a:pPr marL="0" lvl="0" indent="0" algn="r" rtl="0">
              <a:spcBef>
                <a:spcPts val="0"/>
              </a:spcBef>
              <a:spcAft>
                <a:spcPts val="0"/>
              </a:spcAft>
              <a:buClr>
                <a:schemeClr val="dk1"/>
              </a:buClr>
              <a:buSzPts val="1100"/>
              <a:buFont typeface="Arial"/>
              <a:buNone/>
            </a:pPr>
            <a:endParaRPr lang="pt-BR" sz="1000" dirty="0">
              <a:solidFill>
                <a:srgbClr val="807770"/>
              </a:solidFill>
              <a:latin typeface="Noto Sans"/>
              <a:ea typeface="Noto Sans"/>
              <a:cs typeface="Noto Sans"/>
              <a:sym typeface="Noto Sans"/>
            </a:endParaRPr>
          </a:p>
          <a:p>
            <a:pPr marL="0" lvl="0" indent="0" algn="r" rtl="0">
              <a:spcBef>
                <a:spcPts val="0"/>
              </a:spcBef>
              <a:spcAft>
                <a:spcPts val="0"/>
              </a:spcAft>
              <a:buClr>
                <a:schemeClr val="dk1"/>
              </a:buClr>
              <a:buSzPts val="1100"/>
              <a:buFont typeface="Arial"/>
              <a:buNone/>
            </a:pPr>
            <a:r>
              <a:rPr lang="pt-BR" sz="1000" dirty="0">
                <a:solidFill>
                  <a:srgbClr val="807770"/>
                </a:solidFill>
                <a:latin typeface="Noto Sans"/>
                <a:ea typeface="Noto Sans"/>
                <a:cs typeface="Noto Sans"/>
                <a:sym typeface="Noto Sans"/>
              </a:rPr>
              <a:t>Relatório de Andamento Processual atualizado até 28.02.2026</a:t>
            </a:r>
            <a:endParaRPr sz="1000" dirty="0">
              <a:solidFill>
                <a:srgbClr val="807770"/>
              </a:solidFill>
              <a:latin typeface="Noto Sans"/>
              <a:ea typeface="Noto Sans"/>
              <a:cs typeface="Noto Sans"/>
              <a:sym typeface="Noto Sans"/>
            </a:endParaRPr>
          </a:p>
        </p:txBody>
      </p:sp>
      <p:sp>
        <p:nvSpPr>
          <p:cNvPr id="57" name="Google Shape;57;p13"/>
          <p:cNvSpPr/>
          <p:nvPr/>
        </p:nvSpPr>
        <p:spPr>
          <a:xfrm>
            <a:off x="8480307" y="3608008"/>
            <a:ext cx="157800" cy="1597500"/>
          </a:xfrm>
          <a:prstGeom prst="rect">
            <a:avLst/>
          </a:prstGeom>
          <a:solidFill>
            <a:srgbClr val="8077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pic>
        <p:nvPicPr>
          <p:cNvPr id="5" name="Imagem 4" descr="Logotipo&#10;&#10;O conteúdo gerado por IA pode estar incorreto.">
            <a:extLst>
              <a:ext uri="{FF2B5EF4-FFF2-40B4-BE49-F238E27FC236}">
                <a16:creationId xmlns:a16="http://schemas.microsoft.com/office/drawing/2014/main" id="{FE11F929-C91B-6574-CE7F-CBF9C832AD56}"/>
              </a:ext>
            </a:extLst>
          </p:cNvPr>
          <p:cNvPicPr>
            <a:picLocks noChangeAspect="1"/>
          </p:cNvPicPr>
          <p:nvPr/>
        </p:nvPicPr>
        <p:blipFill>
          <a:blip r:embed="rId4"/>
          <a:stretch>
            <a:fillRect/>
          </a:stretch>
        </p:blipFill>
        <p:spPr>
          <a:xfrm>
            <a:off x="3034602" y="843959"/>
            <a:ext cx="2567456" cy="25674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p:nvPr/>
        </p:nvSpPr>
        <p:spPr>
          <a:xfrm>
            <a:off x="256800" y="219300"/>
            <a:ext cx="8630400" cy="4704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63" name="Google Shape;63;p14"/>
          <p:cNvSpPr txBox="1"/>
          <p:nvPr/>
        </p:nvSpPr>
        <p:spPr>
          <a:xfrm>
            <a:off x="431125" y="459700"/>
            <a:ext cx="17700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500" b="1" dirty="0">
                <a:solidFill>
                  <a:srgbClr val="C4B6AB"/>
                </a:solidFill>
                <a:latin typeface="Noto Sans"/>
                <a:ea typeface="Noto Sans"/>
                <a:cs typeface="Noto Sans"/>
                <a:sym typeface="Noto Sans"/>
              </a:rPr>
              <a:t>ÍNDICE</a:t>
            </a:r>
            <a:endParaRPr sz="2500" b="1" dirty="0">
              <a:solidFill>
                <a:srgbClr val="C4B6AB"/>
              </a:solidFill>
              <a:latin typeface="Noto Sans"/>
              <a:ea typeface="Noto Sans"/>
              <a:cs typeface="Noto Sans"/>
              <a:sym typeface="Noto Sans"/>
            </a:endParaRPr>
          </a:p>
        </p:txBody>
      </p:sp>
      <p:sp>
        <p:nvSpPr>
          <p:cNvPr id="64" name="Google Shape;64;p14"/>
          <p:cNvSpPr/>
          <p:nvPr/>
        </p:nvSpPr>
        <p:spPr>
          <a:xfrm>
            <a:off x="8002700" y="-60500"/>
            <a:ext cx="635400" cy="1762200"/>
          </a:xfrm>
          <a:prstGeom prst="rect">
            <a:avLst/>
          </a:prstGeom>
          <a:solidFill>
            <a:srgbClr val="C4B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65" name="Google Shape;65;p14"/>
          <p:cNvSpPr txBox="1"/>
          <p:nvPr/>
        </p:nvSpPr>
        <p:spPr>
          <a:xfrm>
            <a:off x="3033200" y="810325"/>
            <a:ext cx="4969500" cy="2909997"/>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pt-BR" dirty="0">
                <a:solidFill>
                  <a:schemeClr val="lt1"/>
                </a:solidFill>
                <a:latin typeface="Noto Sans"/>
                <a:ea typeface="Noto Sans"/>
                <a:cs typeface="Noto Sans"/>
                <a:sym typeface="Noto Sans"/>
              </a:rPr>
              <a:t>OBJETIVO DESTE RELATÓRIO</a:t>
            </a:r>
          </a:p>
          <a:p>
            <a:pPr marL="0" lvl="0" indent="0" algn="l" rtl="0">
              <a:lnSpc>
                <a:spcPct val="115000"/>
              </a:lnSpc>
              <a:spcBef>
                <a:spcPts val="0"/>
              </a:spcBef>
              <a:spcAft>
                <a:spcPts val="0"/>
              </a:spcAft>
              <a:buClr>
                <a:schemeClr val="dk1"/>
              </a:buClr>
              <a:buSzPts val="1100"/>
              <a:buFont typeface="Arial"/>
              <a:buNone/>
            </a:pPr>
            <a:endParaRPr lang="pt-B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Clr>
                <a:schemeClr val="dk1"/>
              </a:buClr>
              <a:buSzPts val="1100"/>
              <a:buFont typeface="Arial"/>
              <a:buNone/>
            </a:pPr>
            <a:r>
              <a:rPr lang="pt-BR" dirty="0">
                <a:solidFill>
                  <a:schemeClr val="lt1"/>
                </a:solidFill>
                <a:latin typeface="Noto Sans"/>
                <a:ea typeface="Noto Sans"/>
                <a:cs typeface="Noto Sans"/>
                <a:sym typeface="Noto Sans"/>
              </a:rPr>
              <a:t>BREVE HISTÓRICO</a:t>
            </a: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Clr>
                <a:schemeClr val="dk1"/>
              </a:buClr>
              <a:buSzPts val="1100"/>
              <a:buFont typeface="Arial"/>
              <a:buNone/>
            </a:pP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Clr>
                <a:schemeClr val="dk1"/>
              </a:buClr>
              <a:buSzPts val="1100"/>
              <a:buFont typeface="Arial"/>
              <a:buNone/>
            </a:pPr>
            <a:r>
              <a:rPr lang="pt-BR" dirty="0">
                <a:solidFill>
                  <a:schemeClr val="lt1"/>
                </a:solidFill>
                <a:latin typeface="Noto Sans"/>
                <a:ea typeface="Noto Sans"/>
                <a:cs typeface="Noto Sans"/>
                <a:sym typeface="Noto Sans"/>
              </a:rPr>
              <a:t>HISTÓRICO PROCESSUAL</a:t>
            </a: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Clr>
                <a:schemeClr val="dk1"/>
              </a:buClr>
              <a:buSzPts val="1100"/>
              <a:buFont typeface="Arial"/>
              <a:buNone/>
            </a:pPr>
            <a:endParaRPr lang="pt-BR" dirty="0">
              <a:solidFill>
                <a:schemeClr val="lt1"/>
              </a:solidFill>
              <a:latin typeface="Noto Sans"/>
              <a:ea typeface="Noto Sans"/>
              <a:cs typeface="Noto Sans"/>
              <a:sym typeface="Noto Sans"/>
            </a:endParaRPr>
          </a:p>
          <a:p>
            <a:pPr>
              <a:lnSpc>
                <a:spcPct val="115000"/>
              </a:lnSpc>
              <a:buClr>
                <a:schemeClr val="dk1"/>
              </a:buClr>
              <a:buSzPts val="1100"/>
            </a:pPr>
            <a:r>
              <a:rPr lang="pt-BR" dirty="0">
                <a:solidFill>
                  <a:schemeClr val="lt1"/>
                </a:solidFill>
                <a:latin typeface="Noto Sans"/>
                <a:ea typeface="Noto Sans"/>
                <a:cs typeface="Noto Sans"/>
                <a:sym typeface="Noto Sans"/>
              </a:rPr>
              <a:t>REUNIÃO PERIÓDICA E VISITA A EMPRESA</a:t>
            </a:r>
          </a:p>
          <a:p>
            <a:pPr>
              <a:lnSpc>
                <a:spcPct val="115000"/>
              </a:lnSpc>
              <a:buClr>
                <a:schemeClr val="dk1"/>
              </a:buClr>
              <a:buSzPts val="1100"/>
            </a:pPr>
            <a:endParaRPr lang="pt-BR" dirty="0">
              <a:solidFill>
                <a:schemeClr val="lt1"/>
              </a:solidFill>
              <a:latin typeface="Noto Sans"/>
              <a:ea typeface="Noto Sans"/>
              <a:cs typeface="Noto Sans"/>
              <a:sym typeface="Noto Sans"/>
            </a:endParaRPr>
          </a:p>
          <a:p>
            <a:pPr>
              <a:lnSpc>
                <a:spcPct val="115000"/>
              </a:lnSpc>
              <a:buClr>
                <a:schemeClr val="dk1"/>
              </a:buClr>
              <a:buSzPts val="1100"/>
            </a:pPr>
            <a:r>
              <a:rPr lang="pt-BR" dirty="0">
                <a:solidFill>
                  <a:schemeClr val="lt1"/>
                </a:solidFill>
                <a:latin typeface="Noto Sans"/>
                <a:ea typeface="Noto Sans"/>
                <a:cs typeface="Noto Sans"/>
                <a:sym typeface="Noto Sans"/>
              </a:rPr>
              <a:t>INFORMAÇÕES ECONOMICAS E FINANCEIRAS</a:t>
            </a:r>
          </a:p>
          <a:p>
            <a:pPr marL="0" lvl="0" indent="0" algn="l" rtl="0">
              <a:lnSpc>
                <a:spcPct val="115000"/>
              </a:lnSpc>
              <a:spcBef>
                <a:spcPts val="0"/>
              </a:spcBef>
              <a:spcAft>
                <a:spcPts val="0"/>
              </a:spcAft>
              <a:buClr>
                <a:schemeClr val="dk1"/>
              </a:buClr>
              <a:buSzPts val="1100"/>
              <a:buFont typeface="Arial"/>
              <a:buNone/>
            </a:pP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r>
              <a:rPr lang="pt-BR" dirty="0">
                <a:solidFill>
                  <a:schemeClr val="lt1"/>
                </a:solidFill>
                <a:latin typeface="Noto Sans"/>
                <a:ea typeface="Noto Sans"/>
                <a:cs typeface="Noto Sans"/>
                <a:sym typeface="Noto Sans"/>
              </a:rPr>
              <a:t>CONCLUSÃO</a:t>
            </a:r>
            <a:endParaRPr dirty="0">
              <a:solidFill>
                <a:schemeClr val="lt1"/>
              </a:solidFill>
              <a:latin typeface="Noto Sans"/>
              <a:ea typeface="Noto Sans"/>
              <a:cs typeface="Noto Sans"/>
              <a:sym typeface="Noto Sans"/>
            </a:endParaRPr>
          </a:p>
        </p:txBody>
      </p:sp>
      <p:sp>
        <p:nvSpPr>
          <p:cNvPr id="66" name="Google Shape;66;p14"/>
          <p:cNvSpPr/>
          <p:nvPr/>
        </p:nvSpPr>
        <p:spPr>
          <a:xfrm>
            <a:off x="462500" y="-60500"/>
            <a:ext cx="97200" cy="10059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grpSp>
        <p:nvGrpSpPr>
          <p:cNvPr id="67" name="Google Shape;67;p14"/>
          <p:cNvGrpSpPr/>
          <p:nvPr/>
        </p:nvGrpSpPr>
        <p:grpSpPr>
          <a:xfrm>
            <a:off x="2622600" y="876650"/>
            <a:ext cx="255900" cy="2695854"/>
            <a:chOff x="2622600" y="876650"/>
            <a:chExt cx="255900" cy="2710688"/>
          </a:xfrm>
        </p:grpSpPr>
        <p:sp>
          <p:nvSpPr>
            <p:cNvPr id="68" name="Google Shape;68;p14"/>
            <p:cNvSpPr/>
            <p:nvPr/>
          </p:nvSpPr>
          <p:spPr>
            <a:xfrm>
              <a:off x="2622600" y="876650"/>
              <a:ext cx="255900" cy="255900"/>
            </a:xfrm>
            <a:prstGeom prst="snip1Rect">
              <a:avLst>
                <a:gd name="adj" fmla="val 0"/>
              </a:avLst>
            </a:prstGeom>
            <a:solidFill>
              <a:srgbClr val="C4B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 name="Google Shape;69;p14"/>
            <p:cNvSpPr/>
            <p:nvPr/>
          </p:nvSpPr>
          <p:spPr>
            <a:xfrm>
              <a:off x="2622600" y="1374300"/>
              <a:ext cx="255900" cy="255900"/>
            </a:xfrm>
            <a:prstGeom prst="snip1Rect">
              <a:avLst>
                <a:gd name="adj" fmla="val 0"/>
              </a:avLst>
            </a:prstGeom>
            <a:solidFill>
              <a:srgbClr val="C4B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 name="Google Shape;70;p14"/>
            <p:cNvSpPr/>
            <p:nvPr/>
          </p:nvSpPr>
          <p:spPr>
            <a:xfrm>
              <a:off x="2622600" y="1833875"/>
              <a:ext cx="255900" cy="255900"/>
            </a:xfrm>
            <a:prstGeom prst="snip1Rect">
              <a:avLst>
                <a:gd name="adj" fmla="val 0"/>
              </a:avLst>
            </a:prstGeom>
            <a:solidFill>
              <a:srgbClr val="C4B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71;p14"/>
            <p:cNvSpPr/>
            <p:nvPr/>
          </p:nvSpPr>
          <p:spPr>
            <a:xfrm>
              <a:off x="2622600" y="2346913"/>
              <a:ext cx="255900" cy="255900"/>
            </a:xfrm>
            <a:prstGeom prst="snip1Rect">
              <a:avLst>
                <a:gd name="adj" fmla="val 0"/>
              </a:avLst>
            </a:prstGeom>
            <a:solidFill>
              <a:srgbClr val="C4B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 name="Google Shape;72;p14"/>
            <p:cNvSpPr/>
            <p:nvPr/>
          </p:nvSpPr>
          <p:spPr>
            <a:xfrm>
              <a:off x="2622600" y="2849225"/>
              <a:ext cx="255900" cy="255900"/>
            </a:xfrm>
            <a:prstGeom prst="snip1Rect">
              <a:avLst>
                <a:gd name="adj" fmla="val 0"/>
              </a:avLst>
            </a:prstGeom>
            <a:solidFill>
              <a:srgbClr val="C4B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 name="Google Shape;73;p14"/>
            <p:cNvSpPr/>
            <p:nvPr/>
          </p:nvSpPr>
          <p:spPr>
            <a:xfrm>
              <a:off x="2622600" y="3331438"/>
              <a:ext cx="255900" cy="255900"/>
            </a:xfrm>
            <a:prstGeom prst="snip1Rect">
              <a:avLst>
                <a:gd name="adj" fmla="val 0"/>
              </a:avLst>
            </a:prstGeom>
            <a:solidFill>
              <a:srgbClr val="C4B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76" name="Google Shape;76;p14"/>
          <p:cNvSpPr txBox="1"/>
          <p:nvPr/>
        </p:nvSpPr>
        <p:spPr>
          <a:xfrm>
            <a:off x="2561706" y="810325"/>
            <a:ext cx="418500" cy="3157757"/>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pt-BR" dirty="0">
                <a:solidFill>
                  <a:schemeClr val="lt1"/>
                </a:solidFill>
                <a:latin typeface="Noto Sans"/>
                <a:ea typeface="Noto Sans"/>
                <a:cs typeface="Noto Sans"/>
                <a:sym typeface="Noto Sans"/>
              </a:rPr>
              <a:t>03</a:t>
            </a: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r>
              <a:rPr lang="pt-BR" dirty="0">
                <a:solidFill>
                  <a:schemeClr val="lt1"/>
                </a:solidFill>
                <a:latin typeface="Noto Sans"/>
                <a:ea typeface="Noto Sans"/>
                <a:cs typeface="Noto Sans"/>
                <a:sym typeface="Noto Sans"/>
              </a:rPr>
              <a:t>04</a:t>
            </a: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r>
              <a:rPr lang="pt-BR" dirty="0">
                <a:solidFill>
                  <a:schemeClr val="lt1"/>
                </a:solidFill>
                <a:latin typeface="Noto Sans"/>
                <a:ea typeface="Noto Sans"/>
                <a:cs typeface="Noto Sans"/>
                <a:sym typeface="Noto Sans"/>
              </a:rPr>
              <a:t>06</a:t>
            </a: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r>
              <a:rPr lang="pt-BR" dirty="0">
                <a:solidFill>
                  <a:schemeClr val="lt1"/>
                </a:solidFill>
                <a:latin typeface="Noto Sans"/>
                <a:ea typeface="Noto Sans"/>
                <a:cs typeface="Noto Sans"/>
                <a:sym typeface="Noto Sans"/>
              </a:rPr>
              <a:t>07</a:t>
            </a: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r>
              <a:rPr lang="pt-BR" dirty="0">
                <a:solidFill>
                  <a:schemeClr val="lt1"/>
                </a:solidFill>
                <a:latin typeface="Noto Sans"/>
                <a:ea typeface="Noto Sans"/>
                <a:cs typeface="Noto Sans"/>
                <a:sym typeface="Noto Sans"/>
              </a:rPr>
              <a:t>09</a:t>
            </a: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r>
              <a:rPr lang="pt-BR" dirty="0">
                <a:solidFill>
                  <a:schemeClr val="lt1"/>
                </a:solidFill>
                <a:latin typeface="Noto Sans"/>
                <a:ea typeface="Noto Sans"/>
                <a:cs typeface="Noto Sans"/>
                <a:sym typeface="Noto Sans"/>
              </a:rPr>
              <a:t>23</a:t>
            </a:r>
          </a:p>
          <a:p>
            <a:pPr marL="0" lvl="0" indent="0" algn="l" rtl="0">
              <a:lnSpc>
                <a:spcPct val="115000"/>
              </a:lnSpc>
              <a:spcBef>
                <a:spcPts val="0"/>
              </a:spcBef>
              <a:spcAft>
                <a:spcPts val="0"/>
              </a:spcAft>
              <a:buNone/>
            </a:pPr>
            <a:endParaRPr dirty="0">
              <a:solidFill>
                <a:schemeClr val="lt1"/>
              </a:solidFill>
              <a:latin typeface="Noto Sans"/>
              <a:ea typeface="Noto Sans"/>
              <a:cs typeface="Noto Sans"/>
              <a:sym typeface="Noto Sans"/>
            </a:endParaRPr>
          </a:p>
        </p:txBody>
      </p:sp>
      <p:pic>
        <p:nvPicPr>
          <p:cNvPr id="77" name="Google Shape;77;p14"/>
          <p:cNvPicPr preferRelativeResize="0"/>
          <p:nvPr/>
        </p:nvPicPr>
        <p:blipFill>
          <a:blip r:embed="rId3">
            <a:alphaModFix/>
          </a:blip>
          <a:stretch>
            <a:fillRect/>
          </a:stretch>
        </p:blipFill>
        <p:spPr>
          <a:xfrm>
            <a:off x="559699" y="4325199"/>
            <a:ext cx="986563" cy="407775"/>
          </a:xfrm>
          <a:prstGeom prst="rect">
            <a:avLst/>
          </a:prstGeom>
          <a:noFill/>
          <a:ln>
            <a:noFill/>
          </a:ln>
        </p:spPr>
      </p:pic>
      <p:sp>
        <p:nvSpPr>
          <p:cNvPr id="78" name="Google Shape;78;p14"/>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02</a:t>
            </a:r>
            <a:endParaRPr sz="1000" b="1" dirty="0">
              <a:solidFill>
                <a:srgbClr val="62504F"/>
              </a:solidFill>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5"/>
          <p:cNvSpPr/>
          <p:nvPr/>
        </p:nvSpPr>
        <p:spPr>
          <a:xfrm>
            <a:off x="-45375" y="-36700"/>
            <a:ext cx="859200" cy="52041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84" name="Google Shape;84;p15"/>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03</a:t>
            </a:r>
            <a:endParaRPr sz="1000" b="1" dirty="0">
              <a:solidFill>
                <a:srgbClr val="62504F"/>
              </a:solidFill>
              <a:latin typeface="Noto Sans"/>
              <a:ea typeface="Noto Sans"/>
              <a:cs typeface="Noto Sans"/>
              <a:sym typeface="Noto Sans"/>
            </a:endParaRPr>
          </a:p>
        </p:txBody>
      </p:sp>
      <p:sp>
        <p:nvSpPr>
          <p:cNvPr id="85" name="Google Shape;85;p15"/>
          <p:cNvSpPr txBox="1"/>
          <p:nvPr/>
        </p:nvSpPr>
        <p:spPr>
          <a:xfrm>
            <a:off x="1014924" y="359729"/>
            <a:ext cx="8077500" cy="243600"/>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OBJETIVO DESTE RELATÓRIO</a:t>
            </a:r>
            <a:endParaRPr sz="1500" b="1" dirty="0">
              <a:solidFill>
                <a:srgbClr val="C67E6C"/>
              </a:solidFill>
              <a:latin typeface="Noto Sans"/>
              <a:ea typeface="Noto Sans"/>
              <a:cs typeface="Noto Sans"/>
              <a:sym typeface="Noto Sans"/>
            </a:endParaRPr>
          </a:p>
        </p:txBody>
      </p:sp>
      <p:sp>
        <p:nvSpPr>
          <p:cNvPr id="86" name="Google Shape;86;p15"/>
          <p:cNvSpPr txBox="1"/>
          <p:nvPr/>
        </p:nvSpPr>
        <p:spPr>
          <a:xfrm>
            <a:off x="1014924" y="1259341"/>
            <a:ext cx="7498211" cy="2088372"/>
          </a:xfrm>
          <a:prstGeom prst="rect">
            <a:avLst/>
          </a:prstGeom>
          <a:noFill/>
          <a:ln>
            <a:noFill/>
          </a:ln>
        </p:spPr>
        <p:txBody>
          <a:bodyPr spcFirstLastPara="1" wrap="square" lIns="0" tIns="10775" rIns="0" bIns="0" anchor="t" anchorCtr="0">
            <a:spAutoFit/>
          </a:bodyPr>
          <a:lstStyle/>
          <a:p>
            <a:pPr indent="808038" algn="just">
              <a:lnSpc>
                <a:spcPct val="150000"/>
              </a:lnSpc>
              <a:buFont typeface="Arial" panose="020B0604020202020204" pitchFamily="34" charset="0"/>
              <a:buChar char="•"/>
            </a:pPr>
            <a:r>
              <a:rPr lang="pt-BR" sz="1000" spc="120" noProof="0" dirty="0">
                <a:solidFill>
                  <a:srgbClr val="62504E"/>
                </a:solidFill>
                <a:latin typeface="Univers" panose="020B0603020202030204" pitchFamily="34" charset="0"/>
              </a:rPr>
              <a:t>Apresentar ao MM. Juízo, interessados e credores, o Relatório das Atividades da Recuperanda relativamente ao mês de </a:t>
            </a:r>
            <a:r>
              <a:rPr lang="pt-BR" sz="1000" b="1" spc="120" noProof="0" dirty="0">
                <a:solidFill>
                  <a:srgbClr val="62504E"/>
                </a:solidFill>
                <a:latin typeface="Univers" panose="020B0603020202030204" pitchFamily="34" charset="0"/>
              </a:rPr>
              <a:t>fevereiro de 2026</a:t>
            </a:r>
            <a:r>
              <a:rPr lang="pt-BR" sz="1000" spc="120" noProof="0" dirty="0">
                <a:solidFill>
                  <a:srgbClr val="62504E"/>
                </a:solidFill>
                <a:latin typeface="Univers" panose="020B0603020202030204" pitchFamily="34" charset="0"/>
              </a:rPr>
              <a:t>, conforme determinado no art. 22, inciso II, alínea “c” da Lei 11.101/2005;</a:t>
            </a:r>
          </a:p>
          <a:p>
            <a:pPr indent="808038" algn="just">
              <a:lnSpc>
                <a:spcPct val="150000"/>
              </a:lnSpc>
              <a:buFont typeface="Arial" panose="020B0604020202020204" pitchFamily="34" charset="0"/>
              <a:buChar char="•"/>
            </a:pPr>
            <a:endParaRPr lang="pt-BR" sz="1000" spc="120" noProof="0" dirty="0">
              <a:solidFill>
                <a:srgbClr val="62504E"/>
              </a:solidFill>
              <a:latin typeface="Univers" panose="020B0603020202030204" pitchFamily="34" charset="0"/>
            </a:endParaRPr>
          </a:p>
          <a:p>
            <a:pPr indent="808038" algn="just">
              <a:lnSpc>
                <a:spcPct val="150000"/>
              </a:lnSpc>
              <a:buFont typeface="Arial" panose="020B0604020202020204" pitchFamily="34" charset="0"/>
              <a:buChar char="•"/>
            </a:pPr>
            <a:r>
              <a:rPr lang="pt-BR" sz="1000" spc="120" noProof="0" dirty="0">
                <a:solidFill>
                  <a:srgbClr val="62504E"/>
                </a:solidFill>
                <a:latin typeface="Univers" panose="020B0603020202030204" pitchFamily="34" charset="0"/>
              </a:rPr>
              <a:t>Apresentar o Relatório de Andamento Processual até 28.02.2025</a:t>
            </a:r>
          </a:p>
          <a:p>
            <a:pPr indent="808038" algn="just">
              <a:lnSpc>
                <a:spcPct val="150000"/>
              </a:lnSpc>
              <a:buFont typeface="Arial" panose="020B0604020202020204" pitchFamily="34" charset="0"/>
              <a:buChar char="•"/>
            </a:pPr>
            <a:endParaRPr lang="pt-BR" sz="1000" spc="120" noProof="0" dirty="0">
              <a:solidFill>
                <a:srgbClr val="62504E"/>
              </a:solidFill>
              <a:latin typeface="Univers" panose="020B0603020202030204" pitchFamily="34" charset="0"/>
            </a:endParaRPr>
          </a:p>
          <a:p>
            <a:pPr indent="808038" algn="just">
              <a:lnSpc>
                <a:spcPct val="150000"/>
              </a:lnSpc>
              <a:buFont typeface="Arial" panose="020B0604020202020204" pitchFamily="34" charset="0"/>
              <a:buChar char="•"/>
            </a:pPr>
            <a:r>
              <a:rPr lang="pt-BR" sz="1000" spc="120" noProof="0" dirty="0">
                <a:solidFill>
                  <a:srgbClr val="62504E"/>
                </a:solidFill>
                <a:latin typeface="Univers" panose="020B0603020202030204" pitchFamily="34" charset="0"/>
              </a:rPr>
              <a:t>Analisar a situação econômico-financeira;</a:t>
            </a:r>
          </a:p>
          <a:p>
            <a:pPr indent="808038" algn="just">
              <a:lnSpc>
                <a:spcPct val="150000"/>
              </a:lnSpc>
              <a:buFont typeface="Arial" panose="020B0604020202020204" pitchFamily="34" charset="0"/>
              <a:buChar char="•"/>
            </a:pPr>
            <a:endParaRPr lang="pt-BR" sz="1000" spc="120" noProof="0" dirty="0">
              <a:solidFill>
                <a:srgbClr val="62504E"/>
              </a:solidFill>
              <a:latin typeface="Univers" panose="020B0603020202030204" pitchFamily="34" charset="0"/>
            </a:endParaRPr>
          </a:p>
          <a:p>
            <a:pPr indent="808038" algn="just">
              <a:lnSpc>
                <a:spcPct val="150000"/>
              </a:lnSpc>
              <a:buFont typeface="Arial" panose="020B0604020202020204" pitchFamily="34" charset="0"/>
              <a:buChar char="•"/>
            </a:pPr>
            <a:r>
              <a:rPr lang="pt-BR" sz="1000" spc="120" noProof="0" dirty="0">
                <a:solidFill>
                  <a:srgbClr val="62504E"/>
                </a:solidFill>
                <a:latin typeface="Univers" panose="020B0603020202030204" pitchFamily="34" charset="0"/>
              </a:rPr>
              <a:t>Analisar os resultados apresentados.</a:t>
            </a:r>
          </a:p>
        </p:txBody>
      </p:sp>
      <p:sp>
        <p:nvSpPr>
          <p:cNvPr id="87" name="Google Shape;87;p15"/>
          <p:cNvSpPr/>
          <p:nvPr/>
        </p:nvSpPr>
        <p:spPr>
          <a:xfrm>
            <a:off x="769875" y="-36700"/>
            <a:ext cx="43800" cy="5204100"/>
          </a:xfrm>
          <a:prstGeom prst="rect">
            <a:avLst/>
          </a:prstGeom>
          <a:solidFill>
            <a:srgbClr val="8077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pic>
        <p:nvPicPr>
          <p:cNvPr id="88" name="Google Shape;88;p15"/>
          <p:cNvPicPr preferRelativeResize="0"/>
          <p:nvPr/>
        </p:nvPicPr>
        <p:blipFill>
          <a:blip r:embed="rId3">
            <a:alphaModFix/>
          </a:blip>
          <a:stretch>
            <a:fillRect/>
          </a:stretch>
        </p:blipFill>
        <p:spPr>
          <a:xfrm>
            <a:off x="114150" y="365700"/>
            <a:ext cx="588959" cy="243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5"/>
          <p:cNvSpPr/>
          <p:nvPr/>
        </p:nvSpPr>
        <p:spPr>
          <a:xfrm>
            <a:off x="-45375" y="-36700"/>
            <a:ext cx="859200" cy="52041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84" name="Google Shape;84;p15"/>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04</a:t>
            </a:r>
            <a:endParaRPr sz="1000" b="1" dirty="0">
              <a:solidFill>
                <a:srgbClr val="62504F"/>
              </a:solidFill>
              <a:latin typeface="Noto Sans"/>
              <a:ea typeface="Noto Sans"/>
              <a:cs typeface="Noto Sans"/>
              <a:sym typeface="Noto Sans"/>
            </a:endParaRPr>
          </a:p>
        </p:txBody>
      </p:sp>
      <p:sp>
        <p:nvSpPr>
          <p:cNvPr id="85" name="Google Shape;85;p15"/>
          <p:cNvSpPr txBox="1"/>
          <p:nvPr/>
        </p:nvSpPr>
        <p:spPr>
          <a:xfrm>
            <a:off x="1014924" y="359729"/>
            <a:ext cx="8077500" cy="243600"/>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BREVE HISTÓRICO</a:t>
            </a:r>
            <a:endParaRPr sz="1500" b="1" dirty="0">
              <a:solidFill>
                <a:srgbClr val="C67E6C"/>
              </a:solidFill>
              <a:latin typeface="Noto Sans"/>
              <a:ea typeface="Noto Sans"/>
              <a:cs typeface="Noto Sans"/>
              <a:sym typeface="Noto Sans"/>
            </a:endParaRPr>
          </a:p>
        </p:txBody>
      </p:sp>
      <p:sp>
        <p:nvSpPr>
          <p:cNvPr id="86" name="Google Shape;86;p15"/>
          <p:cNvSpPr txBox="1"/>
          <p:nvPr/>
        </p:nvSpPr>
        <p:spPr>
          <a:xfrm>
            <a:off x="1385455" y="677135"/>
            <a:ext cx="7070420" cy="3935031"/>
          </a:xfrm>
          <a:prstGeom prst="rect">
            <a:avLst/>
          </a:prstGeom>
          <a:noFill/>
          <a:ln>
            <a:noFill/>
          </a:ln>
        </p:spPr>
        <p:txBody>
          <a:bodyPr spcFirstLastPara="1" wrap="square" lIns="0" tIns="10775" rIns="0" bIns="0" anchor="t" anchorCtr="0">
            <a:spAutoFit/>
          </a:bodyPr>
          <a:lstStyle/>
          <a:p>
            <a:pPr indent="1974850" algn="just">
              <a:lnSpc>
                <a:spcPct val="150000"/>
              </a:lnSpc>
            </a:pPr>
            <a:r>
              <a:rPr lang="pt-BR" sz="1000" spc="120" dirty="0">
                <a:solidFill>
                  <a:srgbClr val="62504F"/>
                </a:solidFill>
                <a:latin typeface="Univers" panose="020B0603020202030204" pitchFamily="34" charset="0"/>
              </a:rPr>
              <a:t>O grupo econômico formado pela empresa CRB, com mais de 19 anos de atuação no setor de incorporações imobiliárias, tendo concluído mais de 10 empreendimentos em Sorocaba, com um total superior a 844 unidades entregues apresentou pedido de Recuperação Judicial na data de 15.08.2024, cujo deferimento do processamento se deu em 18.10.2024.</a:t>
            </a:r>
          </a:p>
          <a:p>
            <a:pPr indent="1974850" algn="just">
              <a:lnSpc>
                <a:spcPct val="150000"/>
              </a:lnSpc>
            </a:pPr>
            <a:endParaRPr lang="pt-BR" sz="1000" spc="120" dirty="0">
              <a:solidFill>
                <a:srgbClr val="62504F"/>
              </a:solidFill>
              <a:latin typeface="Univers" panose="020B0603020202030204" pitchFamily="34" charset="0"/>
            </a:endParaRPr>
          </a:p>
          <a:p>
            <a:pPr indent="1980000" algn="just">
              <a:lnSpc>
                <a:spcPct val="150000"/>
              </a:lnSpc>
            </a:pPr>
            <a:r>
              <a:rPr lang="pt-BR" sz="1000" spc="120" dirty="0">
                <a:solidFill>
                  <a:srgbClr val="62504F"/>
                </a:solidFill>
                <a:latin typeface="Univers" panose="020B0603020202030204" pitchFamily="34" charset="0"/>
              </a:rPr>
              <a:t>Conforme se verificou nos meses que se seguiram, a CRB enfrenta  um cenário de desafiador e de instabilidade, decorrente de condições adversas do mercado e de desafios econômicos e jurídicos que comprometem sua saúde financeira. Apesar de seu histórico de sucesso e sua relevância no cenário econômico local, a empresa se vê ameaçada por dificuldades de fluxo de caixa e por pendências com credores.</a:t>
            </a:r>
          </a:p>
          <a:p>
            <a:pPr indent="1980000" algn="just">
              <a:lnSpc>
                <a:spcPct val="150000"/>
              </a:lnSpc>
            </a:pPr>
            <a:endParaRPr lang="pt-BR" sz="1000" spc="120" dirty="0">
              <a:solidFill>
                <a:srgbClr val="62504F"/>
              </a:solidFill>
              <a:latin typeface="Univers" panose="020B0603020202030204" pitchFamily="34" charset="0"/>
            </a:endParaRPr>
          </a:p>
          <a:p>
            <a:pPr indent="1980000" algn="just">
              <a:lnSpc>
                <a:spcPct val="150000"/>
              </a:lnSpc>
            </a:pPr>
            <a:r>
              <a:rPr lang="pt-BR" sz="1000" spc="120" dirty="0">
                <a:solidFill>
                  <a:srgbClr val="62504F"/>
                </a:solidFill>
                <a:latin typeface="Univers" panose="020B0603020202030204" pitchFamily="34" charset="0"/>
              </a:rPr>
              <a:t>Esta Administradora Judicial, pautada pelos deveres insculpidos no art. 22 e </a:t>
            </a:r>
            <a:r>
              <a:rPr lang="pt-BR" sz="1000" spc="120" dirty="0" err="1">
                <a:solidFill>
                  <a:srgbClr val="62504F"/>
                </a:solidFill>
                <a:latin typeface="Univers" panose="020B0603020202030204" pitchFamily="34" charset="0"/>
              </a:rPr>
              <a:t>ss</a:t>
            </a:r>
            <a:r>
              <a:rPr lang="pt-BR" sz="1000" spc="120" dirty="0">
                <a:solidFill>
                  <a:srgbClr val="62504F"/>
                </a:solidFill>
                <a:latin typeface="Univers" panose="020B0603020202030204" pitchFamily="34" charset="0"/>
              </a:rPr>
              <a:t>, da Lei 11.101/05, bem como sendo uma indutora de boas práticas, permanece diligentemente fiscalizando as atividades da recuperanda e apresenta o seguinte relatório, a seguir. </a:t>
            </a:r>
          </a:p>
          <a:p>
            <a:pPr indent="1980000" algn="just">
              <a:lnSpc>
                <a:spcPct val="150000"/>
              </a:lnSpc>
            </a:pPr>
            <a:endParaRPr lang="pt-BR" sz="1000" spc="120" dirty="0">
              <a:solidFill>
                <a:srgbClr val="62504F"/>
              </a:solidFill>
              <a:latin typeface="Univers" panose="020B0603020202030204" pitchFamily="34" charset="0"/>
              <a:ea typeface="Century Gothic" panose="020B0502020202020204" pitchFamily="34" charset="0"/>
              <a:cs typeface="Century Gothic" panose="020B0502020202020204" pitchFamily="34" charset="0"/>
            </a:endParaRPr>
          </a:p>
        </p:txBody>
      </p:sp>
      <p:sp>
        <p:nvSpPr>
          <p:cNvPr id="87" name="Google Shape;87;p15"/>
          <p:cNvSpPr/>
          <p:nvPr/>
        </p:nvSpPr>
        <p:spPr>
          <a:xfrm>
            <a:off x="769875" y="-36700"/>
            <a:ext cx="43800" cy="5204100"/>
          </a:xfrm>
          <a:prstGeom prst="rect">
            <a:avLst/>
          </a:prstGeom>
          <a:solidFill>
            <a:srgbClr val="8077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pic>
        <p:nvPicPr>
          <p:cNvPr id="88" name="Google Shape;88;p15"/>
          <p:cNvPicPr preferRelativeResize="0"/>
          <p:nvPr/>
        </p:nvPicPr>
        <p:blipFill>
          <a:blip r:embed="rId3">
            <a:alphaModFix/>
          </a:blip>
          <a:stretch>
            <a:fillRect/>
          </a:stretch>
        </p:blipFill>
        <p:spPr>
          <a:xfrm>
            <a:off x="114150" y="365700"/>
            <a:ext cx="588959" cy="243600"/>
          </a:xfrm>
          <a:prstGeom prst="rect">
            <a:avLst/>
          </a:prstGeom>
          <a:noFill/>
          <a:ln>
            <a:noFill/>
          </a:ln>
        </p:spPr>
      </p:pic>
    </p:spTree>
    <p:extLst>
      <p:ext uri="{BB962C8B-B14F-4D97-AF65-F5344CB8AC3E}">
        <p14:creationId xmlns:p14="http://schemas.microsoft.com/office/powerpoint/2010/main" val="294895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6"/>
          <p:cNvSpPr/>
          <p:nvPr/>
        </p:nvSpPr>
        <p:spPr>
          <a:xfrm>
            <a:off x="150775" y="451000"/>
            <a:ext cx="7990800" cy="45444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94" name="Google Shape;94;p16"/>
          <p:cNvSpPr/>
          <p:nvPr/>
        </p:nvSpPr>
        <p:spPr>
          <a:xfrm>
            <a:off x="186625" y="243225"/>
            <a:ext cx="2127697" cy="13320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600" b="1" i="1" dirty="0">
                <a:solidFill>
                  <a:srgbClr val="62504F"/>
                </a:solidFill>
                <a:latin typeface="Noto Sans"/>
                <a:ea typeface="Noto Sans"/>
                <a:cs typeface="Noto Sans"/>
                <a:sym typeface="Noto Sans"/>
              </a:rPr>
              <a:t>CRONOGRAMA PROCESSUAL</a:t>
            </a:r>
            <a:endParaRPr sz="600" b="1" i="1" dirty="0">
              <a:solidFill>
                <a:srgbClr val="62504F"/>
              </a:solidFill>
              <a:latin typeface="Noto Sans"/>
              <a:ea typeface="Noto Sans"/>
              <a:cs typeface="Noto Sans"/>
              <a:sym typeface="Noto Sans"/>
            </a:endParaRPr>
          </a:p>
        </p:txBody>
      </p:sp>
      <p:sp>
        <p:nvSpPr>
          <p:cNvPr id="95" name="Google Shape;95;p16"/>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05</a:t>
            </a:r>
            <a:endParaRPr sz="1000" b="1" dirty="0">
              <a:solidFill>
                <a:srgbClr val="62504F"/>
              </a:solidFill>
              <a:latin typeface="Noto Sans"/>
              <a:ea typeface="Noto Sans"/>
              <a:cs typeface="Noto Sans"/>
              <a:sym typeface="Noto Sans"/>
            </a:endParaRPr>
          </a:p>
        </p:txBody>
      </p:sp>
      <p:sp>
        <p:nvSpPr>
          <p:cNvPr id="96" name="Google Shape;96;p16"/>
          <p:cNvSpPr txBox="1"/>
          <p:nvPr/>
        </p:nvSpPr>
        <p:spPr>
          <a:xfrm>
            <a:off x="186623" y="42775"/>
            <a:ext cx="3844603" cy="166712"/>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000" b="1" dirty="0">
                <a:solidFill>
                  <a:srgbClr val="C67E6C"/>
                </a:solidFill>
                <a:latin typeface="Noto Sans"/>
                <a:ea typeface="Noto Sans"/>
                <a:cs typeface="Noto Sans"/>
                <a:sym typeface="Noto Sans"/>
              </a:rPr>
              <a:t>RELATÓRIO DO ANDAMENTO PROCESSUAL – até 27.01.2026 </a:t>
            </a:r>
            <a:endParaRPr sz="1000" b="1" dirty="0">
              <a:solidFill>
                <a:srgbClr val="C67E6C"/>
              </a:solidFill>
              <a:latin typeface="Noto Sans"/>
              <a:ea typeface="Noto Sans"/>
              <a:cs typeface="Noto Sans"/>
              <a:sym typeface="Noto Sans"/>
            </a:endParaRPr>
          </a:p>
        </p:txBody>
      </p:sp>
      <p:sp>
        <p:nvSpPr>
          <p:cNvPr id="97" name="Google Shape;97;p16"/>
          <p:cNvSpPr/>
          <p:nvPr/>
        </p:nvSpPr>
        <p:spPr>
          <a:xfrm flipH="1">
            <a:off x="8650425" y="-66675"/>
            <a:ext cx="45900" cy="443100"/>
          </a:xfrm>
          <a:prstGeom prst="rect">
            <a:avLst/>
          </a:prstGeom>
          <a:solidFill>
            <a:srgbClr val="8077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pic>
        <p:nvPicPr>
          <p:cNvPr id="98" name="Google Shape;98;p16"/>
          <p:cNvPicPr preferRelativeResize="0"/>
          <p:nvPr/>
        </p:nvPicPr>
        <p:blipFill>
          <a:blip r:embed="rId3">
            <a:alphaModFix/>
          </a:blip>
          <a:stretch>
            <a:fillRect/>
          </a:stretch>
        </p:blipFill>
        <p:spPr>
          <a:xfrm>
            <a:off x="8293072" y="451000"/>
            <a:ext cx="751901" cy="311000"/>
          </a:xfrm>
          <a:prstGeom prst="rect">
            <a:avLst/>
          </a:prstGeom>
          <a:noFill/>
          <a:ln>
            <a:noFill/>
          </a:ln>
        </p:spPr>
      </p:pic>
      <p:sp>
        <p:nvSpPr>
          <p:cNvPr id="99" name="Google Shape;99;p16"/>
          <p:cNvSpPr/>
          <p:nvPr/>
        </p:nvSpPr>
        <p:spPr>
          <a:xfrm>
            <a:off x="150775" y="451000"/>
            <a:ext cx="877800" cy="45444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graphicFrame>
        <p:nvGraphicFramePr>
          <p:cNvPr id="100" name="Google Shape;100;p16"/>
          <p:cNvGraphicFramePr/>
          <p:nvPr>
            <p:extLst>
              <p:ext uri="{D42A27DB-BD31-4B8C-83A1-F6EECF244321}">
                <p14:modId xmlns:p14="http://schemas.microsoft.com/office/powerpoint/2010/main" val="426843774"/>
              </p:ext>
            </p:extLst>
          </p:nvPr>
        </p:nvGraphicFramePr>
        <p:xfrm>
          <a:off x="28365" y="455899"/>
          <a:ext cx="8113325" cy="5040001"/>
        </p:xfrm>
        <a:graphic>
          <a:graphicData uri="http://schemas.openxmlformats.org/drawingml/2006/table">
            <a:tbl>
              <a:tblPr firstRow="1" bandRow="1">
                <a:noFill/>
                <a:tableStyleId>{44059075-33A9-4CCC-930A-68F90C16FED7}</a:tableStyleId>
              </a:tblPr>
              <a:tblGrid>
                <a:gridCol w="1032873">
                  <a:extLst>
                    <a:ext uri="{9D8B030D-6E8A-4147-A177-3AD203B41FA5}">
                      <a16:colId xmlns:a16="http://schemas.microsoft.com/office/drawing/2014/main" val="20000"/>
                    </a:ext>
                  </a:extLst>
                </a:gridCol>
                <a:gridCol w="5295752">
                  <a:extLst>
                    <a:ext uri="{9D8B030D-6E8A-4147-A177-3AD203B41FA5}">
                      <a16:colId xmlns:a16="http://schemas.microsoft.com/office/drawing/2014/main" val="20001"/>
                    </a:ext>
                  </a:extLst>
                </a:gridCol>
                <a:gridCol w="1784700">
                  <a:extLst>
                    <a:ext uri="{9D8B030D-6E8A-4147-A177-3AD203B41FA5}">
                      <a16:colId xmlns:a16="http://schemas.microsoft.com/office/drawing/2014/main" val="20002"/>
                    </a:ext>
                  </a:extLst>
                </a:gridCol>
              </a:tblGrid>
              <a:tr h="199169">
                <a:tc>
                  <a:txBody>
                    <a:bodyPr/>
                    <a:lstStyle/>
                    <a:p>
                      <a:pPr algn="ctr">
                        <a:lnSpc>
                          <a:spcPct val="115000"/>
                        </a:lnSpc>
                      </a:pPr>
                      <a:r>
                        <a:rPr lang="pt-BR" sz="800" b="1" kern="1200" dirty="0">
                          <a:solidFill>
                            <a:srgbClr val="FFFFFF"/>
                          </a:solidFill>
                          <a:effectLst/>
                          <a:latin typeface="Univers" panose="020B0603020202030204" pitchFamily="34" charset="0"/>
                          <a:ea typeface="Times New Roman" panose="02020603050405020304" pitchFamily="18" charset="0"/>
                        </a:rPr>
                        <a:t>DATA</a:t>
                      </a:r>
                      <a:endParaRPr lang="pt-BR" sz="800" dirty="0">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905748"/>
                    </a:solidFill>
                  </a:tcPr>
                </a:tc>
                <a:tc>
                  <a:txBody>
                    <a:bodyPr/>
                    <a:lstStyle/>
                    <a:p>
                      <a:pPr algn="ctr">
                        <a:lnSpc>
                          <a:spcPct val="115000"/>
                        </a:lnSpc>
                      </a:pPr>
                      <a:r>
                        <a:rPr lang="pt-BR" sz="800" b="1" kern="1200" dirty="0">
                          <a:solidFill>
                            <a:srgbClr val="FFFFFF"/>
                          </a:solidFill>
                          <a:effectLst/>
                          <a:latin typeface="Univers" panose="020B0603020202030204" pitchFamily="34" charset="0"/>
                          <a:ea typeface="Times New Roman" panose="02020603050405020304" pitchFamily="18" charset="0"/>
                        </a:rPr>
                        <a:t>EVENTO</a:t>
                      </a:r>
                      <a:endParaRPr lang="pt-BR" sz="800" dirty="0">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905748"/>
                    </a:solidFill>
                  </a:tcPr>
                </a:tc>
                <a:tc>
                  <a:txBody>
                    <a:bodyPr/>
                    <a:lstStyle/>
                    <a:p>
                      <a:pPr algn="ctr">
                        <a:lnSpc>
                          <a:spcPct val="115000"/>
                        </a:lnSpc>
                      </a:pPr>
                      <a:r>
                        <a:rPr lang="pt-BR" sz="800" b="1" kern="1200" dirty="0">
                          <a:solidFill>
                            <a:srgbClr val="FFFFFF"/>
                          </a:solidFill>
                          <a:effectLst/>
                          <a:latin typeface="Univers" panose="020B0603020202030204" pitchFamily="34" charset="0"/>
                          <a:ea typeface="Times New Roman" panose="02020603050405020304" pitchFamily="18" charset="0"/>
                        </a:rPr>
                        <a:t>REFERÊNCIA NA LEI 11.101/05</a:t>
                      </a:r>
                      <a:endParaRPr lang="pt-BR" sz="800" dirty="0">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905748"/>
                    </a:solidFill>
                  </a:tcPr>
                </a:tc>
                <a:extLst>
                  <a:ext uri="{0D108BD9-81ED-4DB2-BD59-A6C34878D82A}">
                    <a16:rowId xmlns:a16="http://schemas.microsoft.com/office/drawing/2014/main" val="10000"/>
                  </a:ext>
                </a:extLst>
              </a:tr>
              <a:tr h="301949">
                <a:tc>
                  <a:txBody>
                    <a:bodyPr/>
                    <a:lstStyle/>
                    <a:p>
                      <a:pPr algn="ctr">
                        <a:lnSpc>
                          <a:spcPct val="115000"/>
                        </a:lnSpc>
                      </a:pPr>
                      <a:r>
                        <a:rPr lang="pt-BR" sz="800" b="1" dirty="0">
                          <a:solidFill>
                            <a:schemeClr val="bg1"/>
                          </a:solidFill>
                          <a:effectLst/>
                          <a:latin typeface="Univers" panose="020B0603020202030204" pitchFamily="34" charset="0"/>
                          <a:ea typeface="Arial" panose="020B0604020202020204" pitchFamily="34" charset="0"/>
                        </a:rPr>
                        <a:t>15/08/2024</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Distribuição da inicial da Recuperação Judicial</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dirty="0">
                          <a:solidFill>
                            <a:srgbClr val="62504E"/>
                          </a:solidFill>
                          <a:effectLst/>
                          <a:latin typeface="Univers" panose="020B0603020202030204" pitchFamily="34" charset="0"/>
                          <a:ea typeface="Times New Roman" panose="02020603050405020304" pitchFamily="18" charset="0"/>
                        </a:rPr>
                        <a:t> </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01"/>
                  </a:ext>
                </a:extLst>
              </a:tr>
              <a:tr h="301949">
                <a:tc>
                  <a:txBody>
                    <a:bodyPr/>
                    <a:lstStyle/>
                    <a:p>
                      <a:pPr algn="ctr">
                        <a:lnSpc>
                          <a:spcPct val="115000"/>
                        </a:lnSpc>
                      </a:pPr>
                      <a:r>
                        <a:rPr lang="pt-BR" sz="800" b="1" i="0" u="none" strike="noStrike" kern="1200" cap="none" dirty="0">
                          <a:solidFill>
                            <a:srgbClr val="FFFFFF"/>
                          </a:solidFill>
                          <a:effectLst/>
                          <a:latin typeface="Univers" panose="020B0603020202030204" pitchFamily="34" charset="0"/>
                          <a:ea typeface="Arial" panose="020B0604020202020204" pitchFamily="34" charset="0"/>
                          <a:cs typeface="Calibri"/>
                          <a:sym typeface="Arial"/>
                        </a:rPr>
                        <a:t>18/10/2024</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Deferimento do Processamento da recuperação Judicial</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Art. 52, inc. I, II, III, IV e V e Parágrafo 1º</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02"/>
                  </a:ext>
                </a:extLst>
              </a:tr>
              <a:tr h="301949">
                <a:tc>
                  <a:txBody>
                    <a:bodyPr/>
                    <a:lstStyle/>
                    <a:p>
                      <a:pPr algn="ctr">
                        <a:lnSpc>
                          <a:spcPct val="115000"/>
                        </a:lnSpc>
                      </a:pPr>
                      <a:r>
                        <a:rPr lang="pt-BR" sz="800" b="1" i="0" u="none" strike="noStrike" kern="1200" cap="none" dirty="0">
                          <a:solidFill>
                            <a:srgbClr val="FFFFFF"/>
                          </a:solidFill>
                          <a:effectLst/>
                          <a:latin typeface="Univers" panose="020B0603020202030204" pitchFamily="34" charset="0"/>
                          <a:ea typeface="Arial" panose="020B0604020202020204" pitchFamily="34" charset="0"/>
                          <a:cs typeface="Calibri"/>
                          <a:sym typeface="Arial"/>
                        </a:rPr>
                        <a:t>18/10/2024</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Publicação do Deferimento do Processamento no DJE</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dirty="0">
                          <a:solidFill>
                            <a:srgbClr val="62504E"/>
                          </a:solidFill>
                          <a:effectLst/>
                          <a:latin typeface="Univers" panose="020B0603020202030204" pitchFamily="34" charset="0"/>
                          <a:ea typeface="Times New Roman" panose="02020603050405020304" pitchFamily="18" charset="0"/>
                        </a:rPr>
                        <a:t> </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03"/>
                  </a:ext>
                </a:extLst>
              </a:tr>
              <a:tr h="142487">
                <a:tc>
                  <a:txBody>
                    <a:bodyPr/>
                    <a:lstStyle/>
                    <a:p>
                      <a:pPr algn="ctr">
                        <a:lnSpc>
                          <a:spcPct val="115000"/>
                        </a:lnSpc>
                      </a:pPr>
                      <a:r>
                        <a:rPr lang="pt-BR" sz="800" b="1" i="0" u="none" strike="noStrike" kern="1200" cap="none" dirty="0">
                          <a:solidFill>
                            <a:srgbClr val="FFFFFF"/>
                          </a:solidFill>
                          <a:effectLst/>
                          <a:latin typeface="Univers" panose="020B0603020202030204" pitchFamily="34" charset="0"/>
                          <a:ea typeface="Arial" panose="020B0604020202020204" pitchFamily="34" charset="0"/>
                          <a:cs typeface="Calibri"/>
                          <a:sym typeface="Arial"/>
                        </a:rPr>
                        <a:t>08/11/2024</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Publicação do 1º Edital de Credores </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Art. 52, §1º</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04"/>
                  </a:ext>
                </a:extLst>
              </a:tr>
              <a:tr h="142487">
                <a:tc>
                  <a:txBody>
                    <a:bodyPr/>
                    <a:lstStyle/>
                    <a:p>
                      <a:pPr marR="0" algn="ctr" rtl="0">
                        <a:lnSpc>
                          <a:spcPct val="115000"/>
                        </a:lnSpc>
                        <a:spcBef>
                          <a:spcPts val="0"/>
                        </a:spcBef>
                        <a:spcAft>
                          <a:spcPts val="0"/>
                        </a:spcAft>
                        <a:buClr>
                          <a:srgbClr val="000000"/>
                        </a:buClr>
                        <a:buFont typeface="Arial"/>
                      </a:pPr>
                      <a:r>
                        <a:rPr lang="pt-BR" sz="800" b="1" i="0" u="none" strike="noStrike" kern="1200" cap="none" dirty="0">
                          <a:solidFill>
                            <a:srgbClr val="FFFFFF"/>
                          </a:solidFill>
                          <a:effectLst/>
                          <a:latin typeface="Univers" panose="020B0603020202030204" pitchFamily="34" charset="0"/>
                          <a:ea typeface="Arial" panose="020B0604020202020204" pitchFamily="34" charset="0"/>
                          <a:cs typeface="Calibri"/>
                          <a:sym typeface="Arial"/>
                        </a:rPr>
                        <a:t>30/11/2024</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Fim do prazo para apresentação de habilitações e divergências ao AJ (15 dias da publicação do 1º Edital</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Art. 7º, §1º</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05"/>
                  </a:ext>
                </a:extLst>
              </a:tr>
              <a:tr h="284460">
                <a:tc>
                  <a:txBody>
                    <a:bodyPr/>
                    <a:lstStyle/>
                    <a:p>
                      <a:pPr algn="ctr">
                        <a:lnSpc>
                          <a:spcPct val="115000"/>
                        </a:lnSpc>
                      </a:pPr>
                      <a:r>
                        <a:rPr lang="pt-BR" sz="800" b="1" i="0" u="none" strike="noStrike" kern="1200" cap="none" dirty="0">
                          <a:solidFill>
                            <a:srgbClr val="FFFFFF"/>
                          </a:solidFill>
                          <a:effectLst/>
                          <a:latin typeface="Univers" panose="020B0603020202030204" pitchFamily="34" charset="0"/>
                          <a:ea typeface="Arial" panose="020B0604020202020204" pitchFamily="34" charset="0"/>
                          <a:cs typeface="Calibri"/>
                          <a:sym typeface="Arial"/>
                        </a:rPr>
                        <a:t>18/12/2024</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Apresentação do Plano de Recuperação Judicial (60 dias após publicação do deferimento do processamento da Recuperação)</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Art. 53</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06"/>
                  </a:ext>
                </a:extLst>
              </a:tr>
              <a:tr h="284460">
                <a:tc>
                  <a:txBody>
                    <a:bodyPr/>
                    <a:lstStyle/>
                    <a:p>
                      <a:pPr algn="ctr">
                        <a:lnSpc>
                          <a:spcPct val="115000"/>
                        </a:lnSpc>
                      </a:pPr>
                      <a:r>
                        <a:rPr lang="pt-BR" sz="800" b="1" i="0" u="none" strike="noStrike" kern="1200" cap="none" dirty="0">
                          <a:solidFill>
                            <a:srgbClr val="FFFFFF"/>
                          </a:solidFill>
                          <a:effectLst/>
                          <a:latin typeface="Univers" panose="020B0603020202030204" pitchFamily="34" charset="0"/>
                          <a:ea typeface="Arial" panose="020B0604020202020204" pitchFamily="34" charset="0"/>
                          <a:cs typeface="Calibri"/>
                          <a:sym typeface="Arial"/>
                        </a:rPr>
                        <a:t>10/04/2025</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Publicação do Edital pelo AJ (2º Edital)</a:t>
                      </a:r>
                      <a:endParaRPr lang="pt-BR" sz="800" dirty="0">
                        <a:solidFill>
                          <a:srgbClr val="62504E"/>
                        </a:solidFill>
                        <a:effectLst/>
                        <a:latin typeface="Univers" panose="020B0603020202030204" pitchFamily="34" charset="0"/>
                        <a:ea typeface="Arial" panose="020B0604020202020204" pitchFamily="34" charset="0"/>
                      </a:endParaRPr>
                    </a:p>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(45 dias após apresentação de habilitações/divergências)</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cs typeface="Cambria" panose="02040503050406030204" pitchFamily="18" charset="0"/>
                        </a:rPr>
                        <a:t>Art. 7º, §2º</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07"/>
                  </a:ext>
                </a:extLst>
              </a:tr>
              <a:tr h="188268">
                <a:tc>
                  <a:txBody>
                    <a:bodyPr/>
                    <a:lstStyle/>
                    <a:p>
                      <a:pPr marR="0" algn="ctr" rtl="0">
                        <a:lnSpc>
                          <a:spcPct val="115000"/>
                        </a:lnSpc>
                        <a:spcBef>
                          <a:spcPts val="0"/>
                        </a:spcBef>
                        <a:spcAft>
                          <a:spcPts val="0"/>
                        </a:spcAft>
                        <a:buClr>
                          <a:srgbClr val="000000"/>
                        </a:buClr>
                        <a:buFont typeface="Arial"/>
                      </a:pPr>
                      <a:r>
                        <a:rPr lang="pt-BR" sz="800" b="1" i="0" u="none" strike="noStrike" kern="1200" cap="none" dirty="0">
                          <a:solidFill>
                            <a:srgbClr val="FFFFFF"/>
                          </a:solidFill>
                          <a:effectLst/>
                          <a:latin typeface="Univers" panose="020B0603020202030204" pitchFamily="34" charset="0"/>
                          <a:cs typeface="Calibri"/>
                          <a:sym typeface="Arial"/>
                        </a:rPr>
                        <a:t>17/04/2025</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Publicação de aviso sobre o recebimento do PRJ no DJE</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cs typeface="Cambria" panose="02040503050406030204" pitchFamily="18" charset="0"/>
                        </a:rPr>
                        <a:t>Art. 53, § único</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08"/>
                  </a:ext>
                </a:extLst>
              </a:tr>
              <a:tr h="284460">
                <a:tc>
                  <a:txBody>
                    <a:bodyPr/>
                    <a:lstStyle/>
                    <a:p>
                      <a:pPr marR="0" algn="ctr" rtl="0">
                        <a:lnSpc>
                          <a:spcPct val="115000"/>
                        </a:lnSpc>
                        <a:spcBef>
                          <a:spcPts val="0"/>
                        </a:spcBef>
                        <a:spcAft>
                          <a:spcPts val="0"/>
                        </a:spcAft>
                        <a:buClr>
                          <a:srgbClr val="000000"/>
                        </a:buClr>
                        <a:buFont typeface="Arial"/>
                      </a:pPr>
                      <a:r>
                        <a:rPr lang="pt-BR" sz="800" b="1" i="0" u="none" strike="noStrike" kern="1200" cap="none" dirty="0">
                          <a:solidFill>
                            <a:srgbClr val="FFFFFF"/>
                          </a:solidFill>
                          <a:effectLst/>
                          <a:latin typeface="Univers" panose="020B0603020202030204" pitchFamily="34" charset="0"/>
                          <a:ea typeface="Arial" panose="020B0604020202020204" pitchFamily="34" charset="0"/>
                          <a:cs typeface="Calibri"/>
                          <a:sym typeface="Arial"/>
                        </a:rPr>
                        <a:t>28/04/2025</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Fim do prazo para apresentar impugnações ao Juízo</a:t>
                      </a:r>
                      <a:endParaRPr lang="pt-BR" sz="800" dirty="0">
                        <a:solidFill>
                          <a:srgbClr val="62504E"/>
                        </a:solidFill>
                        <a:effectLst/>
                        <a:latin typeface="Univers" panose="020B0603020202030204" pitchFamily="34" charset="0"/>
                        <a:ea typeface="Arial" panose="020B0604020202020204" pitchFamily="34" charset="0"/>
                      </a:endParaRPr>
                    </a:p>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(10 dias após publicação do 2º Edital)</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cs typeface="Cambria" panose="02040503050406030204" pitchFamily="18" charset="0"/>
                        </a:rPr>
                        <a:t>Art. 8º</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09"/>
                  </a:ext>
                </a:extLst>
              </a:tr>
              <a:tr h="426433">
                <a:tc>
                  <a:txBody>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pt-BR" sz="800" b="1" i="0" u="none" strike="noStrike" kern="1200" cap="none" spc="0" normalizeH="0" baseline="0" noProof="0" dirty="0">
                          <a:ln>
                            <a:noFill/>
                          </a:ln>
                          <a:solidFill>
                            <a:srgbClr val="FFFFFF"/>
                          </a:solidFill>
                          <a:effectLst/>
                          <a:uLnTx/>
                          <a:uFillTx/>
                          <a:latin typeface="Univers" panose="020B0603020202030204" pitchFamily="34" charset="0"/>
                          <a:ea typeface="Arial" panose="020B0604020202020204" pitchFamily="34" charset="0"/>
                          <a:cs typeface="Calibri"/>
                          <a:sym typeface="Arial"/>
                        </a:rPr>
                        <a:t>28/05/2025</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Fim do prazo para apresentar objeções ao PRJ</a:t>
                      </a:r>
                      <a:endParaRPr lang="pt-BR" sz="800" dirty="0">
                        <a:solidFill>
                          <a:srgbClr val="62504E"/>
                        </a:solidFill>
                        <a:effectLst/>
                        <a:latin typeface="Univers" panose="020B0603020202030204" pitchFamily="34" charset="0"/>
                        <a:ea typeface="Arial" panose="020B0604020202020204" pitchFamily="34" charset="0"/>
                      </a:endParaRPr>
                    </a:p>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(30 dias após a publicação do 2º Edital ou 30 dias após a publicação do aviso de recebimento do PRJ – o que ocorrer por último)</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Art. 53, § único e Art. 55, § único</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10"/>
                  </a:ext>
                </a:extLst>
              </a:tr>
              <a:tr h="426433">
                <a:tc>
                  <a:txBody>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pt-BR" sz="800" b="1" i="0" u="none" strike="noStrike" kern="1200" cap="none" spc="0" normalizeH="0" baseline="0" noProof="0" dirty="0">
                          <a:ln>
                            <a:noFill/>
                          </a:ln>
                          <a:solidFill>
                            <a:srgbClr val="FFFFFF"/>
                          </a:solidFill>
                          <a:effectLst/>
                          <a:uLnTx/>
                          <a:uFillTx/>
                          <a:latin typeface="Univers" panose="020B0603020202030204" pitchFamily="34" charset="0"/>
                          <a:ea typeface="Arial" panose="020B0604020202020204" pitchFamily="34" charset="0"/>
                          <a:cs typeface="Calibri"/>
                          <a:sym typeface="Arial"/>
                        </a:rPr>
                        <a:t>12/12/2025</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Publicação do Edital de convocação para Assembleia Geral de Credores (AGC) para deliberar sobre o PRJ* (15 dias de antecedência da realização da AGC)</a:t>
                      </a:r>
                      <a:endParaRPr lang="pt-BR" sz="800" dirty="0">
                        <a:solidFill>
                          <a:srgbClr val="62504E"/>
                        </a:solidFill>
                        <a:effectLst/>
                        <a:latin typeface="Univers" panose="020B0603020202030204" pitchFamily="34" charset="0"/>
                        <a:ea typeface="Arial" panose="020B0604020202020204" pitchFamily="34" charset="0"/>
                      </a:endParaRPr>
                    </a:p>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*Caso haja objeções ao PRJ</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Art. 56, §1º</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11"/>
                  </a:ext>
                </a:extLst>
              </a:tr>
              <a:tr h="284460">
                <a:tc>
                  <a:txBody>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pt-BR" sz="800" b="1" i="0" u="none" strike="noStrike" kern="1200" cap="none" spc="0" normalizeH="0" baseline="0" noProof="0" dirty="0">
                          <a:ln>
                            <a:noFill/>
                          </a:ln>
                          <a:solidFill>
                            <a:srgbClr val="FFFFFF"/>
                          </a:solidFill>
                          <a:effectLst/>
                          <a:uLnTx/>
                          <a:uFillTx/>
                          <a:latin typeface="Univers" panose="020B0603020202030204" pitchFamily="34" charset="0"/>
                          <a:ea typeface="Arial" panose="020B0604020202020204" pitchFamily="34" charset="0"/>
                          <a:cs typeface="Calibri"/>
                          <a:sym typeface="Arial"/>
                        </a:rPr>
                        <a:t>17/03/2025</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Prazo limite para a votação do PRJ em AGC</a:t>
                      </a:r>
                      <a:endParaRPr lang="pt-BR" sz="800" dirty="0">
                        <a:solidFill>
                          <a:srgbClr val="62504E"/>
                        </a:solidFill>
                        <a:effectLst/>
                        <a:latin typeface="Univers" panose="020B0603020202030204" pitchFamily="34" charset="0"/>
                        <a:ea typeface="Arial" panose="020B0604020202020204" pitchFamily="34" charset="0"/>
                      </a:endParaRPr>
                    </a:p>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(150 dias após o deferimento do processamento da Recuperação)</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Art. 56, §1º</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12"/>
                  </a:ext>
                </a:extLst>
              </a:tr>
              <a:tr h="188268">
                <a:tc>
                  <a:txBody>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pt-BR" sz="800" b="1" i="0" u="none" strike="noStrike" kern="1200" cap="none" spc="0" normalizeH="0" baseline="0" noProof="0" dirty="0">
                          <a:ln>
                            <a:noFill/>
                          </a:ln>
                          <a:solidFill>
                            <a:srgbClr val="FFFFFF"/>
                          </a:solidFill>
                          <a:effectLst/>
                          <a:uLnTx/>
                          <a:uFillTx/>
                          <a:latin typeface="Univers" panose="020B0603020202030204" pitchFamily="34" charset="0"/>
                          <a:ea typeface="Arial" panose="020B0604020202020204" pitchFamily="34" charset="0"/>
                          <a:cs typeface="Calibri"/>
                          <a:sym typeface="Arial"/>
                        </a:rPr>
                        <a:t>24/03/2026</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Realização da Assembleia Geral de Credores</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 </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13"/>
                  </a:ext>
                </a:extLst>
              </a:tr>
              <a:tr h="284460">
                <a:tc>
                  <a:txBody>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pt-BR" sz="800" b="0" i="0" u="none" strike="noStrike" kern="1200" cap="none" spc="0" normalizeH="0" baseline="0" noProof="0" dirty="0">
                          <a:ln>
                            <a:noFill/>
                          </a:ln>
                          <a:solidFill>
                            <a:srgbClr val="FFFFFF"/>
                          </a:solidFill>
                          <a:effectLst/>
                          <a:uLnTx/>
                          <a:uFillTx/>
                          <a:latin typeface="Univers" panose="020B0603020202030204" pitchFamily="34" charset="0"/>
                          <a:ea typeface="Arial" panose="020B0604020202020204" pitchFamily="34" charset="0"/>
                          <a:cs typeface="Calibri"/>
                          <a:sym typeface="Arial"/>
                        </a:rPr>
                        <a:t>-</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Fim do prazo de suspensão do curso da prescrição de ações e execuções contra o devedor </a:t>
                      </a:r>
                      <a:endParaRPr lang="pt-BR" sz="800" dirty="0">
                        <a:solidFill>
                          <a:srgbClr val="62504E"/>
                        </a:solidFill>
                        <a:effectLst/>
                        <a:latin typeface="Univers" panose="020B0603020202030204" pitchFamily="34" charset="0"/>
                        <a:ea typeface="Arial" panose="020B0604020202020204" pitchFamily="34" charset="0"/>
                      </a:endParaRPr>
                    </a:p>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(180 dias após o deferimento do processamento da Recuperação)</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Art. 6º, § 4º</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14"/>
                  </a:ext>
                </a:extLst>
              </a:tr>
              <a:tr h="188268">
                <a:tc>
                  <a:txBody>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pt-BR" sz="800" b="0" i="0" u="none" strike="noStrike" kern="1200" cap="none" spc="0" normalizeH="0" baseline="0" noProof="0" dirty="0">
                          <a:ln>
                            <a:noFill/>
                          </a:ln>
                          <a:solidFill>
                            <a:srgbClr val="FFFFFF"/>
                          </a:solidFill>
                          <a:effectLst/>
                          <a:uLnTx/>
                          <a:uFillTx/>
                          <a:latin typeface="Univers" panose="020B0603020202030204" pitchFamily="34" charset="0"/>
                          <a:ea typeface="Arial" panose="020B0604020202020204" pitchFamily="34" charset="0"/>
                          <a:cs typeface="Calibri"/>
                          <a:sym typeface="Arial"/>
                        </a:rPr>
                        <a:t>-</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Homologação do PRJ e concessão da Recuperação Judicial</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Art. 58</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15"/>
                  </a:ext>
                </a:extLst>
              </a:tr>
              <a:tr h="284460">
                <a:tc>
                  <a:txBody>
                    <a:bodyPr/>
                    <a:lstStyle/>
                    <a:p>
                      <a:pPr algn="ctr">
                        <a:lnSpc>
                          <a:spcPct val="115000"/>
                        </a:lnSpc>
                      </a:pPr>
                      <a:r>
                        <a:rPr lang="pt-BR" sz="800" dirty="0">
                          <a:effectLst/>
                          <a:latin typeface="Univers" panose="020B0603020202030204" pitchFamily="34" charset="0"/>
                        </a:rPr>
                        <a:t>-</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Fim do prazo de Recuperação Judicial, se cumpridas todas as obrigações previstas no PRJ</a:t>
                      </a:r>
                      <a:endParaRPr lang="pt-BR" sz="800" dirty="0">
                        <a:solidFill>
                          <a:srgbClr val="62504E"/>
                        </a:solidFill>
                        <a:effectLst/>
                        <a:latin typeface="Univers" panose="020B0603020202030204" pitchFamily="34" charset="0"/>
                        <a:ea typeface="Arial" panose="020B0604020202020204" pitchFamily="34" charset="0"/>
                      </a:endParaRPr>
                    </a:p>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(2 anos após a concessão da Recuperação Judicial</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000000"/>
                          </a:solidFill>
                          <a:effectLst/>
                          <a:latin typeface="Univers" panose="020B0603020202030204" pitchFamily="34" charset="0"/>
                          <a:ea typeface="Times New Roman" panose="02020603050405020304" pitchFamily="18" charset="0"/>
                        </a:rPr>
                        <a:t> </a:t>
                      </a:r>
                      <a:endParaRPr lang="pt-BR" sz="800" dirty="0">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16"/>
                  </a:ext>
                </a:extLst>
              </a:tr>
              <a:tr h="223751">
                <a:tc>
                  <a:txBody>
                    <a:bodyPr/>
                    <a:lstStyle/>
                    <a:p>
                      <a:pPr marL="0" marR="0" lvl="0" indent="0" algn="ctr" rtl="0">
                        <a:lnSpc>
                          <a:spcPct val="100000"/>
                        </a:lnSpc>
                        <a:spcBef>
                          <a:spcPts val="0"/>
                        </a:spcBef>
                        <a:spcAft>
                          <a:spcPts val="0"/>
                        </a:spcAft>
                        <a:buNone/>
                      </a:pPr>
                      <a:endParaRPr sz="800" b="1" u="none" strike="noStrike" cap="none" dirty="0">
                        <a:latin typeface="Univers" panose="020B0603020202030204" pitchFamily="34" charset="0"/>
                        <a:ea typeface="Noto Sans"/>
                        <a:cs typeface="Noto Sans"/>
                        <a:sym typeface="Noto Sans"/>
                      </a:endParaRPr>
                    </a:p>
                  </a:txBody>
                  <a:tcPr marL="0" marR="0" marT="99050" marB="0">
                    <a:lnT w="9525" cap="flat" cmpd="sng" algn="ctr">
                      <a:solidFill>
                        <a:schemeClr val="bg1"/>
                      </a:solidFill>
                      <a:prstDash val="solid"/>
                      <a:round/>
                      <a:headEnd type="none" w="med" len="med"/>
                      <a:tailEnd type="none" w="med" len="med"/>
                    </a:lnT>
                    <a:lnB w="9525" cap="flat" cmpd="sng">
                      <a:solidFill>
                        <a:srgbClr val="FFFFFF"/>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800" u="none" strike="noStrike" cap="none" dirty="0">
                        <a:solidFill>
                          <a:schemeClr val="lt1"/>
                        </a:solidFill>
                        <a:latin typeface="Univers" panose="020B0603020202030204" pitchFamily="34" charset="0"/>
                        <a:ea typeface="Noto Sans"/>
                        <a:cs typeface="Noto Sans"/>
                        <a:sym typeface="Noto Sans"/>
                      </a:endParaRPr>
                    </a:p>
                  </a:txBody>
                  <a:tcPr marL="0" marR="0" marT="99050" marB="0">
                    <a:lnT w="9525" cap="flat" cmpd="sng" algn="ctr">
                      <a:solidFill>
                        <a:schemeClr val="bg1"/>
                      </a:solidFill>
                      <a:prstDash val="solid"/>
                      <a:round/>
                      <a:headEnd type="none" w="med" len="med"/>
                      <a:tailEnd type="none" w="med" len="med"/>
                    </a:lnT>
                    <a:lnB w="9525" cap="flat" cmpd="sng">
                      <a:solidFill>
                        <a:schemeClr val="lt1"/>
                      </a:solidFill>
                      <a:prstDash val="solid"/>
                      <a:round/>
                      <a:headEnd type="none" w="sm" len="sm"/>
                      <a:tailEnd type="none" w="sm" len="sm"/>
                    </a:lnB>
                  </a:tcPr>
                </a:tc>
                <a:tc>
                  <a:txBody>
                    <a:bodyPr/>
                    <a:lstStyle/>
                    <a:p>
                      <a:pPr marL="78740" marR="0" lvl="0" indent="0" algn="l" rtl="0">
                        <a:lnSpc>
                          <a:spcPct val="100000"/>
                        </a:lnSpc>
                        <a:spcBef>
                          <a:spcPts val="0"/>
                        </a:spcBef>
                        <a:spcAft>
                          <a:spcPts val="0"/>
                        </a:spcAft>
                        <a:buNone/>
                      </a:pPr>
                      <a:endParaRPr sz="800" u="none" strike="noStrike" cap="none" dirty="0">
                        <a:solidFill>
                          <a:schemeClr val="lt1"/>
                        </a:solidFill>
                        <a:latin typeface="Univers" panose="020B0603020202030204" pitchFamily="34" charset="0"/>
                        <a:ea typeface="Noto Sans"/>
                        <a:cs typeface="Noto Sans"/>
                        <a:sym typeface="Noto Sans"/>
                      </a:endParaRPr>
                    </a:p>
                  </a:txBody>
                  <a:tcPr marL="0" marR="0" marT="99050" marB="0">
                    <a:lnT w="9525" cap="flat" cmpd="sng" algn="ctr">
                      <a:solidFill>
                        <a:schemeClr val="bg1"/>
                      </a:solidFill>
                      <a:prstDash val="solid"/>
                      <a:round/>
                      <a:headEnd type="none" w="med" len="med"/>
                      <a:tailEnd type="none" w="med" len="med"/>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17"/>
                  </a:ext>
                </a:extLst>
              </a:tr>
              <a:tr h="133999">
                <a:tc>
                  <a:txBody>
                    <a:bodyPr/>
                    <a:lstStyle/>
                    <a:p>
                      <a:pPr marL="0" marR="0" lvl="0" indent="0" algn="l" rtl="0">
                        <a:lnSpc>
                          <a:spcPct val="100000"/>
                        </a:lnSpc>
                        <a:spcBef>
                          <a:spcPts val="0"/>
                        </a:spcBef>
                        <a:spcAft>
                          <a:spcPts val="0"/>
                        </a:spcAft>
                        <a:buNone/>
                      </a:pPr>
                      <a:endParaRPr sz="800" u="none" strike="noStrike" cap="none" dirty="0">
                        <a:latin typeface="Univers" panose="020B0603020202030204" pitchFamily="34" charset="0"/>
                        <a:ea typeface="Times New Roman"/>
                        <a:cs typeface="Times New Roman"/>
                        <a:sym typeface="Times New Roman"/>
                      </a:endParaRPr>
                    </a:p>
                  </a:txBody>
                  <a:tcPr marL="0" marR="0" marT="0" marB="0">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marR="0" lvl="0" indent="0" algn="l" rtl="0">
                        <a:lnSpc>
                          <a:spcPct val="115555"/>
                        </a:lnSpc>
                        <a:spcBef>
                          <a:spcPts val="0"/>
                        </a:spcBef>
                        <a:spcAft>
                          <a:spcPts val="0"/>
                        </a:spcAft>
                        <a:buNone/>
                      </a:pPr>
                      <a:endParaRPr sz="800" u="none" strike="noStrike" cap="none" dirty="0">
                        <a:solidFill>
                          <a:schemeClr val="lt1"/>
                        </a:solidFill>
                        <a:latin typeface="Univers" panose="020B0603020202030204" pitchFamily="34" charset="0"/>
                        <a:ea typeface="Noto Sans"/>
                        <a:cs typeface="Noto Sans"/>
                        <a:sym typeface="Noto Sans"/>
                      </a:endParaRPr>
                    </a:p>
                  </a:txBody>
                  <a:tcPr marL="0" marR="0" marT="0" marB="0">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78740" marR="0" lvl="0" indent="0" algn="l" rtl="0">
                        <a:lnSpc>
                          <a:spcPct val="115555"/>
                        </a:lnSpc>
                        <a:spcBef>
                          <a:spcPts val="0"/>
                        </a:spcBef>
                        <a:spcAft>
                          <a:spcPts val="0"/>
                        </a:spcAft>
                        <a:buNone/>
                      </a:pPr>
                      <a:endParaRPr sz="800" u="none" strike="noStrike" cap="none" dirty="0">
                        <a:solidFill>
                          <a:schemeClr val="lt1"/>
                        </a:solidFill>
                        <a:latin typeface="Univers" panose="020B0603020202030204" pitchFamily="34" charset="0"/>
                        <a:ea typeface="Noto Sans"/>
                        <a:cs typeface="Noto Sans"/>
                        <a:sym typeface="Noto Sans"/>
                      </a:endParaRPr>
                    </a:p>
                  </a:txBody>
                  <a:tcPr marL="0" marR="0" marT="0" marB="0">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18"/>
                  </a:ext>
                </a:extLst>
              </a:tr>
              <a:tr h="167831">
                <a:tc>
                  <a:txBody>
                    <a:bodyPr/>
                    <a:lstStyle/>
                    <a:p>
                      <a:pPr marL="0" marR="0" lvl="0" indent="0" algn="l" rtl="0">
                        <a:lnSpc>
                          <a:spcPct val="100000"/>
                        </a:lnSpc>
                        <a:spcBef>
                          <a:spcPts val="0"/>
                        </a:spcBef>
                        <a:spcAft>
                          <a:spcPts val="0"/>
                        </a:spcAft>
                        <a:buNone/>
                      </a:pPr>
                      <a:endParaRPr sz="800" u="none" strike="noStrike" cap="none" dirty="0">
                        <a:latin typeface="Univers" panose="020B0603020202030204" pitchFamily="34" charset="0"/>
                        <a:ea typeface="Times New Roman"/>
                        <a:cs typeface="Times New Roman"/>
                        <a:sym typeface="Times New Roman"/>
                      </a:endParaRPr>
                    </a:p>
                  </a:txBody>
                  <a:tcPr marL="0" marR="0" marT="0" marB="0">
                    <a:lnT w="9525" cap="flat" cmpd="sng">
                      <a:solidFill>
                        <a:srgbClr val="FFFFFF"/>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800" u="none" strike="noStrike" cap="none" dirty="0">
                        <a:solidFill>
                          <a:schemeClr val="lt1"/>
                        </a:solidFill>
                        <a:latin typeface="Univers" panose="020B0603020202030204" pitchFamily="34" charset="0"/>
                        <a:ea typeface="Noto Sans"/>
                        <a:cs typeface="Noto Sans"/>
                        <a:sym typeface="Noto Sans"/>
                      </a:endParaRPr>
                    </a:p>
                  </a:txBody>
                  <a:tcPr marL="0" marR="0" marT="43825" marB="0">
                    <a:lnT w="9525"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78740" marR="0" lvl="0" indent="0" algn="l" rtl="0">
                        <a:lnSpc>
                          <a:spcPct val="100000"/>
                        </a:lnSpc>
                        <a:spcBef>
                          <a:spcPts val="0"/>
                        </a:spcBef>
                        <a:spcAft>
                          <a:spcPts val="0"/>
                        </a:spcAft>
                        <a:buNone/>
                      </a:pPr>
                      <a:endParaRPr sz="800" u="none" strike="noStrike" cap="none" dirty="0">
                        <a:solidFill>
                          <a:schemeClr val="lt1"/>
                        </a:solidFill>
                        <a:latin typeface="Univers" panose="020B0603020202030204" pitchFamily="34" charset="0"/>
                        <a:ea typeface="Noto Sans"/>
                        <a:cs typeface="Noto Sans"/>
                        <a:sym typeface="Noto Sans"/>
                      </a:endParaRPr>
                    </a:p>
                  </a:txBody>
                  <a:tcPr marL="0" marR="0" marT="43825" marB="0">
                    <a:lnT w="9525"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19"/>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428400"/>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REUNIÃO PERIÓDICO E VISITA A EMPRESA</a:t>
            </a:r>
            <a:br>
              <a:rPr lang="pt-BR" sz="1500" b="1" dirty="0">
                <a:solidFill>
                  <a:srgbClr val="C67E6C"/>
                </a:solidFill>
                <a:latin typeface="Noto Sans"/>
                <a:ea typeface="Noto Sans"/>
                <a:cs typeface="Noto Sans"/>
                <a:sym typeface="Noto Sans"/>
              </a:rPr>
            </a:br>
            <a:endParaRPr sz="1200" b="1" i="1"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7" name="Google Shape;187;p20"/>
          <p:cNvSpPr txBox="1"/>
          <p:nvPr/>
        </p:nvSpPr>
        <p:spPr>
          <a:xfrm>
            <a:off x="907613" y="1007562"/>
            <a:ext cx="7603412" cy="1611318"/>
          </a:xfrm>
          <a:prstGeom prst="rect">
            <a:avLst/>
          </a:prstGeom>
          <a:noFill/>
          <a:ln>
            <a:noFill/>
          </a:ln>
        </p:spPr>
        <p:txBody>
          <a:bodyPr spcFirstLastPara="1" wrap="square" lIns="0" tIns="10775" rIns="0" bIns="0" anchor="t" anchorCtr="0">
            <a:spAutoFit/>
          </a:bodyPr>
          <a:lstStyle/>
          <a:p>
            <a:pPr indent="1980000" algn="just">
              <a:lnSpc>
                <a:spcPct val="150000"/>
              </a:lnSpc>
            </a:pPr>
            <a:r>
              <a:rPr lang="pt-BR" sz="1000" spc="120" dirty="0">
                <a:solidFill>
                  <a:srgbClr val="62504E"/>
                </a:solidFill>
                <a:latin typeface="Univers" panose="020B0603020202030204" pitchFamily="34" charset="0"/>
                <a:cs typeface="Arial" panose="020B0604020202020204" pitchFamily="34" charset="0"/>
              </a:rPr>
              <a:t>Esta administradora realizou visita técnica periódica nas dependências da recuperanda em 10 de fevereiro de 2026, a fim de constatar o desenvolvimento de suas atividades. As informações contábeis são solicitadas ao menos 30 dias antes do fechamento contábil mensal, de forma a proceder a detida análise dos dados fornecidos. Frise-se que tais informações não são submetidas à auditoria contábil independente.</a:t>
            </a:r>
          </a:p>
          <a:p>
            <a:pPr indent="1980000" algn="just">
              <a:lnSpc>
                <a:spcPct val="150000"/>
              </a:lnSpc>
            </a:pPr>
            <a:r>
              <a:rPr lang="pt-BR" sz="1000" spc="120" dirty="0">
                <a:solidFill>
                  <a:srgbClr val="62504E"/>
                </a:solidFill>
                <a:latin typeface="Univers" panose="020B0603020202030204" pitchFamily="34" charset="0"/>
                <a:cs typeface="Arial" panose="020B0604020202020204" pitchFamily="34" charset="0"/>
              </a:rPr>
              <a:t> Seguem abaixo fotos da visita técnica:</a:t>
            </a:r>
          </a:p>
          <a:p>
            <a:endParaRPr dirty="0"/>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06</a:t>
            </a:r>
            <a:endParaRPr sz="1000" b="1" dirty="0">
              <a:solidFill>
                <a:srgbClr val="62504F"/>
              </a:solidFill>
              <a:latin typeface="Noto Sans"/>
              <a:ea typeface="Noto Sans"/>
              <a:cs typeface="Noto Sans"/>
              <a:sym typeface="Noto Sans"/>
            </a:endParaRPr>
          </a:p>
        </p:txBody>
      </p:sp>
      <p:pic>
        <p:nvPicPr>
          <p:cNvPr id="6" name="Imagem 5" descr="Tela de computador&#10;&#10;O conteúdo gerado por IA pode estar incorreto.">
            <a:extLst>
              <a:ext uri="{FF2B5EF4-FFF2-40B4-BE49-F238E27FC236}">
                <a16:creationId xmlns:a16="http://schemas.microsoft.com/office/drawing/2014/main" id="{3A3492A6-5697-A247-468A-F07F84D1EDCE}"/>
              </a:ext>
            </a:extLst>
          </p:cNvPr>
          <p:cNvPicPr>
            <a:picLocks noChangeAspect="1"/>
          </p:cNvPicPr>
          <p:nvPr/>
        </p:nvPicPr>
        <p:blipFill>
          <a:blip r:embed="rId4"/>
          <a:srcRect l="14297" t="19516" r="11643"/>
          <a:stretch>
            <a:fillRect/>
          </a:stretch>
        </p:blipFill>
        <p:spPr>
          <a:xfrm>
            <a:off x="2613652" y="2468919"/>
            <a:ext cx="4191333" cy="246725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428400"/>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REUNIÃO PERIÓDICO E VISITA A EMPRESA</a:t>
            </a:r>
            <a:br>
              <a:rPr lang="pt-BR" sz="1500" b="1" dirty="0">
                <a:solidFill>
                  <a:srgbClr val="C67E6C"/>
                </a:solidFill>
                <a:latin typeface="Noto Sans"/>
                <a:ea typeface="Noto Sans"/>
                <a:cs typeface="Noto Sans"/>
                <a:sym typeface="Noto Sans"/>
              </a:rPr>
            </a:br>
            <a:endParaRPr sz="1200" b="1" i="1"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07</a:t>
            </a:r>
            <a:endParaRPr sz="1000" b="1" dirty="0">
              <a:solidFill>
                <a:srgbClr val="62504F"/>
              </a:solidFill>
              <a:latin typeface="Noto Sans"/>
              <a:ea typeface="Noto Sans"/>
              <a:cs typeface="Noto Sans"/>
              <a:sym typeface="Noto Sans"/>
            </a:endParaRPr>
          </a:p>
        </p:txBody>
      </p:sp>
      <p:sp>
        <p:nvSpPr>
          <p:cNvPr id="15" name="Google Shape;187;p20">
            <a:extLst>
              <a:ext uri="{FF2B5EF4-FFF2-40B4-BE49-F238E27FC236}">
                <a16:creationId xmlns:a16="http://schemas.microsoft.com/office/drawing/2014/main" id="{A06C3EDE-B9A8-62EF-1C3C-46489B23B72E}"/>
              </a:ext>
            </a:extLst>
          </p:cNvPr>
          <p:cNvSpPr txBox="1"/>
          <p:nvPr/>
        </p:nvSpPr>
        <p:spPr>
          <a:xfrm>
            <a:off x="810413" y="1152725"/>
            <a:ext cx="7645612" cy="2780869"/>
          </a:xfrm>
          <a:prstGeom prst="rect">
            <a:avLst/>
          </a:prstGeom>
          <a:noFill/>
          <a:ln>
            <a:noFill/>
          </a:ln>
        </p:spPr>
        <p:txBody>
          <a:bodyPr spcFirstLastPara="1" wrap="square" lIns="0" tIns="10775" rIns="0" bIns="0" anchor="t" anchorCtr="0">
            <a:spAutoFit/>
          </a:bodyPr>
          <a:lstStyle/>
          <a:p>
            <a:pPr indent="1980565" algn="just">
              <a:lnSpc>
                <a:spcPct val="150000"/>
              </a:lnSpc>
            </a:pPr>
            <a:r>
              <a:rPr lang="pt-BR" sz="1000" dirty="0">
                <a:solidFill>
                  <a:srgbClr val="62504F"/>
                </a:solidFill>
                <a:effectLst/>
                <a:latin typeface="Univers" panose="020B0603020202030204" pitchFamily="34" charset="0"/>
                <a:ea typeface="Arial" panose="020B0604020202020204" pitchFamily="34" charset="0"/>
              </a:rPr>
              <a:t> </a:t>
            </a:r>
            <a:r>
              <a:rPr lang="pt-BR" sz="1000" spc="120" dirty="0">
                <a:solidFill>
                  <a:srgbClr val="62504F"/>
                </a:solidFill>
                <a:effectLst/>
                <a:latin typeface="Univers" panose="020B0603020202030204" pitchFamily="34" charset="0"/>
                <a:ea typeface="Century Gothic" panose="020B0502020202020204" pitchFamily="34" charset="0"/>
                <a:cs typeface="Century Gothic" panose="020B0502020202020204" pitchFamily="34" charset="0"/>
              </a:rPr>
              <a:t>Na referida visita fomos recepcionados pela gerente financeira da empresa Sra. </a:t>
            </a:r>
            <a:r>
              <a:rPr lang="pt-BR" sz="1000" spc="120" dirty="0">
                <a:solidFill>
                  <a:srgbClr val="62504F"/>
                </a:solidFill>
                <a:latin typeface="Univers" panose="020B0603020202030204" pitchFamily="34" charset="0"/>
                <a:ea typeface="Century Gothic" panose="020B0502020202020204" pitchFamily="34" charset="0"/>
                <a:cs typeface="Century Gothic" panose="020B0502020202020204" pitchFamily="34" charset="0"/>
              </a:rPr>
              <a:t>Mariah Castilho</a:t>
            </a:r>
            <a:r>
              <a:rPr lang="pt-BR" sz="1000" spc="120" dirty="0">
                <a:solidFill>
                  <a:srgbClr val="62504F"/>
                </a:solidFill>
                <a:effectLst/>
                <a:latin typeface="Univers" panose="020B0603020202030204" pitchFamily="34" charset="0"/>
                <a:ea typeface="Century Gothic" panose="020B0502020202020204" pitchFamily="34" charset="0"/>
                <a:cs typeface="Century Gothic" panose="020B0502020202020204" pitchFamily="34" charset="0"/>
              </a:rPr>
              <a:t>, que nos informou acerca dos trabalhos </a:t>
            </a:r>
            <a:r>
              <a:rPr lang="pt-BR" sz="1000" spc="120" dirty="0">
                <a:solidFill>
                  <a:srgbClr val="62504F"/>
                </a:solidFill>
                <a:latin typeface="Univers" panose="020B0603020202030204" pitchFamily="34" charset="0"/>
                <a:ea typeface="Century Gothic" panose="020B0502020202020204" pitchFamily="34" charset="0"/>
                <a:cs typeface="Century Gothic" panose="020B0502020202020204" pitchFamily="34" charset="0"/>
              </a:rPr>
              <a:t>realizados nos últimos 30 (trinta) dias, bem como acerca do planejamento </a:t>
            </a:r>
            <a:r>
              <a:rPr lang="pt-BR" sz="1000" spc="120" dirty="0">
                <a:solidFill>
                  <a:srgbClr val="62504F"/>
                </a:solidFill>
                <a:effectLst/>
                <a:latin typeface="Univers" panose="020B0603020202030204" pitchFamily="34" charset="0"/>
                <a:ea typeface="Century Gothic" panose="020B0502020202020204" pitchFamily="34" charset="0"/>
                <a:cs typeface="Century Gothic" panose="020B0502020202020204" pitchFamily="34" charset="0"/>
              </a:rPr>
              <a:t>para o próximo trimestre.</a:t>
            </a:r>
            <a:endParaRPr lang="pt-BR" sz="1000" spc="120" dirty="0">
              <a:solidFill>
                <a:srgbClr val="62504F"/>
              </a:solidFill>
              <a:latin typeface="Univers" panose="020B0603020202030204" pitchFamily="34" charset="0"/>
              <a:ea typeface="Century Gothic" panose="020B0502020202020204" pitchFamily="34" charset="0"/>
              <a:cs typeface="Century Gothic" panose="020B0502020202020204" pitchFamily="34" charset="0"/>
            </a:endParaRPr>
          </a:p>
          <a:p>
            <a:pPr indent="1980565" algn="just">
              <a:lnSpc>
                <a:spcPct val="150000"/>
              </a:lnSpc>
            </a:pPr>
            <a:endParaRPr lang="pt-BR" sz="1000" spc="120" dirty="0">
              <a:solidFill>
                <a:srgbClr val="62504F"/>
              </a:solidFill>
              <a:effectLst/>
              <a:latin typeface="Univers" panose="020B0603020202030204" pitchFamily="34" charset="0"/>
              <a:ea typeface="Times New Roman" panose="02020603050405020304" pitchFamily="18" charset="0"/>
            </a:endParaRPr>
          </a:p>
          <a:p>
            <a:pPr indent="1980565" algn="just">
              <a:lnSpc>
                <a:spcPct val="150000"/>
              </a:lnSpc>
            </a:pPr>
            <a:r>
              <a:rPr lang="pt-BR" sz="1000" spc="120" dirty="0">
                <a:solidFill>
                  <a:srgbClr val="62504E"/>
                </a:solidFill>
                <a:latin typeface="Univers" panose="020B0603020202030204" pitchFamily="34" charset="0"/>
                <a:ea typeface="Times New Roman" panose="02020603050405020304" pitchFamily="18" charset="0"/>
                <a:cs typeface="Arial" panose="020B0604020202020204" pitchFamily="34" charset="0"/>
              </a:rPr>
              <a:t>A recuperanda realiza o fechamento contábil e fiscal mensalmente, sendo que os dados apresentados pela Administradora Judicial são obtidos em bases comparativas, ao qual são aplicados procedimentos de análise técnica contábil, incluindo cálculos de indicadores. A atuação desta Administradora Judicial visa verificar a evolução das contas patrimoniais e os resultados mensais auferidos pela recuperanda, analisando o desempenho ao longo dos meses de processamento da presente Recuperação Judicial.</a:t>
            </a:r>
          </a:p>
          <a:p>
            <a:pPr indent="1980565" algn="just">
              <a:lnSpc>
                <a:spcPct val="150000"/>
              </a:lnSpc>
            </a:pPr>
            <a:endParaRPr lang="pt-BR" sz="1000" dirty="0">
              <a:effectLst/>
              <a:latin typeface="Univers" panose="020B0603020202030204" pitchFamily="34" charset="0"/>
              <a:ea typeface="Times New Roman" panose="02020603050405020304" pitchFamily="18" charset="0"/>
            </a:endParaRPr>
          </a:p>
          <a:p>
            <a:pPr indent="1980565" algn="just">
              <a:lnSpc>
                <a:spcPct val="150000"/>
              </a:lnSpc>
            </a:pPr>
            <a:endParaRPr lang="pt-BR" sz="1000" dirty="0">
              <a:effectLst/>
              <a:latin typeface="Univers" panose="020B0603020202030204" pitchFamily="34" charset="0"/>
              <a:ea typeface="Arial" panose="020B0604020202020204" pitchFamily="34" charset="0"/>
            </a:endParaRPr>
          </a:p>
        </p:txBody>
      </p:sp>
    </p:spTree>
    <p:extLst>
      <p:ext uri="{BB962C8B-B14F-4D97-AF65-F5344CB8AC3E}">
        <p14:creationId xmlns:p14="http://schemas.microsoft.com/office/powerpoint/2010/main" val="3153706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8352"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a:t>
            </a:r>
            <a:br>
              <a:rPr lang="pt-BR" sz="1500" b="1" dirty="0">
                <a:solidFill>
                  <a:srgbClr val="C67E6C"/>
                </a:solidFill>
                <a:latin typeface="Noto Sans"/>
                <a:ea typeface="Noto Sans"/>
                <a:cs typeface="Noto Sans"/>
                <a:sym typeface="Noto Sans"/>
              </a:rPr>
            </a:br>
            <a:r>
              <a:rPr lang="pt-BR" sz="1200" b="1" i="1" u="sng" dirty="0">
                <a:solidFill>
                  <a:srgbClr val="62504F"/>
                </a:solidFill>
                <a:latin typeface="Noto Sans"/>
                <a:ea typeface="Noto Sans"/>
                <a:cs typeface="Noto Sans"/>
                <a:sym typeface="Noto Sans"/>
              </a:rPr>
              <a:t>BALANÇO </a:t>
            </a:r>
            <a:r>
              <a:rPr lang="pt-BR" sz="1200" b="1" i="1" dirty="0">
                <a:solidFill>
                  <a:srgbClr val="62504F"/>
                </a:solidFill>
                <a:latin typeface="Noto Sans"/>
                <a:ea typeface="Noto Sans"/>
                <a:cs typeface="Noto Sans"/>
                <a:sym typeface="Noto Sans"/>
              </a:rPr>
              <a:t>/ </a:t>
            </a:r>
            <a:r>
              <a:rPr lang="pt-BR" sz="1200" i="1" dirty="0">
                <a:solidFill>
                  <a:srgbClr val="62504F"/>
                </a:solidFill>
                <a:latin typeface="Noto Sans"/>
                <a:ea typeface="Noto Sans"/>
                <a:cs typeface="Noto Sans"/>
                <a:sym typeface="Noto Sans"/>
              </a:rPr>
              <a:t>DRE / CONTAS A PAGAR X RECEBER / ESTOQUE / IMOBILIZADO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  ENDIVIDAMENTO</a:t>
            </a:r>
            <a:endParaRPr sz="1200" i="1"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7" name="Google Shape;187;p20"/>
          <p:cNvSpPr txBox="1"/>
          <p:nvPr/>
        </p:nvSpPr>
        <p:spPr>
          <a:xfrm>
            <a:off x="401783" y="839400"/>
            <a:ext cx="8208818" cy="4281280"/>
          </a:xfrm>
          <a:prstGeom prst="rect">
            <a:avLst/>
          </a:prstGeom>
          <a:noFill/>
          <a:ln>
            <a:noFill/>
          </a:ln>
        </p:spPr>
        <p:txBody>
          <a:bodyPr spcFirstLastPara="1" wrap="square" lIns="0" tIns="10775" rIns="0" bIns="0" anchor="t" anchorCtr="0">
            <a:spAutoFit/>
          </a:bodyPr>
          <a:lstStyle/>
          <a:p>
            <a:pPr marL="12700" marR="7620" indent="-12700" algn="just">
              <a:lnSpc>
                <a:spcPct val="150000"/>
              </a:lnSpc>
            </a:pPr>
            <a:r>
              <a:rPr lang="pt-BR" sz="1500" b="1" dirty="0">
                <a:solidFill>
                  <a:srgbClr val="C67E6C"/>
                </a:solidFill>
                <a:latin typeface="Noto Sans"/>
                <a:ea typeface="Noto Sans"/>
              </a:rPr>
              <a:t>PRINCIPAIS</a:t>
            </a:r>
            <a:r>
              <a:rPr lang="pt-BR" sz="1500" b="1" spc="120" dirty="0">
                <a:solidFill>
                  <a:srgbClr val="62504E"/>
                </a:solidFill>
                <a:effectLst/>
                <a:latin typeface="Univers" panose="020B0603020202030204" pitchFamily="34" charset="0"/>
                <a:ea typeface="Arial" panose="020B0604020202020204" pitchFamily="34" charset="0"/>
                <a:cs typeface="Arial" panose="020B0604020202020204" pitchFamily="34" charset="0"/>
              </a:rPr>
              <a:t> </a:t>
            </a:r>
            <a:r>
              <a:rPr lang="pt-BR" sz="1500" b="1" dirty="0">
                <a:solidFill>
                  <a:srgbClr val="C67E6C"/>
                </a:solidFill>
                <a:latin typeface="Noto Sans"/>
                <a:ea typeface="Noto Sans"/>
              </a:rPr>
              <a:t>MOVIMENTOS DO PERÍODO APURADO NO BALANÇO PATRIMONIAL:</a:t>
            </a:r>
          </a:p>
          <a:p>
            <a:pPr indent="1980565" algn="just">
              <a:lnSpc>
                <a:spcPct val="150000"/>
              </a:lnSpc>
            </a:pPr>
            <a:r>
              <a:rPr lang="pt-BR" sz="1000" spc="120" dirty="0">
                <a:solidFill>
                  <a:srgbClr val="62504F"/>
                </a:solidFill>
                <a:latin typeface="Univers" panose="020B0603020202030204" pitchFamily="34" charset="0"/>
              </a:rPr>
              <a:t>No balanço patrimonial encerrado em </a:t>
            </a:r>
            <a:r>
              <a:rPr lang="pt-BR" sz="1000" b="1" spc="120" dirty="0">
                <a:solidFill>
                  <a:srgbClr val="62504F"/>
                </a:solidFill>
                <a:latin typeface="Univers" panose="020B0603020202030204" pitchFamily="34" charset="0"/>
              </a:rPr>
              <a:t>fevereiro de 2026</a:t>
            </a:r>
            <a:r>
              <a:rPr lang="pt-BR" sz="1000" spc="120" dirty="0">
                <a:solidFill>
                  <a:srgbClr val="62504F"/>
                </a:solidFill>
                <a:latin typeface="Univers" panose="020B0603020202030204" pitchFamily="34" charset="0"/>
              </a:rPr>
              <a:t>, observa-se a continuidade do cenário de fragilidade financeira já verificado nos meses anteriores. </a:t>
            </a:r>
          </a:p>
          <a:p>
            <a:pPr indent="1980565" algn="just">
              <a:lnSpc>
                <a:spcPct val="150000"/>
              </a:lnSpc>
            </a:pPr>
            <a:r>
              <a:rPr lang="pt-BR" sz="1000" spc="120" dirty="0">
                <a:solidFill>
                  <a:srgbClr val="62504F"/>
                </a:solidFill>
                <a:latin typeface="Univers" panose="020B0603020202030204" pitchFamily="34" charset="0"/>
              </a:rPr>
              <a:t>O </a:t>
            </a:r>
            <a:r>
              <a:rPr lang="pt-BR" sz="1000" b="1" spc="120" dirty="0">
                <a:solidFill>
                  <a:srgbClr val="62504F"/>
                </a:solidFill>
                <a:latin typeface="Univers" panose="020B0603020202030204" pitchFamily="34" charset="0"/>
              </a:rPr>
              <a:t>ativo circulante totalizou R$ 7.980.585,14</a:t>
            </a:r>
            <a:r>
              <a:rPr lang="pt-BR" sz="1000" spc="120" dirty="0">
                <a:solidFill>
                  <a:srgbClr val="62504F"/>
                </a:solidFill>
                <a:latin typeface="Univers" panose="020B0603020202030204" pitchFamily="34" charset="0"/>
              </a:rPr>
              <a:t>, registrando nova redução em relação a janeiro de 2026, o que reforça o enfraquecimento dos recursos de curto prazo e evidencia a ausência de recomposição estrutural de capital de giro capaz de sustentar a continuidade operacional da </a:t>
            </a:r>
            <a:r>
              <a:rPr lang="pt-BR" sz="1000" spc="120" dirty="0" err="1">
                <a:solidFill>
                  <a:srgbClr val="62504F"/>
                </a:solidFill>
                <a:latin typeface="Univers" panose="020B0603020202030204" pitchFamily="34" charset="0"/>
              </a:rPr>
              <a:t>recuperanda.O</a:t>
            </a:r>
            <a:r>
              <a:rPr lang="pt-BR" sz="1000" spc="120" dirty="0">
                <a:solidFill>
                  <a:srgbClr val="62504F"/>
                </a:solidFill>
                <a:latin typeface="Univers" panose="020B0603020202030204" pitchFamily="34" charset="0"/>
              </a:rPr>
              <a:t> disponível apresentou leve variação positiva, atingindo R$ 28.966,65, valor ligeiramente superior ao observado no mês anterior. </a:t>
            </a:r>
          </a:p>
          <a:p>
            <a:pPr indent="1980565" algn="just">
              <a:lnSpc>
                <a:spcPct val="150000"/>
              </a:lnSpc>
            </a:pPr>
            <a:r>
              <a:rPr lang="pt-BR" sz="1000" spc="120" dirty="0">
                <a:solidFill>
                  <a:srgbClr val="62504F"/>
                </a:solidFill>
                <a:latin typeface="Univers" panose="020B0603020202030204" pitchFamily="34" charset="0"/>
              </a:rPr>
              <a:t>Contudo, apesar dessa pequena elevação, o montante permanece absolutamente </a:t>
            </a:r>
            <a:r>
              <a:rPr lang="pt-BR" sz="1000" b="1" spc="120" dirty="0">
                <a:solidFill>
                  <a:srgbClr val="62504F"/>
                </a:solidFill>
                <a:latin typeface="Univers" panose="020B0603020202030204" pitchFamily="34" charset="0"/>
              </a:rPr>
              <a:t>insuficiente frente ao volume das obrigações correntes</a:t>
            </a:r>
            <a:r>
              <a:rPr lang="pt-BR" sz="1000" spc="120" dirty="0">
                <a:solidFill>
                  <a:srgbClr val="62504F"/>
                </a:solidFill>
                <a:latin typeface="Univers" panose="020B0603020202030204" pitchFamily="34" charset="0"/>
              </a:rPr>
              <a:t>, mantendo-se incompatível com as necessidades mínimas de liquidez imediata da companhia.</a:t>
            </a:r>
          </a:p>
          <a:p>
            <a:pPr indent="1980565" algn="just">
              <a:lnSpc>
                <a:spcPct val="150000"/>
              </a:lnSpc>
            </a:pPr>
            <a:r>
              <a:rPr lang="pt-BR" sz="1000" spc="120" dirty="0">
                <a:solidFill>
                  <a:srgbClr val="62504F"/>
                </a:solidFill>
                <a:latin typeface="Univers" panose="020B0603020202030204" pitchFamily="34" charset="0"/>
              </a:rPr>
              <a:t>No que se refere ao passivo, </a:t>
            </a:r>
            <a:r>
              <a:rPr lang="pt-BR" sz="1000" b="1" spc="120" dirty="0">
                <a:solidFill>
                  <a:srgbClr val="62504F"/>
                </a:solidFill>
                <a:latin typeface="Univers" panose="020B0603020202030204" pitchFamily="34" charset="0"/>
              </a:rPr>
              <a:t>o passivo circulante totalizou R$ 219.064.307,20</a:t>
            </a:r>
            <a:r>
              <a:rPr lang="pt-BR" sz="1000" spc="120" dirty="0">
                <a:solidFill>
                  <a:srgbClr val="62504F"/>
                </a:solidFill>
                <a:latin typeface="Univers" panose="020B0603020202030204" pitchFamily="34" charset="0"/>
              </a:rPr>
              <a:t>, permanecendo em patamar extremamente elevado e praticamente inalterado em relação ao mês anterior, o que confirma a continuidade da pressão sobre as obrigações de curto prazo, especialmente diante do elevado volume de empréstimos e financiamentos que compõem a maior parcela do endividamento.</a:t>
            </a:r>
          </a:p>
          <a:p>
            <a:pPr indent="1980565" algn="just">
              <a:lnSpc>
                <a:spcPct val="150000"/>
              </a:lnSpc>
            </a:pPr>
            <a:r>
              <a:rPr lang="pt-BR" sz="1000" spc="120" dirty="0">
                <a:solidFill>
                  <a:srgbClr val="62504F"/>
                </a:solidFill>
                <a:latin typeface="Univers" panose="020B0603020202030204" pitchFamily="34" charset="0"/>
              </a:rPr>
              <a:t>Por fim, o resultado do mês de </a:t>
            </a:r>
            <a:r>
              <a:rPr lang="pt-BR" sz="1000" b="1" spc="120" dirty="0">
                <a:solidFill>
                  <a:srgbClr val="62504F"/>
                </a:solidFill>
                <a:latin typeface="Univers" panose="020B0603020202030204" pitchFamily="34" charset="0"/>
              </a:rPr>
              <a:t>fevereiro de 2026 registrou prejuízo de R$ 25.546,38</a:t>
            </a:r>
            <a:r>
              <a:rPr lang="pt-BR" sz="1000" spc="120" dirty="0">
                <a:solidFill>
                  <a:srgbClr val="62504F"/>
                </a:solidFill>
                <a:latin typeface="Univers" panose="020B0603020202030204" pitchFamily="34" charset="0"/>
              </a:rPr>
              <a:t>, evidenciando que, mesmo com a realização de vendas no período, a companhia não conseguiu gerar resultado operacional suficiente para absorver seus custos e despesas.</a:t>
            </a: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08</a:t>
            </a:r>
            <a:endParaRPr sz="1000" b="1" dirty="0">
              <a:solidFill>
                <a:srgbClr val="62504F"/>
              </a:solidFill>
              <a:latin typeface="Noto Sans"/>
              <a:ea typeface="Noto Sans"/>
              <a:cs typeface="Noto Sans"/>
              <a:sym typeface="Noto Sans"/>
            </a:endParaRPr>
          </a:p>
        </p:txBody>
      </p:sp>
    </p:spTree>
    <p:extLst>
      <p:ext uri="{BB962C8B-B14F-4D97-AF65-F5344CB8AC3E}">
        <p14:creationId xmlns:p14="http://schemas.microsoft.com/office/powerpoint/2010/main" val="3381978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b="1" i="1" u="sng" dirty="0">
                <a:solidFill>
                  <a:srgbClr val="62504F"/>
                </a:solidFill>
                <a:latin typeface="Noto Sans"/>
                <a:ea typeface="Noto Sans"/>
                <a:cs typeface="Noto Sans"/>
                <a:sym typeface="Noto Sans"/>
              </a:rPr>
              <a:t>BALANÇO</a:t>
            </a:r>
            <a:r>
              <a:rPr lang="pt-BR" sz="1200" b="1" i="1" dirty="0">
                <a:solidFill>
                  <a:srgbClr val="62504F"/>
                </a:solidFill>
                <a:latin typeface="Noto Sans"/>
                <a:ea typeface="Noto Sans"/>
                <a:cs typeface="Noto Sans"/>
                <a:sym typeface="Noto Sans"/>
              </a:rPr>
              <a:t> / </a:t>
            </a:r>
            <a:r>
              <a:rPr lang="pt-BR" sz="1200" i="1" dirty="0">
                <a:solidFill>
                  <a:srgbClr val="62504F"/>
                </a:solidFill>
                <a:latin typeface="Noto Sans"/>
                <a:ea typeface="Noto Sans"/>
                <a:cs typeface="Noto Sans"/>
                <a:sym typeface="Noto Sans"/>
              </a:rPr>
              <a:t>DRE / CONTAS A PAGAR X RECEBER / ESTOQUE / IMOBILIZADO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 ENDIVIDAMENTO</a:t>
            </a:r>
            <a:endParaRPr sz="1200" i="1"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09</a:t>
            </a:r>
            <a:endParaRPr sz="1000" b="1" dirty="0">
              <a:solidFill>
                <a:srgbClr val="62504F"/>
              </a:solidFill>
              <a:latin typeface="Noto Sans"/>
              <a:ea typeface="Noto Sans"/>
              <a:cs typeface="Noto Sans"/>
              <a:sym typeface="Noto Sans"/>
            </a:endParaRPr>
          </a:p>
        </p:txBody>
      </p:sp>
      <p:graphicFrame>
        <p:nvGraphicFramePr>
          <p:cNvPr id="4" name="Gráfico 3">
            <a:extLst>
              <a:ext uri="{FF2B5EF4-FFF2-40B4-BE49-F238E27FC236}">
                <a16:creationId xmlns:a16="http://schemas.microsoft.com/office/drawing/2014/main" id="{3442DE80-A787-1D68-E252-872B0D6B4E50}"/>
              </a:ext>
            </a:extLst>
          </p:cNvPr>
          <p:cNvGraphicFramePr>
            <a:graphicFrameLocks/>
          </p:cNvGraphicFramePr>
          <p:nvPr>
            <p:extLst>
              <p:ext uri="{D42A27DB-BD31-4B8C-83A1-F6EECF244321}">
                <p14:modId xmlns:p14="http://schemas.microsoft.com/office/powerpoint/2010/main" val="2632013998"/>
              </p:ext>
            </p:extLst>
          </p:nvPr>
        </p:nvGraphicFramePr>
        <p:xfrm>
          <a:off x="506321" y="1061874"/>
          <a:ext cx="7949605" cy="36877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19018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a:t>
            </a:r>
            <a:r>
              <a:rPr lang="pt-BR" sz="1200" b="1" i="1" dirty="0">
                <a:solidFill>
                  <a:srgbClr val="62504F"/>
                </a:solidFill>
                <a:latin typeface="Noto Sans"/>
                <a:ea typeface="Noto Sans"/>
                <a:cs typeface="Noto Sans"/>
                <a:sym typeface="Noto Sans"/>
              </a:rPr>
              <a:t> / </a:t>
            </a:r>
            <a:r>
              <a:rPr lang="pt-BR" sz="1200" b="1" i="1" u="sng" dirty="0">
                <a:solidFill>
                  <a:srgbClr val="62504F"/>
                </a:solidFill>
                <a:latin typeface="Noto Sans"/>
                <a:ea typeface="Noto Sans"/>
                <a:cs typeface="Noto Sans"/>
                <a:sym typeface="Noto Sans"/>
              </a:rPr>
              <a:t>DRE</a:t>
            </a:r>
            <a:r>
              <a:rPr lang="pt-BR" sz="1200" b="1" i="1" dirty="0">
                <a:solidFill>
                  <a:srgbClr val="62504F"/>
                </a:solidFill>
                <a:latin typeface="Noto Sans"/>
                <a:ea typeface="Noto Sans"/>
                <a:cs typeface="Noto Sans"/>
                <a:sym typeface="Noto Sans"/>
              </a:rPr>
              <a:t> / </a:t>
            </a:r>
            <a:r>
              <a:rPr lang="pt-BR" sz="1200" i="1" dirty="0">
                <a:solidFill>
                  <a:srgbClr val="62504F"/>
                </a:solidFill>
                <a:latin typeface="Noto Sans"/>
                <a:ea typeface="Noto Sans"/>
                <a:cs typeface="Noto Sans"/>
                <a:sym typeface="Noto Sans"/>
              </a:rPr>
              <a:t>CONTAS A PAGAR X RECEBER / ESTOQUE / IMOBILIZADO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 ENDIVIDAMENTO</a:t>
            </a:r>
            <a:endParaRPr sz="1200" i="1"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7" name="Google Shape;187;p20"/>
          <p:cNvSpPr txBox="1"/>
          <p:nvPr/>
        </p:nvSpPr>
        <p:spPr>
          <a:xfrm>
            <a:off x="568784" y="820313"/>
            <a:ext cx="8228851" cy="2203788"/>
          </a:xfrm>
          <a:prstGeom prst="rect">
            <a:avLst/>
          </a:prstGeom>
          <a:noFill/>
          <a:ln>
            <a:noFill/>
          </a:ln>
        </p:spPr>
        <p:txBody>
          <a:bodyPr spcFirstLastPara="1" wrap="square" lIns="0" tIns="10775" rIns="0" bIns="0" anchor="t" anchorCtr="0">
            <a:spAutoFit/>
          </a:bodyPr>
          <a:lstStyle/>
          <a:p>
            <a:pPr marL="12700" marR="7620" indent="708025" algn="just">
              <a:lnSpc>
                <a:spcPct val="150000"/>
              </a:lnSpc>
            </a:pPr>
            <a:r>
              <a:rPr lang="pt-BR" sz="1500" b="1" dirty="0">
                <a:solidFill>
                  <a:srgbClr val="C67E6C"/>
                </a:solidFill>
                <a:latin typeface="Noto Sans"/>
                <a:ea typeface="Noto Sans"/>
              </a:rPr>
              <a:t>INFORMAÇÕES DO DRE</a:t>
            </a:r>
          </a:p>
          <a:p>
            <a:pPr indent="1980565" algn="just">
              <a:lnSpc>
                <a:spcPct val="150000"/>
              </a:lnSpc>
            </a:pPr>
            <a:r>
              <a:rPr lang="pt-BR" sz="1000" spc="120" dirty="0">
                <a:solidFill>
                  <a:srgbClr val="62504F"/>
                </a:solidFill>
                <a:latin typeface="Univers" panose="020B0603020202030204" pitchFamily="34" charset="0"/>
              </a:rPr>
              <a:t>O faturamento da recuperanda apresentou retração em </a:t>
            </a:r>
            <a:r>
              <a:rPr lang="pt-BR" sz="1000" b="1" spc="120" dirty="0">
                <a:solidFill>
                  <a:srgbClr val="62504F"/>
                </a:solidFill>
                <a:latin typeface="Univers" panose="020B0603020202030204" pitchFamily="34" charset="0"/>
              </a:rPr>
              <a:t>fevereiro de 2026 no valor de R$ 21.150,00</a:t>
            </a:r>
            <a:r>
              <a:rPr lang="pt-BR" sz="1000" spc="120" dirty="0">
                <a:solidFill>
                  <a:srgbClr val="62504F"/>
                </a:solidFill>
                <a:latin typeface="Univers" panose="020B0603020202030204" pitchFamily="34" charset="0"/>
              </a:rPr>
              <a:t>. Após a elevação observada em janeiro, quando a receita bruta totalizou R$ 61.175,00, o mês de fevereiro registrou faturamento inferior, demonstrando que a recuperação observada no início do exercício não se consolidou como tendência de retomada operacional.</a:t>
            </a:r>
          </a:p>
          <a:p>
            <a:pPr indent="1980565" algn="just">
              <a:lnSpc>
                <a:spcPct val="150000"/>
              </a:lnSpc>
            </a:pPr>
            <a:r>
              <a:rPr lang="pt-BR" sz="1000" spc="120" dirty="0">
                <a:solidFill>
                  <a:srgbClr val="62504F"/>
                </a:solidFill>
                <a:latin typeface="Univers" panose="020B0603020202030204" pitchFamily="34" charset="0"/>
              </a:rPr>
              <a:t>Assim, apesar de oscilações pontuais no faturamento, a geração de recursos permanece limitada e incapaz de promover o reequilíbrio financeiro necessário ao cumprimento das obrigações previstas no Plano de Recuperação Judicial, mantendo elevado o risco de continuidade operacional e evidenciando a persistente fragilidade estrutural do modelo econômico atualmente praticado..</a:t>
            </a: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10</a:t>
            </a:r>
            <a:endParaRPr sz="1000" b="1" dirty="0">
              <a:solidFill>
                <a:srgbClr val="62504F"/>
              </a:solidFill>
              <a:latin typeface="Noto Sans"/>
              <a:ea typeface="Noto Sans"/>
              <a:cs typeface="Noto Sans"/>
              <a:sym typeface="Noto Sans"/>
            </a:endParaRPr>
          </a:p>
        </p:txBody>
      </p:sp>
      <p:graphicFrame>
        <p:nvGraphicFramePr>
          <p:cNvPr id="3" name="Gráfico 2">
            <a:extLst>
              <a:ext uri="{FF2B5EF4-FFF2-40B4-BE49-F238E27FC236}">
                <a16:creationId xmlns:a16="http://schemas.microsoft.com/office/drawing/2014/main" id="{90CFC8EC-7123-F89E-9145-8E1080A409E0}"/>
              </a:ext>
            </a:extLst>
          </p:cNvPr>
          <p:cNvGraphicFramePr>
            <a:graphicFrameLocks/>
          </p:cNvGraphicFramePr>
          <p:nvPr>
            <p:extLst>
              <p:ext uri="{D42A27DB-BD31-4B8C-83A1-F6EECF244321}">
                <p14:modId xmlns:p14="http://schemas.microsoft.com/office/powerpoint/2010/main" val="3456383512"/>
              </p:ext>
            </p:extLst>
          </p:nvPr>
        </p:nvGraphicFramePr>
        <p:xfrm>
          <a:off x="568785" y="3083265"/>
          <a:ext cx="7887240" cy="166633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26869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a:t>
            </a:r>
            <a:r>
              <a:rPr lang="pt-BR" sz="1200" b="1" i="1" dirty="0">
                <a:solidFill>
                  <a:srgbClr val="62504F"/>
                </a:solidFill>
                <a:latin typeface="Noto Sans"/>
                <a:ea typeface="Noto Sans"/>
                <a:cs typeface="Noto Sans"/>
                <a:sym typeface="Noto Sans"/>
              </a:rPr>
              <a:t> / </a:t>
            </a:r>
            <a:r>
              <a:rPr lang="pt-BR" sz="1200" b="1" i="1" u="sng" dirty="0">
                <a:solidFill>
                  <a:srgbClr val="62504F"/>
                </a:solidFill>
                <a:latin typeface="Noto Sans"/>
                <a:ea typeface="Noto Sans"/>
                <a:cs typeface="Noto Sans"/>
                <a:sym typeface="Noto Sans"/>
              </a:rPr>
              <a:t>DRE</a:t>
            </a:r>
            <a:r>
              <a:rPr lang="pt-BR" sz="1200" b="1" i="1" dirty="0">
                <a:solidFill>
                  <a:srgbClr val="62504F"/>
                </a:solidFill>
                <a:latin typeface="Noto Sans"/>
                <a:ea typeface="Noto Sans"/>
                <a:cs typeface="Noto Sans"/>
                <a:sym typeface="Noto Sans"/>
              </a:rPr>
              <a:t> / </a:t>
            </a:r>
            <a:r>
              <a:rPr lang="pt-BR" sz="1200" i="1" dirty="0">
                <a:solidFill>
                  <a:srgbClr val="62504F"/>
                </a:solidFill>
                <a:latin typeface="Noto Sans"/>
                <a:ea typeface="Noto Sans"/>
                <a:cs typeface="Noto Sans"/>
                <a:sym typeface="Noto Sans"/>
              </a:rPr>
              <a:t>CONTAS A PAGAR X RECEBER / ESTOQUE / IMOBILIZADO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 ENDIVIDAMENTO</a:t>
            </a: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7" name="Google Shape;187;p20"/>
          <p:cNvSpPr txBox="1"/>
          <p:nvPr/>
        </p:nvSpPr>
        <p:spPr>
          <a:xfrm>
            <a:off x="834713" y="915050"/>
            <a:ext cx="7645612" cy="1857540"/>
          </a:xfrm>
          <a:prstGeom prst="rect">
            <a:avLst/>
          </a:prstGeom>
          <a:noFill/>
          <a:ln>
            <a:noFill/>
          </a:ln>
        </p:spPr>
        <p:txBody>
          <a:bodyPr spcFirstLastPara="1" wrap="square" lIns="0" tIns="10775" rIns="0" bIns="0" anchor="t" anchorCtr="0">
            <a:spAutoFit/>
          </a:bodyPr>
          <a:lstStyle/>
          <a:p>
            <a:pPr marR="7620" indent="1962150" algn="just">
              <a:lnSpc>
                <a:spcPct val="150000"/>
              </a:lnSpc>
            </a:pPr>
            <a:r>
              <a:rPr lang="pt-BR" sz="1000" spc="120" dirty="0">
                <a:solidFill>
                  <a:srgbClr val="62504E"/>
                </a:solidFill>
                <a:latin typeface="Univers" panose="020B0603020202030204" pitchFamily="34" charset="0"/>
                <a:cs typeface="Arial" panose="020B0604020202020204" pitchFamily="34" charset="0"/>
              </a:rPr>
              <a:t>O Custo das Mercadorias Vendidas (CMV), no exercício de 2022, totalizou R$ 4.394.547,01, correspondendo a 31,38% da receita bruta daquele período, percentual compatível com a atividade operacional então desenvolvida pela recuperanda. </a:t>
            </a:r>
          </a:p>
          <a:p>
            <a:pPr marR="7620" indent="1962150" algn="just">
              <a:lnSpc>
                <a:spcPct val="150000"/>
              </a:lnSpc>
            </a:pPr>
            <a:r>
              <a:rPr lang="pt-BR" sz="1000" spc="120" dirty="0">
                <a:solidFill>
                  <a:srgbClr val="62504E"/>
                </a:solidFill>
                <a:latin typeface="Univers" panose="020B0603020202030204" pitchFamily="34" charset="0"/>
                <a:cs typeface="Arial" panose="020B0604020202020204" pitchFamily="34" charset="0"/>
              </a:rPr>
              <a:t>Em </a:t>
            </a:r>
            <a:r>
              <a:rPr lang="pt-BR" sz="1000" b="1" spc="120" dirty="0">
                <a:solidFill>
                  <a:srgbClr val="62504E"/>
                </a:solidFill>
                <a:latin typeface="Univers" panose="020B0603020202030204" pitchFamily="34" charset="0"/>
                <a:cs typeface="Arial" panose="020B0604020202020204" pitchFamily="34" charset="0"/>
              </a:rPr>
              <a:t>fevereiro de 2026</a:t>
            </a:r>
            <a:r>
              <a:rPr lang="pt-BR" sz="1000" spc="120" dirty="0">
                <a:solidFill>
                  <a:srgbClr val="62504E"/>
                </a:solidFill>
                <a:latin typeface="Univers" panose="020B0603020202030204" pitchFamily="34" charset="0"/>
                <a:cs typeface="Arial" panose="020B0604020202020204" pitchFamily="34" charset="0"/>
              </a:rPr>
              <a:t>, foi registrado Custo das Mercadorias Vendidas no montante de R$ 21.150,00, valor diretamente associado às vendas realizadas no período. Ainda assim, o desempenho operacional global permaneceu deficitário após a absorção das despesas fixas, evidenciando que o atual patamar de faturamento continua insuficiente para restabelecer o equilíbrio econômico-financeiro da companhia.</a:t>
            </a: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11</a:t>
            </a:r>
            <a:endParaRPr sz="1000" b="1" dirty="0">
              <a:solidFill>
                <a:srgbClr val="62504F"/>
              </a:solidFill>
              <a:latin typeface="Noto Sans"/>
              <a:ea typeface="Noto Sans"/>
              <a:cs typeface="Noto Sans"/>
              <a:sym typeface="Noto Sans"/>
            </a:endParaRPr>
          </a:p>
        </p:txBody>
      </p:sp>
      <p:graphicFrame>
        <p:nvGraphicFramePr>
          <p:cNvPr id="4" name="Gráfico 3">
            <a:extLst>
              <a:ext uri="{FF2B5EF4-FFF2-40B4-BE49-F238E27FC236}">
                <a16:creationId xmlns:a16="http://schemas.microsoft.com/office/drawing/2014/main" id="{30267E9E-870A-96E7-6918-6EC1C7E31283}"/>
              </a:ext>
            </a:extLst>
          </p:cNvPr>
          <p:cNvGraphicFramePr>
            <a:graphicFrameLocks/>
          </p:cNvGraphicFramePr>
          <p:nvPr>
            <p:extLst>
              <p:ext uri="{D42A27DB-BD31-4B8C-83A1-F6EECF244321}">
                <p14:modId xmlns:p14="http://schemas.microsoft.com/office/powerpoint/2010/main" val="3001258998"/>
              </p:ext>
            </p:extLst>
          </p:nvPr>
        </p:nvGraphicFramePr>
        <p:xfrm>
          <a:off x="663674" y="2833091"/>
          <a:ext cx="7792251" cy="21030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3385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 / DRE </a:t>
            </a:r>
            <a:r>
              <a:rPr lang="pt-BR" sz="1200" b="1" i="1" dirty="0">
                <a:solidFill>
                  <a:srgbClr val="62504F"/>
                </a:solidFill>
                <a:latin typeface="Noto Sans"/>
                <a:ea typeface="Noto Sans"/>
                <a:cs typeface="Noto Sans"/>
                <a:sym typeface="Noto Sans"/>
              </a:rPr>
              <a:t>/ </a:t>
            </a:r>
            <a:r>
              <a:rPr lang="pt-BR" sz="1200" b="1" i="1" u="sng" dirty="0">
                <a:solidFill>
                  <a:srgbClr val="62504F"/>
                </a:solidFill>
                <a:latin typeface="Noto Sans"/>
                <a:ea typeface="Noto Sans"/>
                <a:cs typeface="Noto Sans"/>
                <a:sym typeface="Noto Sans"/>
              </a:rPr>
              <a:t>CONTAS A PAGAR X RECEBER </a:t>
            </a:r>
            <a:r>
              <a:rPr lang="pt-BR" sz="1200" b="1" i="1" dirty="0">
                <a:solidFill>
                  <a:srgbClr val="62504F"/>
                </a:solidFill>
                <a:latin typeface="Noto Sans"/>
                <a:ea typeface="Noto Sans"/>
                <a:cs typeface="Noto Sans"/>
                <a:sym typeface="Noto Sans"/>
              </a:rPr>
              <a:t>/ </a:t>
            </a:r>
            <a:r>
              <a:rPr lang="pt-BR" sz="1200" i="1" dirty="0">
                <a:solidFill>
                  <a:srgbClr val="62504F"/>
                </a:solidFill>
                <a:latin typeface="Noto Sans"/>
                <a:ea typeface="Noto Sans"/>
                <a:cs typeface="Noto Sans"/>
                <a:sym typeface="Noto Sans"/>
              </a:rPr>
              <a:t>ESTOQUE / IMOBILIZADO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 ENDIVIDAMENTO</a:t>
            </a:r>
            <a:endParaRPr sz="1200" i="1"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7" name="Google Shape;187;p20"/>
          <p:cNvSpPr txBox="1"/>
          <p:nvPr/>
        </p:nvSpPr>
        <p:spPr>
          <a:xfrm>
            <a:off x="230549" y="738886"/>
            <a:ext cx="8252151" cy="2203788"/>
          </a:xfrm>
          <a:prstGeom prst="rect">
            <a:avLst/>
          </a:prstGeom>
          <a:noFill/>
          <a:ln>
            <a:noFill/>
          </a:ln>
        </p:spPr>
        <p:txBody>
          <a:bodyPr spcFirstLastPara="1" wrap="square" lIns="0" tIns="10775" rIns="0" bIns="0" anchor="t" anchorCtr="0">
            <a:spAutoFit/>
          </a:bodyPr>
          <a:lstStyle/>
          <a:p>
            <a:pPr marL="12700" marR="7620" indent="708025" algn="just">
              <a:lnSpc>
                <a:spcPct val="150000"/>
              </a:lnSpc>
            </a:pPr>
            <a:r>
              <a:rPr lang="pt-BR" sz="1500" b="1" dirty="0">
                <a:solidFill>
                  <a:srgbClr val="C67E6C"/>
                </a:solidFill>
                <a:latin typeface="Noto Sans"/>
                <a:ea typeface="Noto Sans"/>
              </a:rPr>
              <a:t>CONTAS A PAGAR X RECEBER</a:t>
            </a:r>
          </a:p>
          <a:p>
            <a:pPr indent="1971675" algn="just">
              <a:lnSpc>
                <a:spcPct val="150000"/>
              </a:lnSpc>
            </a:pPr>
            <a:r>
              <a:rPr lang="pt-BR" sz="1000" spc="120" dirty="0">
                <a:solidFill>
                  <a:srgbClr val="62504F"/>
                </a:solidFill>
                <a:latin typeface="Univers" panose="020B0603020202030204" pitchFamily="34" charset="0"/>
              </a:rPr>
              <a:t>Verifica-se que, até </a:t>
            </a:r>
            <a:r>
              <a:rPr lang="pt-BR" sz="1000" b="1" spc="120" dirty="0">
                <a:solidFill>
                  <a:srgbClr val="62504F"/>
                </a:solidFill>
                <a:latin typeface="Univers" panose="020B0603020202030204" pitchFamily="34" charset="0"/>
              </a:rPr>
              <a:t>fevereiro de 2026, </a:t>
            </a:r>
            <a:r>
              <a:rPr lang="pt-BR" sz="1000" spc="120" dirty="0">
                <a:solidFill>
                  <a:srgbClr val="62504F"/>
                </a:solidFill>
                <a:latin typeface="Univers" panose="020B0603020202030204" pitchFamily="34" charset="0"/>
              </a:rPr>
              <a:t>que permanece zerado desde 2024. Tal imobilidade evidencia a inexistência de vendas a prazo, bem como a ausência de recuperação de valores faturados em períodos anteriores, o que limita de forma significativa a geração de caixa e compromete ainda mais a capacidade de recomposição da liquidez da empresa.</a:t>
            </a:r>
          </a:p>
          <a:p>
            <a:pPr indent="1971675" algn="just">
              <a:lnSpc>
                <a:spcPct val="150000"/>
              </a:lnSpc>
            </a:pPr>
            <a:r>
              <a:rPr lang="pt-BR" sz="1000" spc="120" dirty="0">
                <a:solidFill>
                  <a:srgbClr val="62504F"/>
                </a:solidFill>
                <a:latin typeface="Univers" panose="020B0603020202030204" pitchFamily="34" charset="0"/>
              </a:rPr>
              <a:t>No que se refere às obrigações com fornecedores, os valores permaneceram inalterados em R$ 11.904.600,96, sem registro de amortizações ou renegociações ao longo do período analisado. Esse cenário reforça as dificuldades já observadas nos meses anteriores, sobretudo diante do reduzido nível de disponível, que permanece insuficiente para a liquidação das obrigações correntes. </a:t>
            </a:r>
          </a:p>
        </p:txBody>
      </p:sp>
      <p:sp>
        <p:nvSpPr>
          <p:cNvPr id="188" name="Google Shape;188;p20"/>
          <p:cNvSpPr/>
          <p:nvPr/>
        </p:nvSpPr>
        <p:spPr>
          <a:xfrm>
            <a:off x="8482700"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12</a:t>
            </a:r>
            <a:endParaRPr sz="1000" b="1" dirty="0">
              <a:solidFill>
                <a:srgbClr val="62504F"/>
              </a:solidFill>
              <a:latin typeface="Noto Sans"/>
              <a:ea typeface="Noto Sans"/>
              <a:cs typeface="Noto Sans"/>
              <a:sym typeface="Noto Sans"/>
            </a:endParaRPr>
          </a:p>
        </p:txBody>
      </p:sp>
      <p:graphicFrame>
        <p:nvGraphicFramePr>
          <p:cNvPr id="3" name="Gráfico 2">
            <a:extLst>
              <a:ext uri="{FF2B5EF4-FFF2-40B4-BE49-F238E27FC236}">
                <a16:creationId xmlns:a16="http://schemas.microsoft.com/office/drawing/2014/main" id="{E1FD6BB1-F61F-2049-B2E3-6103489B2336}"/>
              </a:ext>
            </a:extLst>
          </p:cNvPr>
          <p:cNvGraphicFramePr>
            <a:graphicFrameLocks/>
          </p:cNvGraphicFramePr>
          <p:nvPr>
            <p:extLst>
              <p:ext uri="{D42A27DB-BD31-4B8C-83A1-F6EECF244321}">
                <p14:modId xmlns:p14="http://schemas.microsoft.com/office/powerpoint/2010/main" val="59140945"/>
              </p:ext>
            </p:extLst>
          </p:nvPr>
        </p:nvGraphicFramePr>
        <p:xfrm>
          <a:off x="230450" y="2942673"/>
          <a:ext cx="8252151" cy="190137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13659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 / DRE / CONTAS A PAGAR X RECEBER </a:t>
            </a:r>
            <a:r>
              <a:rPr lang="pt-BR" sz="1200" b="1" i="1" dirty="0">
                <a:solidFill>
                  <a:srgbClr val="62504F"/>
                </a:solidFill>
                <a:latin typeface="Noto Sans"/>
                <a:ea typeface="Noto Sans"/>
                <a:cs typeface="Noto Sans"/>
                <a:sym typeface="Noto Sans"/>
              </a:rPr>
              <a:t>/ </a:t>
            </a:r>
            <a:r>
              <a:rPr lang="pt-BR" sz="1200" b="1" i="1" u="sng" dirty="0">
                <a:solidFill>
                  <a:srgbClr val="62504F"/>
                </a:solidFill>
                <a:latin typeface="Noto Sans"/>
                <a:ea typeface="Noto Sans"/>
                <a:cs typeface="Noto Sans"/>
                <a:sym typeface="Noto Sans"/>
              </a:rPr>
              <a:t>ESTOQUE </a:t>
            </a:r>
            <a:r>
              <a:rPr lang="pt-BR" sz="1200" b="1" i="1" dirty="0">
                <a:solidFill>
                  <a:srgbClr val="62504F"/>
                </a:solidFill>
                <a:latin typeface="Noto Sans"/>
                <a:ea typeface="Noto Sans"/>
                <a:cs typeface="Noto Sans"/>
                <a:sym typeface="Noto Sans"/>
              </a:rPr>
              <a:t>/ </a:t>
            </a:r>
            <a:r>
              <a:rPr lang="pt-BR" sz="1200" i="1" dirty="0">
                <a:solidFill>
                  <a:srgbClr val="62504F"/>
                </a:solidFill>
                <a:latin typeface="Noto Sans"/>
                <a:ea typeface="Noto Sans"/>
                <a:cs typeface="Noto Sans"/>
                <a:sym typeface="Noto Sans"/>
              </a:rPr>
              <a:t>IMOBILIZADO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 ENDIVIDAMENTO</a:t>
            </a:r>
            <a:endParaRPr sz="1200" i="1"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7" name="Google Shape;187;p20"/>
          <p:cNvSpPr txBox="1"/>
          <p:nvPr/>
        </p:nvSpPr>
        <p:spPr>
          <a:xfrm>
            <a:off x="671475" y="770694"/>
            <a:ext cx="7801050" cy="1742123"/>
          </a:xfrm>
          <a:prstGeom prst="rect">
            <a:avLst/>
          </a:prstGeom>
          <a:noFill/>
          <a:ln>
            <a:noFill/>
          </a:ln>
        </p:spPr>
        <p:txBody>
          <a:bodyPr spcFirstLastPara="1" wrap="square" lIns="0" tIns="10775" rIns="0" bIns="0" anchor="t" anchorCtr="0">
            <a:spAutoFit/>
          </a:bodyPr>
          <a:lstStyle/>
          <a:p>
            <a:pPr marL="12700" marR="7620" indent="708025" algn="just">
              <a:lnSpc>
                <a:spcPct val="150000"/>
              </a:lnSpc>
            </a:pPr>
            <a:r>
              <a:rPr lang="pt-BR" sz="1500" b="1" dirty="0">
                <a:solidFill>
                  <a:srgbClr val="C67E6C"/>
                </a:solidFill>
                <a:latin typeface="Noto Sans"/>
                <a:ea typeface="Noto Sans"/>
              </a:rPr>
              <a:t>ESTOQUES</a:t>
            </a:r>
          </a:p>
          <a:p>
            <a:pPr indent="2428875" algn="just">
              <a:lnSpc>
                <a:spcPct val="150000"/>
              </a:lnSpc>
            </a:pPr>
            <a:r>
              <a:rPr lang="pt-BR" sz="1000" spc="120" dirty="0">
                <a:solidFill>
                  <a:srgbClr val="62504E"/>
                </a:solidFill>
                <a:latin typeface="Univers" panose="020B0603020202030204" pitchFamily="34" charset="0"/>
                <a:cs typeface="Arial" panose="020B0604020202020204" pitchFamily="34" charset="0"/>
              </a:rPr>
              <a:t>Desde o fechamento de 2024, não se observou qualquer alteração relevante nos estoques, que permaneceram em patamar elevado ao longo de todo o exercício de 2025 e início de 2026.</a:t>
            </a:r>
          </a:p>
          <a:p>
            <a:pPr indent="2428875" algn="just">
              <a:lnSpc>
                <a:spcPct val="150000"/>
              </a:lnSpc>
            </a:pPr>
            <a:r>
              <a:rPr lang="pt-BR" sz="1000" spc="120" dirty="0">
                <a:solidFill>
                  <a:srgbClr val="62504E"/>
                </a:solidFill>
                <a:latin typeface="Univers" panose="020B0603020202030204" pitchFamily="34" charset="0"/>
                <a:cs typeface="Arial" panose="020B0604020202020204" pitchFamily="34" charset="0"/>
              </a:rPr>
              <a:t>Essa imobilidade continua apontando para paralisação operacional parcial e dificuldade de retomada da atividade imobiliária, uma vez que não há renovação de estoque nem geração de novos produtos para comercialização.</a:t>
            </a: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13</a:t>
            </a:r>
            <a:endParaRPr sz="1000" b="1" dirty="0">
              <a:solidFill>
                <a:srgbClr val="62504F"/>
              </a:solidFill>
              <a:latin typeface="Noto Sans"/>
              <a:ea typeface="Noto Sans"/>
              <a:cs typeface="Noto Sans"/>
              <a:sym typeface="Noto Sans"/>
            </a:endParaRPr>
          </a:p>
        </p:txBody>
      </p:sp>
      <p:graphicFrame>
        <p:nvGraphicFramePr>
          <p:cNvPr id="3" name="Gráfico 2">
            <a:extLst>
              <a:ext uri="{FF2B5EF4-FFF2-40B4-BE49-F238E27FC236}">
                <a16:creationId xmlns:a16="http://schemas.microsoft.com/office/drawing/2014/main" id="{F73C2844-107B-84C8-FF53-A5755C8986D9}"/>
              </a:ext>
            </a:extLst>
          </p:cNvPr>
          <p:cNvGraphicFramePr>
            <a:graphicFrameLocks/>
          </p:cNvGraphicFramePr>
          <p:nvPr>
            <p:extLst>
              <p:ext uri="{D42A27DB-BD31-4B8C-83A1-F6EECF244321}">
                <p14:modId xmlns:p14="http://schemas.microsoft.com/office/powerpoint/2010/main" val="2031848283"/>
              </p:ext>
            </p:extLst>
          </p:nvPr>
        </p:nvGraphicFramePr>
        <p:xfrm>
          <a:off x="703109" y="2630683"/>
          <a:ext cx="7752916" cy="211891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50972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 / DRE / CONTAS A PAGAR X RECEBER / ESTOQUE </a:t>
            </a:r>
            <a:r>
              <a:rPr lang="pt-BR" sz="1200" b="1" i="1" dirty="0">
                <a:solidFill>
                  <a:srgbClr val="62504F"/>
                </a:solidFill>
                <a:latin typeface="Noto Sans"/>
                <a:ea typeface="Noto Sans"/>
                <a:cs typeface="Noto Sans"/>
                <a:sym typeface="Noto Sans"/>
              </a:rPr>
              <a:t>/ </a:t>
            </a:r>
            <a:r>
              <a:rPr lang="pt-BR" sz="1200" b="1" i="1" u="sng" dirty="0">
                <a:solidFill>
                  <a:srgbClr val="62504F"/>
                </a:solidFill>
                <a:latin typeface="Noto Sans"/>
                <a:ea typeface="Noto Sans"/>
                <a:cs typeface="Noto Sans"/>
                <a:sym typeface="Noto Sans"/>
              </a:rPr>
              <a:t>IMOBILIZADO</a:t>
            </a:r>
            <a:r>
              <a:rPr lang="pt-BR" sz="1200" b="1" i="1" dirty="0">
                <a:solidFill>
                  <a:srgbClr val="62504F"/>
                </a:solidFill>
                <a:latin typeface="Noto Sans"/>
                <a:ea typeface="Noto Sans"/>
                <a:cs typeface="Noto Sans"/>
                <a:sym typeface="Noto Sans"/>
              </a:rPr>
              <a:t>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 ENDIVIDAMENTO</a:t>
            </a:r>
            <a:endParaRPr sz="1200" i="1"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7" name="Google Shape;187;p20"/>
          <p:cNvSpPr txBox="1"/>
          <p:nvPr/>
        </p:nvSpPr>
        <p:spPr>
          <a:xfrm>
            <a:off x="703109" y="789963"/>
            <a:ext cx="7879682" cy="1511291"/>
          </a:xfrm>
          <a:prstGeom prst="rect">
            <a:avLst/>
          </a:prstGeom>
          <a:noFill/>
          <a:ln>
            <a:noFill/>
          </a:ln>
        </p:spPr>
        <p:txBody>
          <a:bodyPr spcFirstLastPara="1" wrap="square" lIns="0" tIns="10775" rIns="0" bIns="0" anchor="t" anchorCtr="0">
            <a:spAutoFit/>
          </a:bodyPr>
          <a:lstStyle/>
          <a:p>
            <a:pPr marL="12700" marR="7620" indent="708025" algn="just">
              <a:lnSpc>
                <a:spcPct val="150000"/>
              </a:lnSpc>
            </a:pPr>
            <a:r>
              <a:rPr lang="pt-BR" sz="1500" b="1" dirty="0">
                <a:solidFill>
                  <a:srgbClr val="C67E6C"/>
                </a:solidFill>
                <a:latin typeface="Noto Sans"/>
                <a:ea typeface="Noto Sans"/>
              </a:rPr>
              <a:t>IMOBILIZADO</a:t>
            </a:r>
          </a:p>
          <a:p>
            <a:pPr indent="1980000" algn="just">
              <a:lnSpc>
                <a:spcPct val="150000"/>
              </a:lnSpc>
            </a:pPr>
            <a:r>
              <a:rPr lang="pt-BR" sz="1000" spc="120" dirty="0">
                <a:solidFill>
                  <a:srgbClr val="62504E"/>
                </a:solidFill>
                <a:latin typeface="Univers" panose="020B0603020202030204" pitchFamily="34" charset="0"/>
                <a:cs typeface="Arial" panose="020B0604020202020204" pitchFamily="34" charset="0"/>
              </a:rPr>
              <a:t>Até </a:t>
            </a:r>
            <a:r>
              <a:rPr lang="pt-BR" sz="1000" b="1" spc="120" dirty="0">
                <a:solidFill>
                  <a:srgbClr val="62504E"/>
                </a:solidFill>
                <a:latin typeface="Univers" panose="020B0603020202030204" pitchFamily="34" charset="0"/>
                <a:cs typeface="Arial" panose="020B0604020202020204" pitchFamily="34" charset="0"/>
              </a:rPr>
              <a:t>fevereiro de 2026</a:t>
            </a:r>
            <a:r>
              <a:rPr lang="pt-BR" sz="1000" spc="120" dirty="0">
                <a:solidFill>
                  <a:srgbClr val="62504E"/>
                </a:solidFill>
                <a:latin typeface="Univers" panose="020B0603020202030204" pitchFamily="34" charset="0"/>
                <a:cs typeface="Arial" panose="020B0604020202020204" pitchFamily="34" charset="0"/>
              </a:rPr>
              <a:t>, o imobilizado manteve a trajetória observada ao longo do exercício anterior, de R$ 1.525.306,17 em janeiro e permanecendo em fevereiro.</a:t>
            </a:r>
          </a:p>
          <a:p>
            <a:pPr indent="1980000" algn="just">
              <a:lnSpc>
                <a:spcPct val="150000"/>
              </a:lnSpc>
            </a:pPr>
            <a:r>
              <a:rPr lang="pt-BR" sz="1000" spc="120" dirty="0">
                <a:solidFill>
                  <a:srgbClr val="62504E"/>
                </a:solidFill>
                <a:latin typeface="Univers" panose="020B0603020202030204" pitchFamily="34" charset="0"/>
                <a:cs typeface="Arial" panose="020B0604020202020204" pitchFamily="34" charset="0"/>
              </a:rPr>
              <a:t>Tal cenário reforça o quadro de restrição operacional, na medida em que o ativo imobilizado se encontra em processo gradual de depreciação, sem perspectiva concreta de renovação ou modernização da base operacional.</a:t>
            </a: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14</a:t>
            </a:r>
            <a:endParaRPr sz="1000" b="1" dirty="0">
              <a:solidFill>
                <a:srgbClr val="62504F"/>
              </a:solidFill>
              <a:latin typeface="Noto Sans"/>
              <a:ea typeface="Noto Sans"/>
              <a:cs typeface="Noto Sans"/>
              <a:sym typeface="Noto Sans"/>
            </a:endParaRPr>
          </a:p>
        </p:txBody>
      </p:sp>
      <p:graphicFrame>
        <p:nvGraphicFramePr>
          <p:cNvPr id="3" name="Gráfico 2">
            <a:extLst>
              <a:ext uri="{FF2B5EF4-FFF2-40B4-BE49-F238E27FC236}">
                <a16:creationId xmlns:a16="http://schemas.microsoft.com/office/drawing/2014/main" id="{79E66BC2-1111-176C-ADCC-365DE8A2260A}"/>
              </a:ext>
            </a:extLst>
          </p:cNvPr>
          <p:cNvGraphicFramePr>
            <a:graphicFrameLocks/>
          </p:cNvGraphicFramePr>
          <p:nvPr>
            <p:extLst>
              <p:ext uri="{D42A27DB-BD31-4B8C-83A1-F6EECF244321}">
                <p14:modId xmlns:p14="http://schemas.microsoft.com/office/powerpoint/2010/main" val="3399236126"/>
              </p:ext>
            </p:extLst>
          </p:nvPr>
        </p:nvGraphicFramePr>
        <p:xfrm>
          <a:off x="627234" y="2369127"/>
          <a:ext cx="7828791" cy="238047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59793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 / DRE / CONTAS A PAGAR X RECEBER / ESTOQUE / IMOBILIZADO </a:t>
            </a:r>
          </a:p>
          <a:p>
            <a:pPr marL="12700" lvl="0" indent="0" algn="l" rtl="0">
              <a:spcBef>
                <a:spcPts val="0"/>
              </a:spcBef>
              <a:spcAft>
                <a:spcPts val="0"/>
              </a:spcAft>
              <a:buNone/>
            </a:pPr>
            <a:r>
              <a:rPr lang="pt-BR" sz="1200" b="1" i="1" u="sng" dirty="0">
                <a:solidFill>
                  <a:srgbClr val="62504F"/>
                </a:solidFill>
                <a:latin typeface="Noto Sans"/>
                <a:ea typeface="Noto Sans"/>
                <a:cs typeface="Noto Sans"/>
                <a:sym typeface="Noto Sans"/>
              </a:rPr>
              <a:t>INDICES </a:t>
            </a:r>
            <a:r>
              <a:rPr lang="pt-BR" sz="1200" b="1" i="1" dirty="0">
                <a:solidFill>
                  <a:srgbClr val="62504F"/>
                </a:solidFill>
                <a:latin typeface="Noto Sans"/>
                <a:ea typeface="Noto Sans"/>
                <a:cs typeface="Noto Sans"/>
                <a:sym typeface="Noto Sans"/>
              </a:rPr>
              <a:t>/</a:t>
            </a:r>
            <a:r>
              <a:rPr lang="pt-BR" sz="1200" i="1" dirty="0">
                <a:solidFill>
                  <a:srgbClr val="62504F"/>
                </a:solidFill>
                <a:latin typeface="Noto Sans"/>
                <a:ea typeface="Noto Sans"/>
                <a:cs typeface="Noto Sans"/>
                <a:sym typeface="Noto Sans"/>
              </a:rPr>
              <a:t> ENDIVIDAMENTO</a:t>
            </a:r>
            <a:endParaRPr sz="1200" i="1"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7" name="Google Shape;187;p20"/>
          <p:cNvSpPr txBox="1"/>
          <p:nvPr/>
        </p:nvSpPr>
        <p:spPr>
          <a:xfrm>
            <a:off x="460744" y="915050"/>
            <a:ext cx="8050273" cy="3473367"/>
          </a:xfrm>
          <a:prstGeom prst="rect">
            <a:avLst/>
          </a:prstGeom>
          <a:noFill/>
          <a:ln>
            <a:noFill/>
          </a:ln>
        </p:spPr>
        <p:txBody>
          <a:bodyPr spcFirstLastPara="1" wrap="square" lIns="0" tIns="10775" rIns="0" bIns="0" anchor="t" anchorCtr="0">
            <a:spAutoFit/>
          </a:bodyPr>
          <a:lstStyle/>
          <a:p>
            <a:pPr marL="12700" marR="7620" indent="708025" algn="just">
              <a:lnSpc>
                <a:spcPct val="150000"/>
              </a:lnSpc>
            </a:pPr>
            <a:r>
              <a:rPr lang="pt-BR" sz="1500" b="1" dirty="0">
                <a:solidFill>
                  <a:srgbClr val="C67E6C"/>
                </a:solidFill>
                <a:latin typeface="Noto Sans"/>
                <a:ea typeface="Noto Sans"/>
              </a:rPr>
              <a:t>INDICES DE LIQUIDEZ</a:t>
            </a:r>
          </a:p>
          <a:p>
            <a:pPr marL="12700" marR="7620" indent="1962150" algn="just">
              <a:lnSpc>
                <a:spcPct val="150000"/>
              </a:lnSpc>
            </a:pPr>
            <a:endParaRPr lang="pt-BR" sz="500" spc="120" dirty="0">
              <a:solidFill>
                <a:srgbClr val="62504E"/>
              </a:solidFill>
              <a:effectLst/>
              <a:latin typeface="Univers" panose="020B0603020202030204" pitchFamily="34" charset="0"/>
              <a:ea typeface="Calibri" panose="020F0502020204030204" pitchFamily="34" charset="0"/>
              <a:cs typeface="Arial" panose="020B0604020202020204" pitchFamily="34" charset="0"/>
            </a:endParaRPr>
          </a:p>
          <a:p>
            <a:pPr marL="449580" indent="1980565" algn="just">
              <a:lnSpc>
                <a:spcPct val="150000"/>
              </a:lnSpc>
            </a:pPr>
            <a:r>
              <a:rPr lang="pt-BR" sz="1000" spc="120" dirty="0">
                <a:solidFill>
                  <a:srgbClr val="62504E"/>
                </a:solidFill>
                <a:effectLst/>
                <a:latin typeface="Univers" panose="020B0603020202030204" pitchFamily="34" charset="0"/>
                <a:ea typeface="Times New Roman" panose="02020603050405020304" pitchFamily="18" charset="0"/>
              </a:rPr>
              <a:t>O índice de liquidez Corrente, sendo resultado </a:t>
            </a:r>
            <a:r>
              <a:rPr lang="pt-BR" sz="1000" b="1" spc="120" dirty="0">
                <a:solidFill>
                  <a:srgbClr val="62504E"/>
                </a:solidFill>
                <a:effectLst/>
                <a:latin typeface="Univers" panose="020B0603020202030204" pitchFamily="34" charset="0"/>
                <a:ea typeface="Times New Roman" panose="02020603050405020304" pitchFamily="18" charset="0"/>
              </a:rPr>
              <a:t>Maior que 1, </a:t>
            </a:r>
            <a:r>
              <a:rPr lang="pt-BR" sz="1000" b="1" i="1" spc="120" dirty="0">
                <a:solidFill>
                  <a:srgbClr val="62504E"/>
                </a:solidFill>
                <a:effectLst/>
                <a:latin typeface="Univers" panose="020B0603020202030204" pitchFamily="34" charset="0"/>
                <a:ea typeface="Times New Roman" panose="02020603050405020304" pitchFamily="18" charset="0"/>
              </a:rPr>
              <a:t>demonstra folga disponível para uma possível liquidação das obrigações</a:t>
            </a:r>
            <a:r>
              <a:rPr lang="pt-BR" sz="1000" spc="120" dirty="0">
                <a:solidFill>
                  <a:srgbClr val="62504E"/>
                </a:solidFill>
                <a:effectLst/>
                <a:latin typeface="Univers" panose="020B0603020202030204" pitchFamily="34" charset="0"/>
                <a:ea typeface="Times New Roman" panose="02020603050405020304" pitchFamily="18" charset="0"/>
              </a:rPr>
              <a:t>. </a:t>
            </a:r>
            <a:r>
              <a:rPr lang="pt-BR" sz="1000" b="1" spc="120" dirty="0">
                <a:solidFill>
                  <a:srgbClr val="62504E"/>
                </a:solidFill>
                <a:effectLst/>
                <a:latin typeface="Univers" panose="020B0603020202030204" pitchFamily="34" charset="0"/>
                <a:ea typeface="Times New Roman" panose="02020603050405020304" pitchFamily="18" charset="0"/>
              </a:rPr>
              <a:t>Se o resultado igual a 1</a:t>
            </a:r>
            <a:r>
              <a:rPr lang="pt-BR" sz="1000" spc="120" dirty="0">
                <a:solidFill>
                  <a:srgbClr val="62504E"/>
                </a:solidFill>
                <a:effectLst/>
                <a:latin typeface="Univers" panose="020B0603020202030204" pitchFamily="34" charset="0"/>
                <a:ea typeface="Times New Roman" panose="02020603050405020304" pitchFamily="18" charset="0"/>
              </a:rPr>
              <a:t>, os valores dos direitos e obrigações a curto prazo são equivalentes e, finalmente, se o resultado </a:t>
            </a:r>
            <a:r>
              <a:rPr lang="pt-BR" sz="1000" b="1" spc="120" dirty="0">
                <a:solidFill>
                  <a:srgbClr val="62504E"/>
                </a:solidFill>
                <a:effectLst/>
                <a:latin typeface="Univers" panose="020B0603020202030204" pitchFamily="34" charset="0"/>
                <a:ea typeface="Times New Roman" panose="02020603050405020304" pitchFamily="18" charset="0"/>
              </a:rPr>
              <a:t>menor que 1</a:t>
            </a:r>
            <a:r>
              <a:rPr lang="pt-BR" sz="1000" spc="120" dirty="0">
                <a:solidFill>
                  <a:srgbClr val="62504E"/>
                </a:solidFill>
                <a:effectLst/>
                <a:latin typeface="Univers" panose="020B0603020202030204" pitchFamily="34" charset="0"/>
                <a:ea typeface="Times New Roman" panose="02020603050405020304" pitchFamily="18" charset="0"/>
              </a:rPr>
              <a:t>, não haveria disponibilidade suficientes para quitar as obrigações a curto prazo, caso fosse preciso. </a:t>
            </a:r>
            <a:endParaRPr lang="pt-BR" sz="1000" dirty="0">
              <a:effectLst/>
              <a:latin typeface="Univers" panose="020B0603020202030204" pitchFamily="34" charset="0"/>
              <a:ea typeface="Times New Roman" panose="02020603050405020304" pitchFamily="18" charset="0"/>
            </a:endParaRPr>
          </a:p>
          <a:p>
            <a:pPr marL="449580" indent="1980565" algn="just">
              <a:lnSpc>
                <a:spcPct val="150000"/>
              </a:lnSpc>
            </a:pPr>
            <a:r>
              <a:rPr lang="pt-BR" sz="1000" spc="120" dirty="0">
                <a:solidFill>
                  <a:srgbClr val="62504E"/>
                </a:solidFill>
                <a:effectLst/>
                <a:latin typeface="Univers" panose="020B0603020202030204" pitchFamily="34" charset="0"/>
                <a:ea typeface="Times New Roman" panose="02020603050405020304" pitchFamily="18" charset="0"/>
              </a:rPr>
              <a:t> </a:t>
            </a:r>
            <a:endParaRPr lang="pt-BR" sz="1000" dirty="0">
              <a:effectLst/>
              <a:latin typeface="Univers" panose="020B0603020202030204" pitchFamily="34" charset="0"/>
              <a:ea typeface="Times New Roman" panose="02020603050405020304" pitchFamily="18" charset="0"/>
            </a:endParaRPr>
          </a:p>
          <a:p>
            <a:pPr marL="449580" indent="1980565" algn="just">
              <a:lnSpc>
                <a:spcPct val="150000"/>
              </a:lnSpc>
            </a:pPr>
            <a:r>
              <a:rPr lang="pt-BR" sz="1000" spc="120" dirty="0">
                <a:solidFill>
                  <a:srgbClr val="62504E"/>
                </a:solidFill>
                <a:effectLst/>
                <a:latin typeface="Univers" panose="020B0603020202030204" pitchFamily="34" charset="0"/>
                <a:ea typeface="Times New Roman" panose="02020603050405020304" pitchFamily="18" charset="0"/>
              </a:rPr>
              <a:t>Índice de liquidez Seca, exclui do cálculo os estoques, por não apresentarem liquidez compatível com o grupo patrimonial onde estão inseridos. O resultado deste índice será invariavelmente menor ao de liquidez corrente, sendo cauteloso com relação ao estoque para a liquidação de obrigações.</a:t>
            </a:r>
            <a:endParaRPr lang="pt-BR" sz="1000" dirty="0">
              <a:effectLst/>
              <a:latin typeface="Univers" panose="020B0603020202030204" pitchFamily="34" charset="0"/>
              <a:ea typeface="Times New Roman" panose="02020603050405020304" pitchFamily="18" charset="0"/>
            </a:endParaRPr>
          </a:p>
          <a:p>
            <a:pPr marL="449580" indent="1980565" algn="just">
              <a:lnSpc>
                <a:spcPct val="150000"/>
              </a:lnSpc>
            </a:pPr>
            <a:r>
              <a:rPr lang="pt-BR" sz="1000" spc="120" dirty="0">
                <a:solidFill>
                  <a:srgbClr val="62504E"/>
                </a:solidFill>
                <a:effectLst/>
                <a:latin typeface="Univers" panose="020B0603020202030204" pitchFamily="34" charset="0"/>
                <a:ea typeface="Times New Roman" panose="02020603050405020304" pitchFamily="18" charset="0"/>
              </a:rPr>
              <a:t> </a:t>
            </a:r>
            <a:endParaRPr lang="pt-BR" sz="1000" dirty="0">
              <a:effectLst/>
              <a:latin typeface="Univers" panose="020B0603020202030204" pitchFamily="34" charset="0"/>
              <a:ea typeface="Times New Roman" panose="02020603050405020304" pitchFamily="18" charset="0"/>
            </a:endParaRPr>
          </a:p>
          <a:p>
            <a:pPr marL="446088" indent="1978025" algn="just">
              <a:lnSpc>
                <a:spcPct val="150000"/>
              </a:lnSpc>
            </a:pPr>
            <a:r>
              <a:rPr lang="pt-BR" sz="1000" spc="120" dirty="0">
                <a:solidFill>
                  <a:srgbClr val="62504E"/>
                </a:solidFill>
                <a:effectLst/>
                <a:latin typeface="Univers" panose="020B0603020202030204" pitchFamily="34" charset="0"/>
                <a:ea typeface="Arial" panose="020B0604020202020204" pitchFamily="34" charset="0"/>
                <a:cs typeface="Arial" panose="020B0604020202020204" pitchFamily="34" charset="0"/>
              </a:rPr>
              <a:t>O índice de liquidez Imediata leva em consideração a situação a longo prazo da empresa, incluindo no cálculo os direitos e obrigações. Estes valores também são obtidos no balanço patrimonial.</a:t>
            </a:r>
            <a:endParaRPr lang="pt-BR" sz="1000" dirty="0">
              <a:effectLst/>
              <a:latin typeface="Univers" panose="020B0603020202030204" pitchFamily="34" charset="0"/>
              <a:ea typeface="Times New Roman" panose="02020603050405020304" pitchFamily="18" charset="0"/>
            </a:endParaRP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15</a:t>
            </a:r>
            <a:endParaRPr sz="1000" b="1" dirty="0">
              <a:solidFill>
                <a:srgbClr val="62504F"/>
              </a:solidFill>
              <a:latin typeface="Noto Sans"/>
              <a:ea typeface="Noto Sans"/>
              <a:cs typeface="Noto Sans"/>
              <a:sym typeface="Noto Sans"/>
            </a:endParaRPr>
          </a:p>
        </p:txBody>
      </p:sp>
    </p:spTree>
    <p:extLst>
      <p:ext uri="{BB962C8B-B14F-4D97-AF65-F5344CB8AC3E}">
        <p14:creationId xmlns:p14="http://schemas.microsoft.com/office/powerpoint/2010/main" val="2631985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 / DRE / CONTAS A PAGAR X RECEBER / ESTOQUE / IMOBILIZADO </a:t>
            </a:r>
          </a:p>
          <a:p>
            <a:pPr marL="12700" lvl="0" indent="0" algn="l" rtl="0">
              <a:spcBef>
                <a:spcPts val="0"/>
              </a:spcBef>
              <a:spcAft>
                <a:spcPts val="0"/>
              </a:spcAft>
              <a:buNone/>
            </a:pPr>
            <a:r>
              <a:rPr lang="pt-BR" sz="1200" b="1" i="1" u="sng" dirty="0">
                <a:solidFill>
                  <a:srgbClr val="62504F"/>
                </a:solidFill>
                <a:latin typeface="Noto Sans"/>
                <a:ea typeface="Noto Sans"/>
                <a:cs typeface="Noto Sans"/>
                <a:sym typeface="Noto Sans"/>
              </a:rPr>
              <a:t>INDICES </a:t>
            </a:r>
            <a:r>
              <a:rPr lang="pt-BR" sz="1200" b="1" i="1" dirty="0">
                <a:solidFill>
                  <a:srgbClr val="62504F"/>
                </a:solidFill>
                <a:latin typeface="Noto Sans"/>
                <a:ea typeface="Noto Sans"/>
                <a:cs typeface="Noto Sans"/>
                <a:sym typeface="Noto Sans"/>
              </a:rPr>
              <a:t>/</a:t>
            </a:r>
            <a:r>
              <a:rPr lang="pt-BR" sz="1200" i="1" dirty="0">
                <a:solidFill>
                  <a:srgbClr val="62504F"/>
                </a:solidFill>
                <a:latin typeface="Noto Sans"/>
                <a:ea typeface="Noto Sans"/>
                <a:cs typeface="Noto Sans"/>
                <a:sym typeface="Noto Sans"/>
              </a:rPr>
              <a:t> ENDIVIDAMENTO</a:t>
            </a:r>
            <a:endParaRPr sz="1200" i="1"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7" name="Google Shape;187;p20"/>
          <p:cNvSpPr txBox="1"/>
          <p:nvPr/>
        </p:nvSpPr>
        <p:spPr>
          <a:xfrm>
            <a:off x="1014917" y="915050"/>
            <a:ext cx="7496100" cy="472545"/>
          </a:xfrm>
          <a:prstGeom prst="rect">
            <a:avLst/>
          </a:prstGeom>
          <a:noFill/>
          <a:ln>
            <a:noFill/>
          </a:ln>
        </p:spPr>
        <p:txBody>
          <a:bodyPr spcFirstLastPara="1" wrap="square" lIns="0" tIns="10775" rIns="0" bIns="0" anchor="t" anchorCtr="0">
            <a:spAutoFit/>
          </a:bodyPr>
          <a:lstStyle/>
          <a:p>
            <a:pPr marL="12700" marR="7620" indent="708025" algn="just">
              <a:lnSpc>
                <a:spcPct val="150000"/>
              </a:lnSpc>
            </a:pPr>
            <a:r>
              <a:rPr lang="pt-BR" sz="1500" b="1" dirty="0">
                <a:solidFill>
                  <a:srgbClr val="C67E6C"/>
                </a:solidFill>
                <a:latin typeface="Noto Sans"/>
                <a:ea typeface="Noto Sans"/>
              </a:rPr>
              <a:t>INDICES DE LIQUIDEZ</a:t>
            </a:r>
          </a:p>
          <a:p>
            <a:pPr marL="12700" marR="7620" indent="1962150" algn="just">
              <a:lnSpc>
                <a:spcPct val="150000"/>
              </a:lnSpc>
            </a:pPr>
            <a:endParaRPr lang="pt-BR" sz="500" spc="120" dirty="0">
              <a:solidFill>
                <a:srgbClr val="62504E"/>
              </a:solidFill>
              <a:effectLst/>
              <a:latin typeface="Univers" panose="020B0603020202030204" pitchFamily="34" charset="0"/>
              <a:ea typeface="Calibri" panose="020F0502020204030204" pitchFamily="34" charset="0"/>
              <a:cs typeface="Arial" panose="020B0604020202020204" pitchFamily="34" charset="0"/>
            </a:endParaRP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16</a:t>
            </a:r>
            <a:endParaRPr sz="1000" b="1" dirty="0">
              <a:solidFill>
                <a:srgbClr val="62504F"/>
              </a:solidFill>
              <a:latin typeface="Noto Sans"/>
              <a:ea typeface="Noto Sans"/>
              <a:cs typeface="Noto Sans"/>
              <a:sym typeface="Noto Sans"/>
            </a:endParaRPr>
          </a:p>
        </p:txBody>
      </p:sp>
      <p:graphicFrame>
        <p:nvGraphicFramePr>
          <p:cNvPr id="4" name="Gráfico 3">
            <a:extLst>
              <a:ext uri="{FF2B5EF4-FFF2-40B4-BE49-F238E27FC236}">
                <a16:creationId xmlns:a16="http://schemas.microsoft.com/office/drawing/2014/main" id="{ADF441B3-38E1-CFC9-2A8E-6D3E268E6246}"/>
              </a:ext>
            </a:extLst>
          </p:cNvPr>
          <p:cNvGraphicFramePr>
            <a:graphicFrameLocks/>
          </p:cNvGraphicFramePr>
          <p:nvPr>
            <p:extLst>
              <p:ext uri="{D42A27DB-BD31-4B8C-83A1-F6EECF244321}">
                <p14:modId xmlns:p14="http://schemas.microsoft.com/office/powerpoint/2010/main" val="1248244858"/>
              </p:ext>
            </p:extLst>
          </p:nvPr>
        </p:nvGraphicFramePr>
        <p:xfrm>
          <a:off x="810413" y="1448095"/>
          <a:ext cx="7645612" cy="330150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04187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 / DRE / CONTAS A PAGAR X RECEBER / ESTOQUE / IMOBILIZADO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a:t>
            </a:r>
            <a:r>
              <a:rPr lang="pt-BR" sz="1200" b="1" i="1" dirty="0">
                <a:solidFill>
                  <a:srgbClr val="62504F"/>
                </a:solidFill>
                <a:latin typeface="Noto Sans"/>
                <a:ea typeface="Noto Sans"/>
                <a:cs typeface="Noto Sans"/>
                <a:sym typeface="Noto Sans"/>
              </a:rPr>
              <a:t>/ </a:t>
            </a:r>
            <a:r>
              <a:rPr lang="pt-BR" sz="1200" b="1" i="1" u="sng" dirty="0">
                <a:solidFill>
                  <a:srgbClr val="62504F"/>
                </a:solidFill>
                <a:latin typeface="Noto Sans"/>
                <a:ea typeface="Noto Sans"/>
                <a:cs typeface="Noto Sans"/>
                <a:sym typeface="Noto Sans"/>
              </a:rPr>
              <a:t>ENDIVIDAMENTO</a:t>
            </a:r>
            <a:endParaRPr sz="1200" b="1" i="1" u="sng"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17</a:t>
            </a:r>
            <a:endParaRPr sz="1000" b="1" dirty="0">
              <a:solidFill>
                <a:srgbClr val="62504F"/>
              </a:solidFill>
              <a:latin typeface="Noto Sans"/>
              <a:ea typeface="Noto Sans"/>
              <a:cs typeface="Noto Sans"/>
              <a:sym typeface="Noto Sans"/>
            </a:endParaRPr>
          </a:p>
        </p:txBody>
      </p:sp>
      <p:sp>
        <p:nvSpPr>
          <p:cNvPr id="3" name="Google Shape;187;p20">
            <a:extLst>
              <a:ext uri="{FF2B5EF4-FFF2-40B4-BE49-F238E27FC236}">
                <a16:creationId xmlns:a16="http://schemas.microsoft.com/office/drawing/2014/main" id="{C8657002-F856-E1C5-5525-4B1CE1031A07}"/>
              </a:ext>
            </a:extLst>
          </p:cNvPr>
          <p:cNvSpPr txBox="1"/>
          <p:nvPr/>
        </p:nvSpPr>
        <p:spPr>
          <a:xfrm>
            <a:off x="1014925" y="1068802"/>
            <a:ext cx="7496100" cy="3011702"/>
          </a:xfrm>
          <a:prstGeom prst="rect">
            <a:avLst/>
          </a:prstGeom>
          <a:noFill/>
          <a:ln>
            <a:noFill/>
          </a:ln>
        </p:spPr>
        <p:txBody>
          <a:bodyPr spcFirstLastPara="1" wrap="square" lIns="0" tIns="10775" rIns="0" bIns="0" anchor="t" anchorCtr="0">
            <a:spAutoFit/>
          </a:bodyPr>
          <a:lstStyle/>
          <a:p>
            <a:pPr marL="12700" marR="7620" indent="708025" algn="just">
              <a:lnSpc>
                <a:spcPct val="150000"/>
              </a:lnSpc>
            </a:pPr>
            <a:r>
              <a:rPr lang="pt-BR" sz="1500" b="1" dirty="0">
                <a:solidFill>
                  <a:srgbClr val="C67E6C"/>
                </a:solidFill>
                <a:latin typeface="Noto Sans"/>
                <a:ea typeface="Noto Sans"/>
              </a:rPr>
              <a:t>ENDIVIDAMENTO</a:t>
            </a:r>
          </a:p>
          <a:p>
            <a:pPr marL="12700" marR="7620" indent="1962150" algn="just">
              <a:lnSpc>
                <a:spcPct val="150000"/>
              </a:lnSpc>
            </a:pPr>
            <a:endParaRPr lang="pt-BR" sz="500" spc="120" dirty="0">
              <a:solidFill>
                <a:srgbClr val="62504E"/>
              </a:solidFill>
              <a:effectLst/>
              <a:latin typeface="Univers" panose="020B0603020202030204" pitchFamily="34" charset="0"/>
              <a:ea typeface="Calibri" panose="020F0502020204030204" pitchFamily="34" charset="0"/>
              <a:cs typeface="Arial" panose="020B0604020202020204" pitchFamily="34" charset="0"/>
            </a:endParaRPr>
          </a:p>
          <a:p>
            <a:pPr indent="1980565" algn="just">
              <a:lnSpc>
                <a:spcPct val="150000"/>
              </a:lnSpc>
            </a:pPr>
            <a:r>
              <a:rPr lang="pt-BR" sz="1000" spc="120" dirty="0">
                <a:solidFill>
                  <a:srgbClr val="62504E"/>
                </a:solidFill>
                <a:effectLst/>
                <a:latin typeface="Univers" panose="020B0603020202030204" pitchFamily="34" charset="0"/>
                <a:ea typeface="Times New Roman" panose="02020603050405020304" pitchFamily="18" charset="0"/>
              </a:rPr>
              <a:t>O índice de endividamento geral ajuda a informar se uma empresa está utilizando mais recursos de terceiros ou dos proprietários, mostrando assim a sua capacidade de arcar com juros, mobilizar ativos, entre outros.</a:t>
            </a:r>
            <a:endParaRPr lang="pt-BR" sz="1000" dirty="0">
              <a:effectLst/>
              <a:latin typeface="Univers" panose="020B0603020202030204" pitchFamily="34" charset="0"/>
              <a:ea typeface="Arial" panose="020B0604020202020204" pitchFamily="34" charset="0"/>
            </a:endParaRPr>
          </a:p>
          <a:p>
            <a:pPr indent="1980565" algn="just">
              <a:lnSpc>
                <a:spcPct val="150000"/>
              </a:lnSpc>
            </a:pPr>
            <a:r>
              <a:rPr lang="pt-BR" sz="1000" spc="120" dirty="0">
                <a:solidFill>
                  <a:srgbClr val="62504E"/>
                </a:solidFill>
                <a:effectLst/>
                <a:latin typeface="Univers" panose="020B0603020202030204" pitchFamily="34" charset="0"/>
                <a:ea typeface="Times New Roman" panose="02020603050405020304" pitchFamily="18" charset="0"/>
              </a:rPr>
              <a:t> </a:t>
            </a:r>
            <a:endParaRPr lang="pt-BR" sz="1000" dirty="0">
              <a:effectLst/>
              <a:latin typeface="Univers" panose="020B0603020202030204" pitchFamily="34" charset="0"/>
              <a:ea typeface="Arial" panose="020B0604020202020204" pitchFamily="34" charset="0"/>
            </a:endParaRPr>
          </a:p>
          <a:p>
            <a:pPr indent="1980565" algn="just">
              <a:lnSpc>
                <a:spcPct val="150000"/>
              </a:lnSpc>
            </a:pPr>
            <a:r>
              <a:rPr lang="pt-BR" sz="1000" spc="120" dirty="0">
                <a:solidFill>
                  <a:srgbClr val="62504E"/>
                </a:solidFill>
                <a:effectLst/>
                <a:latin typeface="Univers" panose="020B0603020202030204" pitchFamily="34" charset="0"/>
                <a:ea typeface="Times New Roman" panose="02020603050405020304" pitchFamily="18" charset="0"/>
              </a:rPr>
              <a:t>É importante ressaltar que o índice de endividamento não deveria ser nem elevado e nem muito abaixo do mercado. Isso porque quando um negócio tem um índice muito alto, esse fato indica que ela poderá comprometer uma parte bem significativa de </a:t>
            </a:r>
            <a:r>
              <a:rPr lang="pt-BR" sz="1000" spc="120" dirty="0">
                <a:solidFill>
                  <a:srgbClr val="62504E"/>
                </a:solidFill>
                <a:latin typeface="Univers" panose="020B0603020202030204" pitchFamily="34" charset="0"/>
              </a:rPr>
              <a:t>seu fluxo de caixa c</a:t>
            </a:r>
            <a:r>
              <a:rPr lang="pt-BR" sz="1000" spc="120" dirty="0">
                <a:solidFill>
                  <a:srgbClr val="62504E"/>
                </a:solidFill>
                <a:effectLst/>
                <a:latin typeface="Univers" panose="020B0603020202030204" pitchFamily="34" charset="0"/>
                <a:ea typeface="Times New Roman" panose="02020603050405020304" pitchFamily="18" charset="0"/>
              </a:rPr>
              <a:t>om pagamento de dívidas e de seus juros.</a:t>
            </a:r>
          </a:p>
          <a:p>
            <a:pPr indent="1980565" algn="just">
              <a:lnSpc>
                <a:spcPct val="150000"/>
              </a:lnSpc>
            </a:pPr>
            <a:endParaRPr lang="pt-BR" sz="1000" dirty="0">
              <a:effectLst/>
              <a:latin typeface="Univers" panose="020B0603020202030204" pitchFamily="34" charset="0"/>
              <a:ea typeface="Arial" panose="020B0604020202020204" pitchFamily="34" charset="0"/>
            </a:endParaRPr>
          </a:p>
          <a:p>
            <a:pPr indent="1980565" algn="just">
              <a:lnSpc>
                <a:spcPct val="150000"/>
              </a:lnSpc>
            </a:pPr>
            <a:r>
              <a:rPr lang="pt-BR" sz="1000" spc="120" dirty="0">
                <a:solidFill>
                  <a:srgbClr val="62504E"/>
                </a:solidFill>
                <a:effectLst/>
                <a:latin typeface="Univers" panose="020B0603020202030204" pitchFamily="34" charset="0"/>
                <a:ea typeface="Times New Roman" panose="02020603050405020304" pitchFamily="18" charset="0"/>
              </a:rPr>
              <a:t>A seguir demostraremos os Quocientes Financeiros e Econômicos.</a:t>
            </a:r>
            <a:endParaRPr lang="pt-BR" sz="1000" dirty="0">
              <a:effectLst/>
              <a:latin typeface="Univers" panose="020B0603020202030204" pitchFamily="34" charset="0"/>
              <a:ea typeface="Arial" panose="020B0604020202020204" pitchFamily="34" charset="0"/>
            </a:endParaRPr>
          </a:p>
          <a:p>
            <a:pPr indent="1980565" algn="just">
              <a:lnSpc>
                <a:spcPct val="150000"/>
              </a:lnSpc>
            </a:pPr>
            <a:endParaRPr lang="pt-BR" sz="1000" dirty="0">
              <a:effectLst/>
              <a:latin typeface="Univers" panose="020B0603020202030204" pitchFamily="34" charset="0"/>
              <a:ea typeface="Times New Roman" panose="02020603050405020304" pitchFamily="18" charset="0"/>
            </a:endParaRPr>
          </a:p>
        </p:txBody>
      </p:sp>
    </p:spTree>
    <p:extLst>
      <p:ext uri="{BB962C8B-B14F-4D97-AF65-F5344CB8AC3E}">
        <p14:creationId xmlns:p14="http://schemas.microsoft.com/office/powerpoint/2010/main" val="468186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 / DRE / CONTAS A PAGAR X RECEBER / ESTOQUE / IMOBILIZADO </a:t>
            </a:r>
          </a:p>
          <a:p>
            <a:pPr marL="12700" lvl="0" indent="0" algn="l" rtl="0">
              <a:spcBef>
                <a:spcPts val="0"/>
              </a:spcBef>
              <a:spcAft>
                <a:spcPts val="0"/>
              </a:spcAft>
              <a:buNone/>
            </a:pPr>
            <a:r>
              <a:rPr lang="pt-BR" sz="1200" dirty="0">
                <a:solidFill>
                  <a:srgbClr val="62504F"/>
                </a:solidFill>
                <a:latin typeface="Noto Sans"/>
                <a:ea typeface="Noto Sans"/>
                <a:cs typeface="Noto Sans"/>
                <a:sym typeface="Noto Sans"/>
              </a:rPr>
              <a:t>INDICES</a:t>
            </a:r>
            <a:r>
              <a:rPr lang="pt-BR" sz="1200" b="1" i="1" dirty="0">
                <a:solidFill>
                  <a:srgbClr val="62504F"/>
                </a:solidFill>
                <a:latin typeface="Noto Sans"/>
                <a:ea typeface="Noto Sans"/>
                <a:cs typeface="Noto Sans"/>
                <a:sym typeface="Noto Sans"/>
              </a:rPr>
              <a:t> /</a:t>
            </a:r>
            <a:r>
              <a:rPr lang="pt-BR" sz="1200" i="1" dirty="0">
                <a:solidFill>
                  <a:srgbClr val="62504F"/>
                </a:solidFill>
                <a:latin typeface="Noto Sans"/>
                <a:ea typeface="Noto Sans"/>
                <a:cs typeface="Noto Sans"/>
                <a:sym typeface="Noto Sans"/>
              </a:rPr>
              <a:t> </a:t>
            </a:r>
            <a:r>
              <a:rPr lang="pt-BR" sz="1200" b="1" i="1" u="sng" dirty="0">
                <a:solidFill>
                  <a:srgbClr val="62504F"/>
                </a:solidFill>
                <a:latin typeface="Noto Sans"/>
                <a:ea typeface="Noto Sans"/>
                <a:cs typeface="Noto Sans"/>
                <a:sym typeface="Noto Sans"/>
              </a:rPr>
              <a:t>ENDIVIDAMENTO</a:t>
            </a:r>
            <a:endParaRPr sz="1200" b="1" i="1" u="sng"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18</a:t>
            </a:r>
            <a:endParaRPr sz="1000" b="1" dirty="0">
              <a:solidFill>
                <a:srgbClr val="62504F"/>
              </a:solidFill>
              <a:latin typeface="Noto Sans"/>
              <a:ea typeface="Noto Sans"/>
              <a:cs typeface="Noto Sans"/>
              <a:sym typeface="Noto Sans"/>
            </a:endParaRPr>
          </a:p>
        </p:txBody>
      </p:sp>
      <p:graphicFrame>
        <p:nvGraphicFramePr>
          <p:cNvPr id="4" name="Tabela 3">
            <a:extLst>
              <a:ext uri="{FF2B5EF4-FFF2-40B4-BE49-F238E27FC236}">
                <a16:creationId xmlns:a16="http://schemas.microsoft.com/office/drawing/2014/main" id="{2F5EFDA7-FFA7-8CF7-E4EE-2564E8F2AD35}"/>
              </a:ext>
            </a:extLst>
          </p:cNvPr>
          <p:cNvGraphicFramePr>
            <a:graphicFrameLocks noGrp="1"/>
          </p:cNvGraphicFramePr>
          <p:nvPr>
            <p:extLst>
              <p:ext uri="{D42A27DB-BD31-4B8C-83A1-F6EECF244321}">
                <p14:modId xmlns:p14="http://schemas.microsoft.com/office/powerpoint/2010/main" val="4095798507"/>
              </p:ext>
            </p:extLst>
          </p:nvPr>
        </p:nvGraphicFramePr>
        <p:xfrm>
          <a:off x="1339850" y="1368425"/>
          <a:ext cx="6464300" cy="3755482"/>
        </p:xfrm>
        <a:graphic>
          <a:graphicData uri="http://schemas.openxmlformats.org/drawingml/2006/table">
            <a:tbl>
              <a:tblPr/>
              <a:tblGrid>
                <a:gridCol w="495108">
                  <a:extLst>
                    <a:ext uri="{9D8B030D-6E8A-4147-A177-3AD203B41FA5}">
                      <a16:colId xmlns:a16="http://schemas.microsoft.com/office/drawing/2014/main" val="886830918"/>
                    </a:ext>
                  </a:extLst>
                </a:gridCol>
                <a:gridCol w="1645712">
                  <a:extLst>
                    <a:ext uri="{9D8B030D-6E8A-4147-A177-3AD203B41FA5}">
                      <a16:colId xmlns:a16="http://schemas.microsoft.com/office/drawing/2014/main" val="1990218887"/>
                    </a:ext>
                  </a:extLst>
                </a:gridCol>
                <a:gridCol w="864696">
                  <a:extLst>
                    <a:ext uri="{9D8B030D-6E8A-4147-A177-3AD203B41FA5}">
                      <a16:colId xmlns:a16="http://schemas.microsoft.com/office/drawing/2014/main" val="94330359"/>
                    </a:ext>
                  </a:extLst>
                </a:gridCol>
                <a:gridCol w="864696">
                  <a:extLst>
                    <a:ext uri="{9D8B030D-6E8A-4147-A177-3AD203B41FA5}">
                      <a16:colId xmlns:a16="http://schemas.microsoft.com/office/drawing/2014/main" val="940315959"/>
                    </a:ext>
                  </a:extLst>
                </a:gridCol>
                <a:gridCol w="864696">
                  <a:extLst>
                    <a:ext uri="{9D8B030D-6E8A-4147-A177-3AD203B41FA5}">
                      <a16:colId xmlns:a16="http://schemas.microsoft.com/office/drawing/2014/main" val="3664023994"/>
                    </a:ext>
                  </a:extLst>
                </a:gridCol>
                <a:gridCol w="864696">
                  <a:extLst>
                    <a:ext uri="{9D8B030D-6E8A-4147-A177-3AD203B41FA5}">
                      <a16:colId xmlns:a16="http://schemas.microsoft.com/office/drawing/2014/main" val="1922378570"/>
                    </a:ext>
                  </a:extLst>
                </a:gridCol>
                <a:gridCol w="864696">
                  <a:extLst>
                    <a:ext uri="{9D8B030D-6E8A-4147-A177-3AD203B41FA5}">
                      <a16:colId xmlns:a16="http://schemas.microsoft.com/office/drawing/2014/main" val="3105463310"/>
                    </a:ext>
                  </a:extLst>
                </a:gridCol>
              </a:tblGrid>
              <a:tr h="0">
                <a:tc gridSpan="7">
                  <a:txBody>
                    <a:bodyPr/>
                    <a:lstStyle/>
                    <a:p>
                      <a:pPr algn="ctr" fontAlgn="ctr"/>
                      <a:r>
                        <a:rPr lang="pt-BR" sz="1300" b="1" i="0" u="none" strike="noStrike" dirty="0">
                          <a:solidFill>
                            <a:srgbClr val="FFFFFF"/>
                          </a:solidFill>
                          <a:effectLst/>
                          <a:highlight>
                            <a:srgbClr val="62504F"/>
                          </a:highlight>
                          <a:latin typeface="Arial" panose="020B0604020202020204" pitchFamily="34" charset="0"/>
                        </a:rPr>
                        <a:t>Indicadores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979849964"/>
                  </a:ext>
                </a:extLst>
              </a:tr>
              <a:tr h="219075">
                <a:tc gridSpan="7">
                  <a:txBody>
                    <a:bodyPr/>
                    <a:lstStyle/>
                    <a:p>
                      <a:pPr algn="ctr" fontAlgn="ctr"/>
                      <a:r>
                        <a:rPr lang="pt-BR" sz="1300" b="1" i="0" u="none" strike="noStrike" dirty="0">
                          <a:solidFill>
                            <a:srgbClr val="FFFFFF"/>
                          </a:solidFill>
                          <a:effectLst/>
                          <a:highlight>
                            <a:srgbClr val="62504F"/>
                          </a:highlight>
                          <a:latin typeface="Arial" panose="020B0604020202020204" pitchFamily="34" charset="0"/>
                        </a:rPr>
                        <a:t>Quocientes Financeiros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442771634"/>
                  </a:ext>
                </a:extLst>
              </a:tr>
              <a:tr h="229755">
                <a:tc gridSpan="2">
                  <a:txBody>
                    <a:bodyPr/>
                    <a:lstStyle/>
                    <a:p>
                      <a:pPr algn="ctr" fontAlgn="ctr"/>
                      <a:r>
                        <a:rPr lang="pt-BR" sz="1300" b="1" i="0" u="none" strike="noStrike" dirty="0">
                          <a:solidFill>
                            <a:srgbClr val="FFFFFF"/>
                          </a:solidFill>
                          <a:effectLst/>
                          <a:highlight>
                            <a:srgbClr val="62504F"/>
                          </a:highlight>
                          <a:latin typeface="Arial" panose="020B0604020202020204" pitchFamily="34" charset="0"/>
                        </a:rPr>
                        <a:t>Estrutura de Capital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a:txBody>
                    <a:bodyPr/>
                    <a:lstStyle/>
                    <a:p>
                      <a:pPr algn="ctr" fontAlgn="ctr"/>
                      <a:r>
                        <a:rPr lang="pt-BR" sz="1000" b="1" i="0" u="none" strike="noStrike" dirty="0">
                          <a:solidFill>
                            <a:srgbClr val="FFFFFF"/>
                          </a:solidFill>
                          <a:effectLst/>
                          <a:highlight>
                            <a:srgbClr val="C67E6C"/>
                          </a:highlight>
                          <a:latin typeface="Arial" panose="020B0604020202020204" pitchFamily="34" charset="0"/>
                        </a:rPr>
                        <a:t>2022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algn="ctr" fontAlgn="ctr"/>
                      <a:r>
                        <a:rPr lang="pt-BR" sz="1000" b="1" i="0" u="none" strike="noStrike" dirty="0">
                          <a:solidFill>
                            <a:srgbClr val="FFFFFF"/>
                          </a:solidFill>
                          <a:effectLst/>
                          <a:highlight>
                            <a:srgbClr val="C67E6C"/>
                          </a:highlight>
                          <a:latin typeface="Arial" panose="020B0604020202020204" pitchFamily="34" charset="0"/>
                        </a:rPr>
                        <a:t>2023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algn="ctr" fontAlgn="ctr"/>
                      <a:r>
                        <a:rPr lang="pt-BR" sz="1000" b="1" i="0" u="none" strike="noStrike" dirty="0">
                          <a:solidFill>
                            <a:srgbClr val="FFFFFF"/>
                          </a:solidFill>
                          <a:effectLst/>
                          <a:highlight>
                            <a:srgbClr val="C67E6C"/>
                          </a:highlight>
                          <a:latin typeface="Arial" panose="020B0604020202020204" pitchFamily="34" charset="0"/>
                        </a:rPr>
                        <a:t>2024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algn="ctr" fontAlgn="ctr"/>
                      <a:r>
                        <a:rPr lang="pt-BR" sz="1000" b="1" i="0" u="none" strike="noStrike" dirty="0">
                          <a:solidFill>
                            <a:srgbClr val="FFFFFF"/>
                          </a:solidFill>
                          <a:effectLst/>
                          <a:highlight>
                            <a:srgbClr val="C67E6C"/>
                          </a:highlight>
                          <a:latin typeface="Arial" panose="020B0604020202020204" pitchFamily="34" charset="0"/>
                        </a:rPr>
                        <a:t>2025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algn="ctr" fontAlgn="ctr"/>
                      <a:r>
                        <a:rPr lang="pt-BR" sz="1000" b="1" i="0" u="none" strike="noStrike" dirty="0">
                          <a:solidFill>
                            <a:srgbClr val="FFFFFF"/>
                          </a:solidFill>
                          <a:effectLst/>
                          <a:highlight>
                            <a:srgbClr val="C67E6C"/>
                          </a:highlight>
                          <a:latin typeface="Arial" panose="020B0604020202020204" pitchFamily="34" charset="0"/>
                        </a:rPr>
                        <a:t>2026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extLst>
                  <a:ext uri="{0D108BD9-81ED-4DB2-BD59-A6C34878D82A}">
                    <a16:rowId xmlns:a16="http://schemas.microsoft.com/office/drawing/2014/main" val="3052670844"/>
                  </a:ext>
                </a:extLst>
              </a:tr>
              <a:tr h="171450">
                <a:tc>
                  <a:txBody>
                    <a:bodyPr/>
                    <a:lstStyle/>
                    <a:p>
                      <a:pPr algn="ctr" fontAlgn="ctr"/>
                      <a:r>
                        <a:rPr lang="pt-BR" sz="900" b="0" i="0" u="none" strike="noStrike" dirty="0">
                          <a:solidFill>
                            <a:srgbClr val="62504E"/>
                          </a:solidFill>
                          <a:effectLst/>
                          <a:highlight>
                            <a:srgbClr val="D9D1D1"/>
                          </a:highlight>
                          <a:latin typeface="Arial" panose="020B0604020202020204" pitchFamily="34" charset="0"/>
                        </a:rPr>
                        <a:t>RFR</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900" b="0" i="0" u="none" strike="noStrike" dirty="0">
                          <a:solidFill>
                            <a:srgbClr val="62504E"/>
                          </a:solidFill>
                          <a:effectLst/>
                          <a:highlight>
                            <a:srgbClr val="D9D1D1"/>
                          </a:highlight>
                          <a:latin typeface="Arial" panose="020B0604020202020204" pitchFamily="34" charset="0"/>
                        </a:rPr>
                        <a:t>Relação entre as fontes de Recursos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-370,38%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-320,37%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-105,22%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-103,80%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-104,90%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extLst>
                  <a:ext uri="{0D108BD9-81ED-4DB2-BD59-A6C34878D82A}">
                    <a16:rowId xmlns:a16="http://schemas.microsoft.com/office/drawing/2014/main" val="1301601518"/>
                  </a:ext>
                </a:extLst>
              </a:tr>
              <a:tr h="171450">
                <a:tc>
                  <a:txBody>
                    <a:bodyPr/>
                    <a:lstStyle/>
                    <a:p>
                      <a:pPr algn="ctr" fontAlgn="ctr"/>
                      <a:r>
                        <a:rPr lang="pt-BR" sz="900" b="0" i="0" u="none" strike="noStrike" dirty="0">
                          <a:solidFill>
                            <a:srgbClr val="62504E"/>
                          </a:solidFill>
                          <a:effectLst/>
                          <a:highlight>
                            <a:srgbClr val="BDB19F"/>
                          </a:highlight>
                          <a:latin typeface="Arial" panose="020B0604020202020204" pitchFamily="34" charset="0"/>
                        </a:rPr>
                        <a:t>EG</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900" b="0" i="0" u="none" strike="noStrike" dirty="0">
                          <a:solidFill>
                            <a:srgbClr val="62504E"/>
                          </a:solidFill>
                          <a:effectLst/>
                          <a:highlight>
                            <a:srgbClr val="BDB19F"/>
                          </a:highlight>
                          <a:latin typeface="Arial" panose="020B0604020202020204" pitchFamily="34" charset="0"/>
                        </a:rPr>
                        <a:t>Endividamento Geral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136,99%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145,38%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2013,98%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2733,40%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2.087,00%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extLst>
                  <a:ext uri="{0D108BD9-81ED-4DB2-BD59-A6C34878D82A}">
                    <a16:rowId xmlns:a16="http://schemas.microsoft.com/office/drawing/2014/main" val="3533024845"/>
                  </a:ext>
                </a:extLst>
              </a:tr>
              <a:tr h="171450">
                <a:tc>
                  <a:txBody>
                    <a:bodyPr/>
                    <a:lstStyle/>
                    <a:p>
                      <a:pPr algn="ctr" fontAlgn="ctr"/>
                      <a:r>
                        <a:rPr lang="pt-BR" sz="900" b="0" i="0" u="none" strike="noStrike" dirty="0">
                          <a:solidFill>
                            <a:srgbClr val="62504E"/>
                          </a:solidFill>
                          <a:effectLst/>
                          <a:highlight>
                            <a:srgbClr val="D9D1D1"/>
                          </a:highlight>
                          <a:latin typeface="Arial" panose="020B0604020202020204" pitchFamily="34" charset="0"/>
                        </a:rPr>
                        <a:t>CE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900" b="0" i="0" u="none" strike="noStrike" dirty="0">
                          <a:solidFill>
                            <a:srgbClr val="62504E"/>
                          </a:solidFill>
                          <a:effectLst/>
                          <a:highlight>
                            <a:srgbClr val="D9D1D1"/>
                          </a:highlight>
                          <a:latin typeface="Arial" panose="020B0604020202020204" pitchFamily="34" charset="0"/>
                        </a:rPr>
                        <a:t>Composição de Exigibilidades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19,81%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19,05%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92,48%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92,41%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92,50%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extLst>
                  <a:ext uri="{0D108BD9-81ED-4DB2-BD59-A6C34878D82A}">
                    <a16:rowId xmlns:a16="http://schemas.microsoft.com/office/drawing/2014/main" val="2435162420"/>
                  </a:ext>
                </a:extLst>
              </a:tr>
              <a:tr h="171450">
                <a:tc>
                  <a:txBody>
                    <a:bodyPr/>
                    <a:lstStyle/>
                    <a:p>
                      <a:pPr algn="ctr" fontAlgn="ctr"/>
                      <a:r>
                        <a:rPr lang="pt-BR" sz="900" b="0" i="0" u="none" strike="noStrike" dirty="0">
                          <a:solidFill>
                            <a:srgbClr val="62504E"/>
                          </a:solidFill>
                          <a:effectLst/>
                          <a:highlight>
                            <a:srgbClr val="BDB19F"/>
                          </a:highlight>
                          <a:latin typeface="Arial" panose="020B0604020202020204" pitchFamily="34" charset="0"/>
                        </a:rPr>
                        <a:t>IPL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900" b="0" i="0" u="none" strike="noStrike" dirty="0">
                          <a:solidFill>
                            <a:srgbClr val="62504E"/>
                          </a:solidFill>
                          <a:effectLst/>
                          <a:highlight>
                            <a:srgbClr val="BDB19F"/>
                          </a:highlight>
                          <a:latin typeface="Arial" panose="020B0604020202020204" pitchFamily="34" charset="0"/>
                        </a:rPr>
                        <a:t>Imobilização do Patrimônio Líquido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-51,97%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-44,44%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-1,34%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-1,31%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-1,31%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extLst>
                  <a:ext uri="{0D108BD9-81ED-4DB2-BD59-A6C34878D82A}">
                    <a16:rowId xmlns:a16="http://schemas.microsoft.com/office/drawing/2014/main" val="2918529337"/>
                  </a:ext>
                </a:extLst>
              </a:tr>
              <a:tr h="219075">
                <a:tc gridSpan="2">
                  <a:txBody>
                    <a:bodyPr/>
                    <a:lstStyle/>
                    <a:p>
                      <a:pPr algn="ctr" fontAlgn="ctr"/>
                      <a:r>
                        <a:rPr lang="pt-BR" sz="1300" b="1" i="0" u="none" strike="noStrike" dirty="0">
                          <a:solidFill>
                            <a:srgbClr val="FFFFFF"/>
                          </a:solidFill>
                          <a:effectLst/>
                          <a:highlight>
                            <a:srgbClr val="62504F"/>
                          </a:highlight>
                          <a:latin typeface="Arial" panose="020B0604020202020204" pitchFamily="34" charset="0"/>
                        </a:rPr>
                        <a:t>Liquidez</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a:txBody>
                    <a:bodyPr/>
                    <a:lstStyle/>
                    <a:p>
                      <a:pPr algn="ctr" fontAlgn="ctr"/>
                      <a:r>
                        <a:rPr lang="pt-BR" sz="1000" b="1" i="0" u="none" strike="noStrike" dirty="0">
                          <a:solidFill>
                            <a:srgbClr val="FFFFFF"/>
                          </a:solidFill>
                          <a:effectLst/>
                          <a:highlight>
                            <a:srgbClr val="C67E6C"/>
                          </a:highlight>
                          <a:latin typeface="Arial" panose="020B0604020202020204" pitchFamily="34" charset="0"/>
                        </a:rPr>
                        <a:t>2022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algn="ctr" fontAlgn="ctr"/>
                      <a:r>
                        <a:rPr lang="pt-BR" sz="1000" b="1" i="0" u="none" strike="noStrike" dirty="0">
                          <a:solidFill>
                            <a:srgbClr val="FFFFFF"/>
                          </a:solidFill>
                          <a:effectLst/>
                          <a:highlight>
                            <a:srgbClr val="C67E6C"/>
                          </a:highlight>
                          <a:latin typeface="Arial" panose="020B0604020202020204" pitchFamily="34" charset="0"/>
                        </a:rPr>
                        <a:t>2023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algn="ctr" fontAlgn="ctr"/>
                      <a:r>
                        <a:rPr lang="pt-BR" sz="1000" b="1" i="0" u="none" strike="noStrike" dirty="0">
                          <a:solidFill>
                            <a:srgbClr val="FFFFFF"/>
                          </a:solidFill>
                          <a:effectLst/>
                          <a:highlight>
                            <a:srgbClr val="C67E6C"/>
                          </a:highlight>
                          <a:latin typeface="Arial" panose="020B0604020202020204" pitchFamily="34" charset="0"/>
                        </a:rPr>
                        <a:t>2024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algn="ctr" fontAlgn="ctr"/>
                      <a:r>
                        <a:rPr lang="pt-BR" sz="1000" b="1" i="0" u="none" strike="noStrike" dirty="0">
                          <a:solidFill>
                            <a:srgbClr val="FFFFFF"/>
                          </a:solidFill>
                          <a:effectLst/>
                          <a:highlight>
                            <a:srgbClr val="C67E6C"/>
                          </a:highlight>
                          <a:latin typeface="Arial" panose="020B0604020202020204" pitchFamily="34" charset="0"/>
                        </a:rPr>
                        <a:t>2025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algn="ctr" fontAlgn="ctr"/>
                      <a:r>
                        <a:rPr lang="pt-BR" sz="1000" b="1" i="0" u="none" strike="noStrike" dirty="0">
                          <a:solidFill>
                            <a:srgbClr val="FFFFFF"/>
                          </a:solidFill>
                          <a:effectLst/>
                          <a:highlight>
                            <a:srgbClr val="C67E6C"/>
                          </a:highlight>
                          <a:latin typeface="Arial" panose="020B0604020202020204" pitchFamily="34" charset="0"/>
                        </a:rPr>
                        <a:t>2026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extLst>
                  <a:ext uri="{0D108BD9-81ED-4DB2-BD59-A6C34878D82A}">
                    <a16:rowId xmlns:a16="http://schemas.microsoft.com/office/drawing/2014/main" val="343269583"/>
                  </a:ext>
                </a:extLst>
              </a:tr>
              <a:tr h="171450">
                <a:tc>
                  <a:txBody>
                    <a:bodyPr/>
                    <a:lstStyle/>
                    <a:p>
                      <a:pPr algn="ctr" fontAlgn="ctr"/>
                      <a:r>
                        <a:rPr lang="pt-BR" sz="900" b="0" i="0" u="none" strike="noStrike" dirty="0">
                          <a:solidFill>
                            <a:srgbClr val="62504E"/>
                          </a:solidFill>
                          <a:effectLst/>
                          <a:highlight>
                            <a:srgbClr val="D9D1D1"/>
                          </a:highlight>
                          <a:latin typeface="Arial" panose="020B0604020202020204" pitchFamily="34" charset="0"/>
                        </a:rPr>
                        <a:t>LG</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900" b="0" i="0" u="none" strike="noStrike" dirty="0">
                          <a:solidFill>
                            <a:srgbClr val="62504E"/>
                          </a:solidFill>
                          <a:effectLst/>
                          <a:highlight>
                            <a:srgbClr val="D9D1D1"/>
                          </a:highlight>
                          <a:latin typeface="Arial" panose="020B0604020202020204" pitchFamily="34" charset="0"/>
                        </a:rPr>
                        <a:t>Liquidez Geral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0,59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0,55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0,04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0,02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0,02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extLst>
                  <a:ext uri="{0D108BD9-81ED-4DB2-BD59-A6C34878D82A}">
                    <a16:rowId xmlns:a16="http://schemas.microsoft.com/office/drawing/2014/main" val="3450035370"/>
                  </a:ext>
                </a:extLst>
              </a:tr>
              <a:tr h="171450">
                <a:tc>
                  <a:txBody>
                    <a:bodyPr/>
                    <a:lstStyle/>
                    <a:p>
                      <a:pPr algn="ctr" fontAlgn="ctr"/>
                      <a:r>
                        <a:rPr lang="pt-BR" sz="900" b="0" i="0" u="none" strike="noStrike" dirty="0">
                          <a:solidFill>
                            <a:srgbClr val="62504E"/>
                          </a:solidFill>
                          <a:effectLst/>
                          <a:highlight>
                            <a:srgbClr val="BDB19F"/>
                          </a:highlight>
                          <a:latin typeface="Arial" panose="020B0604020202020204" pitchFamily="34" charset="0"/>
                        </a:rPr>
                        <a:t>LC</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900" b="0" i="0" u="none" strike="noStrike" dirty="0">
                          <a:solidFill>
                            <a:srgbClr val="62504E"/>
                          </a:solidFill>
                          <a:effectLst/>
                          <a:highlight>
                            <a:srgbClr val="BDB19F"/>
                          </a:highlight>
                          <a:latin typeface="Arial" panose="020B0604020202020204" pitchFamily="34" charset="0"/>
                        </a:rPr>
                        <a:t>Liquidez Corrente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2,30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2,19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0,04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0,02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0,03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extLst>
                  <a:ext uri="{0D108BD9-81ED-4DB2-BD59-A6C34878D82A}">
                    <a16:rowId xmlns:a16="http://schemas.microsoft.com/office/drawing/2014/main" val="612830640"/>
                  </a:ext>
                </a:extLst>
              </a:tr>
              <a:tr h="171450">
                <a:tc>
                  <a:txBody>
                    <a:bodyPr/>
                    <a:lstStyle/>
                    <a:p>
                      <a:pPr algn="ctr" fontAlgn="ctr"/>
                      <a:r>
                        <a:rPr lang="pt-BR" sz="900" b="0" i="0" u="none" strike="noStrike" dirty="0">
                          <a:solidFill>
                            <a:srgbClr val="62504E"/>
                          </a:solidFill>
                          <a:effectLst/>
                          <a:highlight>
                            <a:srgbClr val="D9D1D1"/>
                          </a:highlight>
                          <a:latin typeface="Arial" panose="020B0604020202020204" pitchFamily="34" charset="0"/>
                        </a:rPr>
                        <a:t>LS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900" b="0" i="0" u="none" strike="noStrike" dirty="0">
                          <a:solidFill>
                            <a:srgbClr val="62504E"/>
                          </a:solidFill>
                          <a:effectLst/>
                          <a:highlight>
                            <a:srgbClr val="D9D1D1"/>
                          </a:highlight>
                          <a:latin typeface="Arial" panose="020B0604020202020204" pitchFamily="34" charset="0"/>
                        </a:rPr>
                        <a:t>Liquidez Seca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0,03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-0,15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0,02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0,00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0,001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extLst>
                  <a:ext uri="{0D108BD9-81ED-4DB2-BD59-A6C34878D82A}">
                    <a16:rowId xmlns:a16="http://schemas.microsoft.com/office/drawing/2014/main" val="381615219"/>
                  </a:ext>
                </a:extLst>
              </a:tr>
              <a:tr h="219075">
                <a:tc gridSpan="7">
                  <a:txBody>
                    <a:bodyPr/>
                    <a:lstStyle/>
                    <a:p>
                      <a:pPr algn="ctr" fontAlgn="ctr"/>
                      <a:r>
                        <a:rPr lang="pt-BR" sz="1300" b="1" i="0" u="none" strike="noStrike" dirty="0">
                          <a:solidFill>
                            <a:srgbClr val="FFFFFF"/>
                          </a:solidFill>
                          <a:effectLst/>
                          <a:highlight>
                            <a:srgbClr val="62504F"/>
                          </a:highlight>
                          <a:latin typeface="Arial" panose="020B0604020202020204" pitchFamily="34" charset="0"/>
                        </a:rPr>
                        <a:t>Quocientes Econômicos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894404723"/>
                  </a:ext>
                </a:extLst>
              </a:tr>
              <a:tr h="201502">
                <a:tc gridSpan="2">
                  <a:txBody>
                    <a:bodyPr/>
                    <a:lstStyle/>
                    <a:p>
                      <a:pPr algn="ctr" fontAlgn="ctr"/>
                      <a:r>
                        <a:rPr lang="pt-BR" sz="1300" b="1" i="0" u="none" strike="noStrike" dirty="0">
                          <a:solidFill>
                            <a:srgbClr val="FFFFFF"/>
                          </a:solidFill>
                          <a:effectLst/>
                          <a:highlight>
                            <a:srgbClr val="62504F"/>
                          </a:highlight>
                          <a:latin typeface="Arial" panose="020B0604020202020204" pitchFamily="34" charset="0"/>
                        </a:rPr>
                        <a:t>Rentabilidade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a:txBody>
                    <a:bodyPr/>
                    <a:lstStyle/>
                    <a:p>
                      <a:pPr marR="0" algn="ctr" rtl="0" fontAlgn="ctr">
                        <a:lnSpc>
                          <a:spcPct val="100000"/>
                        </a:lnSpc>
                        <a:spcBef>
                          <a:spcPts val="0"/>
                        </a:spcBef>
                        <a:spcAft>
                          <a:spcPts val="0"/>
                        </a:spcAft>
                        <a:buClr>
                          <a:srgbClr val="000000"/>
                        </a:buClr>
                        <a:buFont typeface="Arial"/>
                      </a:pPr>
                      <a:r>
                        <a:rPr lang="pt-BR" sz="1000" b="1" i="0" u="none" strike="noStrike" cap="none" dirty="0">
                          <a:solidFill>
                            <a:srgbClr val="FFFFFF"/>
                          </a:solidFill>
                          <a:effectLst/>
                          <a:highlight>
                            <a:srgbClr val="C67E6C"/>
                          </a:highlight>
                          <a:latin typeface="Arial" panose="020B0604020202020204" pitchFamily="34" charset="0"/>
                          <a:ea typeface="+mn-ea"/>
                          <a:cs typeface="+mn-cs"/>
                          <a:sym typeface="Arial"/>
                        </a:rPr>
                        <a:t>2022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marR="0" algn="ctr" rtl="0" fontAlgn="ctr">
                        <a:lnSpc>
                          <a:spcPct val="100000"/>
                        </a:lnSpc>
                        <a:spcBef>
                          <a:spcPts val="0"/>
                        </a:spcBef>
                        <a:spcAft>
                          <a:spcPts val="0"/>
                        </a:spcAft>
                        <a:buClr>
                          <a:srgbClr val="000000"/>
                        </a:buClr>
                        <a:buFont typeface="Arial"/>
                      </a:pPr>
                      <a:r>
                        <a:rPr lang="pt-BR" sz="1000" b="1" i="0" u="none" strike="noStrike" cap="none" dirty="0">
                          <a:solidFill>
                            <a:srgbClr val="FFFFFF"/>
                          </a:solidFill>
                          <a:effectLst/>
                          <a:highlight>
                            <a:srgbClr val="C67E6C"/>
                          </a:highlight>
                          <a:latin typeface="Arial" panose="020B0604020202020204" pitchFamily="34" charset="0"/>
                          <a:ea typeface="+mn-ea"/>
                          <a:cs typeface="+mn-cs"/>
                          <a:sym typeface="Arial"/>
                        </a:rPr>
                        <a:t>2023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marR="0" algn="ctr" rtl="0" fontAlgn="ctr">
                        <a:lnSpc>
                          <a:spcPct val="100000"/>
                        </a:lnSpc>
                        <a:spcBef>
                          <a:spcPts val="0"/>
                        </a:spcBef>
                        <a:spcAft>
                          <a:spcPts val="0"/>
                        </a:spcAft>
                        <a:buClr>
                          <a:srgbClr val="000000"/>
                        </a:buClr>
                        <a:buFont typeface="Arial"/>
                      </a:pPr>
                      <a:r>
                        <a:rPr lang="pt-BR" sz="1000" b="1" i="0" u="none" strike="noStrike" cap="none" dirty="0">
                          <a:solidFill>
                            <a:srgbClr val="FFFFFF"/>
                          </a:solidFill>
                          <a:effectLst/>
                          <a:highlight>
                            <a:srgbClr val="C67E6C"/>
                          </a:highlight>
                          <a:latin typeface="Arial" panose="020B0604020202020204" pitchFamily="34" charset="0"/>
                          <a:ea typeface="+mn-ea"/>
                          <a:cs typeface="+mn-cs"/>
                          <a:sym typeface="Arial"/>
                        </a:rPr>
                        <a:t>2024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pt-BR" sz="1000" b="1" i="0" u="none" strike="noStrike" dirty="0">
                          <a:solidFill>
                            <a:srgbClr val="FFFFFF"/>
                          </a:solidFill>
                          <a:effectLst/>
                          <a:highlight>
                            <a:srgbClr val="C67E6C"/>
                          </a:highlight>
                          <a:latin typeface="Arial" panose="020B0604020202020204" pitchFamily="34" charset="0"/>
                        </a:rPr>
                        <a:t>2025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marR="0" algn="ctr" rtl="0" fontAlgn="ctr">
                        <a:lnSpc>
                          <a:spcPct val="100000"/>
                        </a:lnSpc>
                        <a:spcBef>
                          <a:spcPts val="0"/>
                        </a:spcBef>
                        <a:spcAft>
                          <a:spcPts val="0"/>
                        </a:spcAft>
                        <a:buClr>
                          <a:srgbClr val="000000"/>
                        </a:buClr>
                        <a:buFont typeface="Arial"/>
                      </a:pPr>
                      <a:r>
                        <a:rPr lang="pt-BR" sz="1000" b="1" i="0" u="none" strike="noStrike" cap="none" dirty="0">
                          <a:solidFill>
                            <a:srgbClr val="FFFFFF"/>
                          </a:solidFill>
                          <a:effectLst/>
                          <a:highlight>
                            <a:srgbClr val="C67E6C"/>
                          </a:highlight>
                          <a:latin typeface="Arial" panose="020B0604020202020204" pitchFamily="34" charset="0"/>
                          <a:ea typeface="+mn-ea"/>
                          <a:cs typeface="+mn-cs"/>
                          <a:sym typeface="Arial"/>
                        </a:rPr>
                        <a:t>2026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extLst>
                  <a:ext uri="{0D108BD9-81ED-4DB2-BD59-A6C34878D82A}">
                    <a16:rowId xmlns:a16="http://schemas.microsoft.com/office/drawing/2014/main" val="855055376"/>
                  </a:ext>
                </a:extLst>
              </a:tr>
              <a:tr h="171450">
                <a:tc>
                  <a:txBody>
                    <a:bodyPr/>
                    <a:lstStyle/>
                    <a:p>
                      <a:pPr algn="ctr" fontAlgn="ctr"/>
                      <a:r>
                        <a:rPr lang="pt-BR" sz="900" b="0" i="0" u="none" strike="noStrike" dirty="0">
                          <a:solidFill>
                            <a:srgbClr val="62504E"/>
                          </a:solidFill>
                          <a:effectLst/>
                          <a:highlight>
                            <a:srgbClr val="D9D1D1"/>
                          </a:highlight>
                          <a:latin typeface="Arial" panose="020B0604020202020204" pitchFamily="34" charset="0"/>
                        </a:rPr>
                        <a:t>RPL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900" b="0" i="0" u="none" strike="noStrike" dirty="0">
                          <a:solidFill>
                            <a:srgbClr val="62504E"/>
                          </a:solidFill>
                          <a:effectLst/>
                          <a:highlight>
                            <a:srgbClr val="D9D1D1"/>
                          </a:highlight>
                          <a:latin typeface="Arial" panose="020B0604020202020204" pitchFamily="34" charset="0"/>
                        </a:rPr>
                        <a:t>Rentabilidade do Patrimônio Liquido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-3,97%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6,52%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0,58%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-0,26%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-0,26%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extLst>
                  <a:ext uri="{0D108BD9-81ED-4DB2-BD59-A6C34878D82A}">
                    <a16:rowId xmlns:a16="http://schemas.microsoft.com/office/drawing/2014/main" val="2248551871"/>
                  </a:ext>
                </a:extLst>
              </a:tr>
              <a:tr h="171450">
                <a:tc>
                  <a:txBody>
                    <a:bodyPr/>
                    <a:lstStyle/>
                    <a:p>
                      <a:pPr algn="ctr" fontAlgn="ctr"/>
                      <a:r>
                        <a:rPr lang="pt-BR" sz="900" b="0" i="0" u="none" strike="noStrike" dirty="0">
                          <a:solidFill>
                            <a:srgbClr val="62504E"/>
                          </a:solidFill>
                          <a:effectLst/>
                          <a:highlight>
                            <a:srgbClr val="BDB19F"/>
                          </a:highlight>
                          <a:latin typeface="Arial" panose="020B0604020202020204" pitchFamily="34" charset="0"/>
                        </a:rPr>
                        <a:t>MOL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900" b="0" i="0" u="none" strike="noStrike" dirty="0">
                          <a:solidFill>
                            <a:srgbClr val="62504E"/>
                          </a:solidFill>
                          <a:effectLst/>
                          <a:highlight>
                            <a:srgbClr val="BDB19F"/>
                          </a:highlight>
                          <a:latin typeface="Arial" panose="020B0604020202020204" pitchFamily="34" charset="0"/>
                        </a:rPr>
                        <a:t>Margem Operacional Liquida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26,40%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0,00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-1654,35%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-402,79%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-30,73%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extLst>
                  <a:ext uri="{0D108BD9-81ED-4DB2-BD59-A6C34878D82A}">
                    <a16:rowId xmlns:a16="http://schemas.microsoft.com/office/drawing/2014/main" val="3147312780"/>
                  </a:ext>
                </a:extLst>
              </a:tr>
              <a:tr h="171450">
                <a:tc>
                  <a:txBody>
                    <a:bodyPr/>
                    <a:lstStyle/>
                    <a:p>
                      <a:pPr algn="ctr" fontAlgn="ctr"/>
                      <a:r>
                        <a:rPr lang="pt-BR" sz="900" b="0" i="0" u="none" strike="noStrike" dirty="0">
                          <a:solidFill>
                            <a:srgbClr val="62504E"/>
                          </a:solidFill>
                          <a:effectLst/>
                          <a:highlight>
                            <a:srgbClr val="D9D1D1"/>
                          </a:highlight>
                          <a:latin typeface="Arial" panose="020B0604020202020204" pitchFamily="34" charset="0"/>
                        </a:rPr>
                        <a:t>ML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900" b="0" i="0" u="none" strike="noStrike" dirty="0">
                          <a:solidFill>
                            <a:srgbClr val="62504E"/>
                          </a:solidFill>
                          <a:effectLst/>
                          <a:highlight>
                            <a:srgbClr val="D9D1D1"/>
                          </a:highlight>
                          <a:latin typeface="Arial" panose="020B0604020202020204" pitchFamily="34" charset="0"/>
                        </a:rPr>
                        <a:t>Margem Liquida de Lucro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26,39%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0,00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-1739,16%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-404,61%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-30,72%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extLst>
                  <a:ext uri="{0D108BD9-81ED-4DB2-BD59-A6C34878D82A}">
                    <a16:rowId xmlns:a16="http://schemas.microsoft.com/office/drawing/2014/main" val="2181590305"/>
                  </a:ext>
                </a:extLst>
              </a:tr>
              <a:tr h="171450">
                <a:tc>
                  <a:txBody>
                    <a:bodyPr/>
                    <a:lstStyle/>
                    <a:p>
                      <a:pPr algn="ctr" fontAlgn="ctr"/>
                      <a:r>
                        <a:rPr lang="pt-BR" sz="900" b="0" i="0" u="none" strike="noStrike" dirty="0">
                          <a:solidFill>
                            <a:srgbClr val="62504E"/>
                          </a:solidFill>
                          <a:effectLst/>
                          <a:highlight>
                            <a:srgbClr val="BDB19F"/>
                          </a:highlight>
                          <a:latin typeface="Arial" panose="020B0604020202020204" pitchFamily="34" charset="0"/>
                        </a:rPr>
                        <a:t>RA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900" b="0" i="0" u="none" strike="noStrike" dirty="0">
                          <a:solidFill>
                            <a:srgbClr val="62504E"/>
                          </a:solidFill>
                          <a:effectLst/>
                          <a:highlight>
                            <a:srgbClr val="BDB19F"/>
                          </a:highlight>
                          <a:latin typeface="Arial" panose="020B0604020202020204" pitchFamily="34" charset="0"/>
                        </a:rPr>
                        <a:t>Rotação do Ativo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5,56%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0,00%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0,64%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1,69%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0,005%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extLst>
                  <a:ext uri="{0D108BD9-81ED-4DB2-BD59-A6C34878D82A}">
                    <a16:rowId xmlns:a16="http://schemas.microsoft.com/office/drawing/2014/main" val="2145919852"/>
                  </a:ext>
                </a:extLst>
              </a:tr>
              <a:tr h="171450">
                <a:tc>
                  <a:txBody>
                    <a:bodyPr/>
                    <a:lstStyle/>
                    <a:p>
                      <a:pPr algn="ctr" fontAlgn="ctr"/>
                      <a:r>
                        <a:rPr lang="pt-BR" sz="900" b="0" i="0" u="none" strike="noStrike" dirty="0">
                          <a:solidFill>
                            <a:srgbClr val="62504E"/>
                          </a:solidFill>
                          <a:effectLst/>
                          <a:highlight>
                            <a:srgbClr val="D9D1D1"/>
                          </a:highlight>
                          <a:latin typeface="Arial" panose="020B0604020202020204" pitchFamily="34" charset="0"/>
                        </a:rPr>
                        <a:t>RI</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900" b="0" i="0" u="none" strike="noStrike" dirty="0">
                          <a:solidFill>
                            <a:srgbClr val="62504E"/>
                          </a:solidFill>
                          <a:effectLst/>
                          <a:highlight>
                            <a:srgbClr val="D9D1D1"/>
                          </a:highlight>
                          <a:latin typeface="Arial" panose="020B0604020202020204" pitchFamily="34" charset="0"/>
                        </a:rPr>
                        <a:t>Rentabilidade dos Investimentos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1,47%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-2,96%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-11,12%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-6,86%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marR="0" algn="ctr" rtl="0" fontAlgn="ctr">
                        <a:lnSpc>
                          <a:spcPct val="100000"/>
                        </a:lnSpc>
                        <a:spcBef>
                          <a:spcPts val="0"/>
                        </a:spcBef>
                        <a:spcAft>
                          <a:spcPts val="0"/>
                        </a:spcAft>
                        <a:buClr>
                          <a:srgbClr val="000000"/>
                        </a:buClr>
                        <a:buFont typeface="Arial"/>
                        <a:buNone/>
                      </a:pPr>
                      <a:r>
                        <a:rPr lang="pt-BR" sz="900" b="0" i="0" u="none" strike="noStrike" cap="none" dirty="0">
                          <a:solidFill>
                            <a:srgbClr val="62504E"/>
                          </a:solidFill>
                          <a:effectLst/>
                          <a:latin typeface="Arial" panose="020B0604020202020204" pitchFamily="34" charset="0"/>
                          <a:ea typeface="+mn-ea"/>
                          <a:cs typeface="+mn-cs"/>
                          <a:sym typeface="Arial"/>
                        </a:rPr>
                        <a:t>-0,001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extLst>
                  <a:ext uri="{0D108BD9-81ED-4DB2-BD59-A6C34878D82A}">
                    <a16:rowId xmlns:a16="http://schemas.microsoft.com/office/drawing/2014/main" val="1110036741"/>
                  </a:ext>
                </a:extLst>
              </a:tr>
            </a:tbl>
          </a:graphicData>
        </a:graphic>
      </p:graphicFrame>
    </p:spTree>
    <p:extLst>
      <p:ext uri="{BB962C8B-B14F-4D97-AF65-F5344CB8AC3E}">
        <p14:creationId xmlns:p14="http://schemas.microsoft.com/office/powerpoint/2010/main" val="3069614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 / DRE / CONTAS A PAGAR X RECEBER / ESTOQUE / IMOBILIZADO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a:t>
            </a:r>
            <a:r>
              <a:rPr lang="pt-BR" sz="1200" b="1" i="1" dirty="0">
                <a:solidFill>
                  <a:srgbClr val="62504F"/>
                </a:solidFill>
                <a:latin typeface="Noto Sans"/>
                <a:ea typeface="Noto Sans"/>
                <a:cs typeface="Noto Sans"/>
                <a:sym typeface="Noto Sans"/>
              </a:rPr>
              <a:t>/</a:t>
            </a:r>
            <a:r>
              <a:rPr lang="pt-BR" sz="1200" i="1" dirty="0">
                <a:solidFill>
                  <a:srgbClr val="62504F"/>
                </a:solidFill>
                <a:latin typeface="Noto Sans"/>
                <a:ea typeface="Noto Sans"/>
                <a:cs typeface="Noto Sans"/>
                <a:sym typeface="Noto Sans"/>
              </a:rPr>
              <a:t> </a:t>
            </a:r>
            <a:r>
              <a:rPr lang="pt-BR" sz="1200" b="1" i="1" u="sng" dirty="0">
                <a:solidFill>
                  <a:srgbClr val="62504F"/>
                </a:solidFill>
                <a:latin typeface="Noto Sans"/>
                <a:ea typeface="Noto Sans"/>
                <a:cs typeface="Noto Sans"/>
                <a:sym typeface="Noto Sans"/>
              </a:rPr>
              <a:t>ENDIVIDAMENTO</a:t>
            </a:r>
            <a:endParaRPr sz="1200" b="1" i="1" u="sng"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19</a:t>
            </a:r>
            <a:endParaRPr sz="1000" b="1" dirty="0">
              <a:solidFill>
                <a:srgbClr val="62504F"/>
              </a:solidFill>
              <a:latin typeface="Noto Sans"/>
              <a:ea typeface="Noto Sans"/>
              <a:cs typeface="Noto Sans"/>
              <a:sym typeface="Noto Sans"/>
            </a:endParaRPr>
          </a:p>
        </p:txBody>
      </p:sp>
      <p:pic>
        <p:nvPicPr>
          <p:cNvPr id="7" name="Imagem 6">
            <a:extLst>
              <a:ext uri="{FF2B5EF4-FFF2-40B4-BE49-F238E27FC236}">
                <a16:creationId xmlns:a16="http://schemas.microsoft.com/office/drawing/2014/main" id="{3BCEE9E8-33CD-3E13-58E2-5134DEA0E719}"/>
              </a:ext>
            </a:extLst>
          </p:cNvPr>
          <p:cNvPicPr>
            <a:picLocks noChangeAspect="1"/>
          </p:cNvPicPr>
          <p:nvPr/>
        </p:nvPicPr>
        <p:blipFill rotWithShape="1">
          <a:blip r:embed="rId4"/>
          <a:srcRect l="20455" t="25158" r="19243" b="19513"/>
          <a:stretch/>
        </p:blipFill>
        <p:spPr>
          <a:xfrm>
            <a:off x="907613" y="1061874"/>
            <a:ext cx="7025903" cy="3504126"/>
          </a:xfrm>
          <a:prstGeom prst="rect">
            <a:avLst/>
          </a:prstGeom>
        </p:spPr>
      </p:pic>
    </p:spTree>
    <p:extLst>
      <p:ext uri="{BB962C8B-B14F-4D97-AF65-F5344CB8AC3E}">
        <p14:creationId xmlns:p14="http://schemas.microsoft.com/office/powerpoint/2010/main" val="3988581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 / DRE / CONTAS A PAGAR X RECEBER / ESTOQUE / IMOBILIZADO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a:t>
            </a:r>
            <a:r>
              <a:rPr lang="pt-BR" sz="1200" b="1" i="1" dirty="0">
                <a:solidFill>
                  <a:srgbClr val="62504F"/>
                </a:solidFill>
                <a:latin typeface="Noto Sans"/>
                <a:ea typeface="Noto Sans"/>
                <a:cs typeface="Noto Sans"/>
                <a:sym typeface="Noto Sans"/>
              </a:rPr>
              <a:t>/</a:t>
            </a:r>
            <a:r>
              <a:rPr lang="pt-BR" sz="1200" i="1" dirty="0">
                <a:solidFill>
                  <a:srgbClr val="62504F"/>
                </a:solidFill>
                <a:latin typeface="Noto Sans"/>
                <a:ea typeface="Noto Sans"/>
                <a:cs typeface="Noto Sans"/>
                <a:sym typeface="Noto Sans"/>
              </a:rPr>
              <a:t> </a:t>
            </a:r>
            <a:r>
              <a:rPr lang="pt-BR" sz="1200" b="1" i="1" u="sng" dirty="0">
                <a:solidFill>
                  <a:srgbClr val="62504F"/>
                </a:solidFill>
                <a:latin typeface="Noto Sans"/>
                <a:ea typeface="Noto Sans"/>
                <a:cs typeface="Noto Sans"/>
                <a:sym typeface="Noto Sans"/>
              </a:rPr>
              <a:t>ENDIVIDAMENTO</a:t>
            </a:r>
            <a:endParaRPr sz="1200" b="1" i="1" u="sng"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20</a:t>
            </a:r>
            <a:endParaRPr sz="1000" b="1" dirty="0">
              <a:solidFill>
                <a:srgbClr val="62504F"/>
              </a:solidFill>
              <a:latin typeface="Noto Sans"/>
              <a:ea typeface="Noto Sans"/>
              <a:cs typeface="Noto Sans"/>
              <a:sym typeface="Noto Sans"/>
            </a:endParaRPr>
          </a:p>
        </p:txBody>
      </p:sp>
      <p:pic>
        <p:nvPicPr>
          <p:cNvPr id="9" name="Imagem 8">
            <a:extLst>
              <a:ext uri="{FF2B5EF4-FFF2-40B4-BE49-F238E27FC236}">
                <a16:creationId xmlns:a16="http://schemas.microsoft.com/office/drawing/2014/main" id="{9065A9A2-2D8F-9782-A4FF-3883F663C8A6}"/>
              </a:ext>
            </a:extLst>
          </p:cNvPr>
          <p:cNvPicPr>
            <a:picLocks noChangeAspect="1"/>
          </p:cNvPicPr>
          <p:nvPr/>
        </p:nvPicPr>
        <p:blipFill rotWithShape="1">
          <a:blip r:embed="rId4"/>
          <a:srcRect l="20303" t="24879" r="19167" b="70801"/>
          <a:stretch/>
        </p:blipFill>
        <p:spPr>
          <a:xfrm>
            <a:off x="859013" y="1152725"/>
            <a:ext cx="7248208" cy="281220"/>
          </a:xfrm>
          <a:prstGeom prst="rect">
            <a:avLst/>
          </a:prstGeom>
        </p:spPr>
      </p:pic>
      <p:pic>
        <p:nvPicPr>
          <p:cNvPr id="11" name="Imagem 10">
            <a:extLst>
              <a:ext uri="{FF2B5EF4-FFF2-40B4-BE49-F238E27FC236}">
                <a16:creationId xmlns:a16="http://schemas.microsoft.com/office/drawing/2014/main" id="{21C37C29-388C-2902-18E0-1F9F0A301461}"/>
              </a:ext>
            </a:extLst>
          </p:cNvPr>
          <p:cNvPicPr>
            <a:picLocks noChangeAspect="1"/>
          </p:cNvPicPr>
          <p:nvPr/>
        </p:nvPicPr>
        <p:blipFill rotWithShape="1">
          <a:blip r:embed="rId5"/>
          <a:srcRect l="20758" t="25855" r="19697" b="37072"/>
          <a:stretch/>
        </p:blipFill>
        <p:spPr>
          <a:xfrm>
            <a:off x="907513" y="1433944"/>
            <a:ext cx="7143723" cy="2417619"/>
          </a:xfrm>
          <a:prstGeom prst="rect">
            <a:avLst/>
          </a:prstGeom>
        </p:spPr>
      </p:pic>
    </p:spTree>
    <p:extLst>
      <p:ext uri="{BB962C8B-B14F-4D97-AF65-F5344CB8AC3E}">
        <p14:creationId xmlns:p14="http://schemas.microsoft.com/office/powerpoint/2010/main" val="4274989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 / DRE / CONTAS A PAGAR X RECEBER / ESTOQUE / IMOBILIZADO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a:t>
            </a:r>
            <a:r>
              <a:rPr lang="pt-BR" sz="1200" b="1" i="1" dirty="0">
                <a:solidFill>
                  <a:srgbClr val="62504F"/>
                </a:solidFill>
                <a:latin typeface="Noto Sans"/>
                <a:ea typeface="Noto Sans"/>
                <a:cs typeface="Noto Sans"/>
                <a:sym typeface="Noto Sans"/>
              </a:rPr>
              <a:t>/</a:t>
            </a:r>
            <a:r>
              <a:rPr lang="pt-BR" sz="1200" i="1" dirty="0">
                <a:solidFill>
                  <a:srgbClr val="62504F"/>
                </a:solidFill>
                <a:latin typeface="Noto Sans"/>
                <a:ea typeface="Noto Sans"/>
                <a:cs typeface="Noto Sans"/>
                <a:sym typeface="Noto Sans"/>
              </a:rPr>
              <a:t> </a:t>
            </a:r>
            <a:r>
              <a:rPr lang="pt-BR" sz="1200" b="1" i="1" u="sng" dirty="0">
                <a:solidFill>
                  <a:srgbClr val="62504F"/>
                </a:solidFill>
                <a:latin typeface="Noto Sans"/>
                <a:ea typeface="Noto Sans"/>
                <a:cs typeface="Noto Sans"/>
                <a:sym typeface="Noto Sans"/>
              </a:rPr>
              <a:t>ENDIVIDAMENTO</a:t>
            </a:r>
            <a:endParaRPr sz="1200" b="1" i="1" u="sng"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21</a:t>
            </a:r>
            <a:endParaRPr sz="1000" b="1" dirty="0">
              <a:solidFill>
                <a:srgbClr val="62504F"/>
              </a:solidFill>
              <a:latin typeface="Noto Sans"/>
              <a:ea typeface="Noto Sans"/>
              <a:cs typeface="Noto Sans"/>
              <a:sym typeface="Noto Sans"/>
            </a:endParaRPr>
          </a:p>
        </p:txBody>
      </p:sp>
      <p:pic>
        <p:nvPicPr>
          <p:cNvPr id="9" name="Imagem 8">
            <a:extLst>
              <a:ext uri="{FF2B5EF4-FFF2-40B4-BE49-F238E27FC236}">
                <a16:creationId xmlns:a16="http://schemas.microsoft.com/office/drawing/2014/main" id="{9065A9A2-2D8F-9782-A4FF-3883F663C8A6}"/>
              </a:ext>
            </a:extLst>
          </p:cNvPr>
          <p:cNvPicPr>
            <a:picLocks noChangeAspect="1"/>
          </p:cNvPicPr>
          <p:nvPr/>
        </p:nvPicPr>
        <p:blipFill rotWithShape="1">
          <a:blip r:embed="rId4"/>
          <a:srcRect l="20303" t="24879" r="19167" b="70801"/>
          <a:stretch/>
        </p:blipFill>
        <p:spPr>
          <a:xfrm>
            <a:off x="859013" y="1068773"/>
            <a:ext cx="6946342" cy="269508"/>
          </a:xfrm>
          <a:prstGeom prst="rect">
            <a:avLst/>
          </a:prstGeom>
        </p:spPr>
      </p:pic>
      <p:pic>
        <p:nvPicPr>
          <p:cNvPr id="13" name="Imagem 12">
            <a:extLst>
              <a:ext uri="{FF2B5EF4-FFF2-40B4-BE49-F238E27FC236}">
                <a16:creationId xmlns:a16="http://schemas.microsoft.com/office/drawing/2014/main" id="{D00148A1-0D4D-E907-8F97-5E971FC7EB65}"/>
              </a:ext>
            </a:extLst>
          </p:cNvPr>
          <p:cNvPicPr>
            <a:picLocks noChangeAspect="1"/>
          </p:cNvPicPr>
          <p:nvPr/>
        </p:nvPicPr>
        <p:blipFill rotWithShape="1">
          <a:blip r:embed="rId5"/>
          <a:srcRect l="20865" t="26411" r="19666" b="15193"/>
          <a:stretch/>
        </p:blipFill>
        <p:spPr>
          <a:xfrm>
            <a:off x="907613" y="1338281"/>
            <a:ext cx="6850076" cy="3656283"/>
          </a:xfrm>
          <a:prstGeom prst="rect">
            <a:avLst/>
          </a:prstGeom>
        </p:spPr>
      </p:pic>
    </p:spTree>
    <p:extLst>
      <p:ext uri="{BB962C8B-B14F-4D97-AF65-F5344CB8AC3E}">
        <p14:creationId xmlns:p14="http://schemas.microsoft.com/office/powerpoint/2010/main" val="1016873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Google Shape;169;p19">
            <a:extLst>
              <a:ext uri="{FF2B5EF4-FFF2-40B4-BE49-F238E27FC236}">
                <a16:creationId xmlns:a16="http://schemas.microsoft.com/office/drawing/2014/main" id="{825CF707-9B9A-C0C2-77EE-C4D10469861B}"/>
              </a:ext>
            </a:extLst>
          </p:cNvPr>
          <p:cNvSpPr/>
          <p:nvPr/>
        </p:nvSpPr>
        <p:spPr>
          <a:xfrm>
            <a:off x="0" y="-28402"/>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220" name="Google Shape;220;p23"/>
          <p:cNvSpPr txBox="1"/>
          <p:nvPr/>
        </p:nvSpPr>
        <p:spPr>
          <a:xfrm>
            <a:off x="1014950" y="273300"/>
            <a:ext cx="7187100" cy="428400"/>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CONCLUSÃO</a:t>
            </a:r>
            <a:br>
              <a:rPr lang="pt-BR" sz="1500" b="1" dirty="0">
                <a:solidFill>
                  <a:srgbClr val="C67E6C"/>
                </a:solidFill>
                <a:latin typeface="Noto Sans"/>
                <a:ea typeface="Noto Sans"/>
                <a:cs typeface="Noto Sans"/>
                <a:sym typeface="Noto Sans"/>
              </a:rPr>
            </a:br>
            <a:r>
              <a:rPr lang="pt-BR" sz="1200" b="1" i="1" dirty="0">
                <a:solidFill>
                  <a:srgbClr val="62504F"/>
                </a:solidFill>
                <a:latin typeface="Noto Sans"/>
                <a:ea typeface="Noto Sans"/>
                <a:cs typeface="Noto Sans"/>
                <a:sym typeface="Noto Sans"/>
              </a:rPr>
              <a:t>Parecer da Administradora Judicial</a:t>
            </a:r>
            <a:endParaRPr sz="1200" b="1" i="1" dirty="0">
              <a:solidFill>
                <a:srgbClr val="62504F"/>
              </a:solidFill>
              <a:latin typeface="Noto Sans"/>
              <a:ea typeface="Noto Sans"/>
              <a:cs typeface="Noto Sans"/>
              <a:sym typeface="Noto Sans"/>
            </a:endParaRPr>
          </a:p>
        </p:txBody>
      </p:sp>
      <p:pic>
        <p:nvPicPr>
          <p:cNvPr id="221" name="Google Shape;221;p23"/>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222" name="Google Shape;222;p23"/>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223" name="Google Shape;223;p23"/>
          <p:cNvSpPr txBox="1"/>
          <p:nvPr/>
        </p:nvSpPr>
        <p:spPr>
          <a:xfrm>
            <a:off x="484250" y="826148"/>
            <a:ext cx="8248500" cy="4165864"/>
          </a:xfrm>
          <a:prstGeom prst="rect">
            <a:avLst/>
          </a:prstGeom>
          <a:noFill/>
          <a:ln>
            <a:noFill/>
          </a:ln>
        </p:spPr>
        <p:txBody>
          <a:bodyPr spcFirstLastPara="1" wrap="square" lIns="0" tIns="10775" rIns="0" bIns="0" anchor="t" anchorCtr="0">
            <a:spAutoFit/>
          </a:bodyPr>
          <a:lstStyle/>
          <a:p>
            <a:pPr indent="1980000" algn="just">
              <a:lnSpc>
                <a:spcPct val="150000"/>
              </a:lnSpc>
            </a:pPr>
            <a:r>
              <a:rPr lang="pt-BR" sz="1000" spc="120" dirty="0">
                <a:solidFill>
                  <a:srgbClr val="62504F"/>
                </a:solidFill>
                <a:latin typeface="Univers" panose="020B0603020202030204" pitchFamily="34" charset="0"/>
                <a:ea typeface="Open Sans"/>
                <a:cs typeface="Open Sans"/>
              </a:rPr>
              <a:t>Analisando os dados, a recuperanda permanece em situação financeira delicada, não se verificando, até o momento, uma retomada consistente de sua capacidade operacional. Após a elevação do faturamento observada em </a:t>
            </a:r>
            <a:r>
              <a:rPr lang="pt-BR" sz="1000" b="1" spc="120" dirty="0">
                <a:solidFill>
                  <a:srgbClr val="62504F"/>
                </a:solidFill>
                <a:latin typeface="Univers" panose="020B0603020202030204" pitchFamily="34" charset="0"/>
                <a:ea typeface="Open Sans"/>
                <a:cs typeface="Open Sans"/>
              </a:rPr>
              <a:t>fevereiro de 2026</a:t>
            </a:r>
            <a:r>
              <a:rPr lang="pt-BR" sz="1000" spc="120" dirty="0">
                <a:solidFill>
                  <a:srgbClr val="62504F"/>
                </a:solidFill>
                <a:latin typeface="Univers" panose="020B0603020202030204" pitchFamily="34" charset="0"/>
                <a:ea typeface="Open Sans"/>
                <a:cs typeface="Open Sans"/>
              </a:rPr>
              <a:t>, quando a receita bruta alcançou </a:t>
            </a:r>
            <a:r>
              <a:rPr lang="pt-BR" sz="1000" b="1" spc="120" dirty="0">
                <a:solidFill>
                  <a:srgbClr val="62504F"/>
                </a:solidFill>
                <a:latin typeface="Univers" panose="020B0603020202030204" pitchFamily="34" charset="0"/>
                <a:ea typeface="Open Sans"/>
                <a:cs typeface="Open Sans"/>
              </a:rPr>
              <a:t>R$ 21.150,00</a:t>
            </a:r>
            <a:r>
              <a:rPr lang="pt-BR" sz="1000" spc="120" dirty="0">
                <a:solidFill>
                  <a:srgbClr val="62504F"/>
                </a:solidFill>
                <a:latin typeface="Univers" panose="020B0603020202030204" pitchFamily="34" charset="0"/>
                <a:ea typeface="Open Sans"/>
                <a:cs typeface="Open Sans"/>
              </a:rPr>
              <a:t>, demonstrando que a melhora observada no início do exercício não se consolidou como tendência de recuperação. Dessa forma, a geração de caixa permanece limitada e insuficiente para fazer frente às necessidades estruturais da companhia e às obrigações previstas no Plano de Recuperação Judicial.</a:t>
            </a:r>
          </a:p>
          <a:p>
            <a:pPr indent="1980000" algn="just">
              <a:lnSpc>
                <a:spcPct val="150000"/>
              </a:lnSpc>
            </a:pPr>
            <a:r>
              <a:rPr lang="pt-BR" sz="1000" spc="120" dirty="0">
                <a:solidFill>
                  <a:srgbClr val="62504F"/>
                </a:solidFill>
                <a:latin typeface="Univers" panose="020B0603020202030204" pitchFamily="34" charset="0"/>
                <a:ea typeface="Open Sans"/>
                <a:cs typeface="Open Sans"/>
              </a:rPr>
              <a:t>No tocante ao endividamento, a situação permanece em patamar extremamente elevado. Em </a:t>
            </a:r>
            <a:r>
              <a:rPr lang="pt-BR" sz="1000" b="1" spc="120" dirty="0">
                <a:solidFill>
                  <a:srgbClr val="62504F"/>
                </a:solidFill>
                <a:latin typeface="Univers" panose="020B0603020202030204" pitchFamily="34" charset="0"/>
                <a:ea typeface="Open Sans"/>
                <a:cs typeface="Open Sans"/>
              </a:rPr>
              <a:t>fevereiro de 2026,</a:t>
            </a:r>
            <a:r>
              <a:rPr lang="pt-BR" sz="1000" spc="120" dirty="0">
                <a:solidFill>
                  <a:srgbClr val="62504F"/>
                </a:solidFill>
                <a:latin typeface="Univers" panose="020B0603020202030204" pitchFamily="34" charset="0"/>
                <a:ea typeface="Open Sans"/>
                <a:cs typeface="Open Sans"/>
              </a:rPr>
              <a:t> o passivo circulante totalizou R$ 219.064.307,20, mantendo a forte pressão sobre as obrigações de curto prazo. O ativo circulante, por sua vez, reduziu para R$ 7.980.585,14, evidenciando nova retração dos recursos de curto prazo e a ausência de recomposição do capital de giro. O disponível apresentou leve elevação, atingindo R$ 28.966,65, porém permanece em nível extremamente reduzido e insuficiente para fazer frente a parcela relevante das obrigações correntes. Esse descompasso entre a estrutura de passivos e a limitada capacidade de geração de liquidez mantém a companhia em quadro de severa restrição financeira, reforçando a necessidade de adoção de medidas estruturais mais robustas para assegurar a continuidade operacional e a viabilidade do cumprimento do Plano de Recuperação </a:t>
            </a:r>
            <a:r>
              <a:rPr lang="pt-BR" sz="1000" spc="120" dirty="0" err="1">
                <a:solidFill>
                  <a:srgbClr val="62504F"/>
                </a:solidFill>
                <a:latin typeface="Univers" panose="020B0603020202030204" pitchFamily="34" charset="0"/>
                <a:ea typeface="Open Sans"/>
                <a:cs typeface="Open Sans"/>
              </a:rPr>
              <a:t>Judiciaoperacional</a:t>
            </a:r>
            <a:r>
              <a:rPr lang="pt-BR" sz="1000" spc="120" dirty="0">
                <a:solidFill>
                  <a:srgbClr val="62504F"/>
                </a:solidFill>
                <a:latin typeface="Univers" panose="020B0603020202030204" pitchFamily="34" charset="0"/>
                <a:ea typeface="Open Sans"/>
                <a:cs typeface="Open Sans"/>
              </a:rPr>
              <a:t>.</a:t>
            </a:r>
          </a:p>
          <a:p>
            <a:pPr indent="1980000" algn="just">
              <a:lnSpc>
                <a:spcPct val="150000"/>
              </a:lnSpc>
            </a:pPr>
            <a:r>
              <a:rPr lang="pt-BR" sz="1000" spc="120" dirty="0">
                <a:solidFill>
                  <a:srgbClr val="62504F"/>
                </a:solidFill>
                <a:latin typeface="Univers" panose="020B0603020202030204" pitchFamily="34" charset="0"/>
                <a:ea typeface="Open Sans"/>
                <a:cs typeface="Open Sans"/>
                <a:sym typeface="Open Sans"/>
              </a:rPr>
              <a:t>A seguir demonstramos em cores as evoluções financeiras/econômicas.</a:t>
            </a:r>
            <a:endParaRPr lang="pt-BR" sz="1000" spc="120" dirty="0">
              <a:solidFill>
                <a:srgbClr val="62504F"/>
              </a:solidFill>
              <a:latin typeface="Univers" panose="020B0603020202030204" pitchFamily="34" charset="0"/>
              <a:ea typeface="Open Sans"/>
              <a:cs typeface="Open Sans"/>
            </a:endParaRPr>
          </a:p>
          <a:p>
            <a:pPr indent="1980000" algn="just">
              <a:lnSpc>
                <a:spcPct val="150000"/>
              </a:lnSpc>
            </a:pPr>
            <a:endParaRPr sz="1000" b="1" i="1" dirty="0">
              <a:solidFill>
                <a:srgbClr val="62504F"/>
              </a:solidFill>
              <a:latin typeface="Univers" panose="020B0603020202030204" pitchFamily="34" charset="0"/>
              <a:ea typeface="Noto Sans"/>
              <a:cs typeface="Noto Sans"/>
              <a:sym typeface="Noto Sans"/>
            </a:endParaRPr>
          </a:p>
        </p:txBody>
      </p:sp>
      <p:sp>
        <p:nvSpPr>
          <p:cNvPr id="224" name="Google Shape;224;p23"/>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22</a:t>
            </a:r>
            <a:endParaRPr sz="1000" b="1" dirty="0">
              <a:solidFill>
                <a:srgbClr val="62504F"/>
              </a:solidFill>
              <a:latin typeface="Noto Sans"/>
              <a:ea typeface="Noto Sans"/>
              <a:cs typeface="Noto Sans"/>
              <a:sym typeface="Noto Sans"/>
            </a:endParaRPr>
          </a:p>
        </p:txBody>
      </p:sp>
    </p:spTree>
    <p:extLst>
      <p:ext uri="{BB962C8B-B14F-4D97-AF65-F5344CB8AC3E}">
        <p14:creationId xmlns:p14="http://schemas.microsoft.com/office/powerpoint/2010/main" val="2547629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Google Shape;169;p19">
            <a:extLst>
              <a:ext uri="{FF2B5EF4-FFF2-40B4-BE49-F238E27FC236}">
                <a16:creationId xmlns:a16="http://schemas.microsoft.com/office/drawing/2014/main" id="{825CF707-9B9A-C0C2-77EE-C4D10469861B}"/>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220" name="Google Shape;220;p23"/>
          <p:cNvSpPr txBox="1"/>
          <p:nvPr/>
        </p:nvSpPr>
        <p:spPr>
          <a:xfrm>
            <a:off x="1014950" y="273300"/>
            <a:ext cx="7187100" cy="428400"/>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CONCLUSÃO</a:t>
            </a:r>
            <a:br>
              <a:rPr lang="pt-BR" sz="1500" b="1" dirty="0">
                <a:solidFill>
                  <a:srgbClr val="C67E6C"/>
                </a:solidFill>
                <a:latin typeface="Noto Sans"/>
                <a:ea typeface="Noto Sans"/>
                <a:cs typeface="Noto Sans"/>
                <a:sym typeface="Noto Sans"/>
              </a:rPr>
            </a:br>
            <a:r>
              <a:rPr lang="pt-BR" sz="1200" b="1" i="1" dirty="0">
                <a:solidFill>
                  <a:srgbClr val="62504F"/>
                </a:solidFill>
                <a:latin typeface="Noto Sans"/>
                <a:ea typeface="Noto Sans"/>
                <a:cs typeface="Noto Sans"/>
                <a:sym typeface="Noto Sans"/>
              </a:rPr>
              <a:t>Comentários finais da Administradora Judicial</a:t>
            </a:r>
            <a:endParaRPr sz="1200" b="1" i="1" dirty="0">
              <a:solidFill>
                <a:srgbClr val="62504F"/>
              </a:solidFill>
              <a:latin typeface="Noto Sans"/>
              <a:ea typeface="Noto Sans"/>
              <a:cs typeface="Noto Sans"/>
              <a:sym typeface="Noto Sans"/>
            </a:endParaRPr>
          </a:p>
        </p:txBody>
      </p:sp>
      <p:pic>
        <p:nvPicPr>
          <p:cNvPr id="221" name="Google Shape;221;p23"/>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222" name="Google Shape;222;p23"/>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224" name="Google Shape;224;p23"/>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23</a:t>
            </a:r>
            <a:endParaRPr sz="1000" b="1" dirty="0">
              <a:solidFill>
                <a:srgbClr val="62504F"/>
              </a:solidFill>
              <a:latin typeface="Noto Sans"/>
              <a:ea typeface="Noto Sans"/>
              <a:cs typeface="Noto Sans"/>
              <a:sym typeface="Noto Sans"/>
            </a:endParaRPr>
          </a:p>
        </p:txBody>
      </p:sp>
      <p:graphicFrame>
        <p:nvGraphicFramePr>
          <p:cNvPr id="5" name="Tabela 4">
            <a:extLst>
              <a:ext uri="{FF2B5EF4-FFF2-40B4-BE49-F238E27FC236}">
                <a16:creationId xmlns:a16="http://schemas.microsoft.com/office/drawing/2014/main" id="{55A484DF-38DB-5808-57EE-9893B383004A}"/>
              </a:ext>
            </a:extLst>
          </p:cNvPr>
          <p:cNvGraphicFramePr>
            <a:graphicFrameLocks noGrp="1"/>
          </p:cNvGraphicFramePr>
          <p:nvPr>
            <p:extLst>
              <p:ext uri="{D42A27DB-BD31-4B8C-83A1-F6EECF244321}">
                <p14:modId xmlns:p14="http://schemas.microsoft.com/office/powerpoint/2010/main" val="3889728247"/>
              </p:ext>
            </p:extLst>
          </p:nvPr>
        </p:nvGraphicFramePr>
        <p:xfrm>
          <a:off x="810413" y="3973230"/>
          <a:ext cx="2431551" cy="777595"/>
        </p:xfrm>
        <a:graphic>
          <a:graphicData uri="http://schemas.openxmlformats.org/drawingml/2006/table">
            <a:tbl>
              <a:tblPr/>
              <a:tblGrid>
                <a:gridCol w="569769">
                  <a:extLst>
                    <a:ext uri="{9D8B030D-6E8A-4147-A177-3AD203B41FA5}">
                      <a16:colId xmlns:a16="http://schemas.microsoft.com/office/drawing/2014/main" val="1156419225"/>
                    </a:ext>
                  </a:extLst>
                </a:gridCol>
                <a:gridCol w="1861782">
                  <a:extLst>
                    <a:ext uri="{9D8B030D-6E8A-4147-A177-3AD203B41FA5}">
                      <a16:colId xmlns:a16="http://schemas.microsoft.com/office/drawing/2014/main" val="3215358879"/>
                    </a:ext>
                  </a:extLst>
                </a:gridCol>
              </a:tblGrid>
              <a:tr h="158795">
                <a:tc gridSpan="2">
                  <a:txBody>
                    <a:bodyPr/>
                    <a:lstStyle/>
                    <a:p>
                      <a:pPr algn="ctr" fontAlgn="ctr"/>
                      <a:r>
                        <a:rPr lang="pt-BR" sz="1050" b="1" i="0" u="none" strike="noStrike" dirty="0">
                          <a:solidFill>
                            <a:srgbClr val="FFFFFF"/>
                          </a:solidFill>
                          <a:effectLst/>
                          <a:highlight>
                            <a:srgbClr val="62504F"/>
                          </a:highlight>
                          <a:latin typeface="Arial" panose="020B0604020202020204" pitchFamily="34" charset="0"/>
                        </a:rPr>
                        <a:t>Legendas</a:t>
                      </a:r>
                    </a:p>
                  </a:txBody>
                  <a:tcPr marL="0" marR="0" marT="0" marB="0" anchor="ctr">
                    <a:lnL w="12700" cap="flat" cmpd="sng" algn="ctr">
                      <a:solidFill>
                        <a:srgbClr val="D9D1D1"/>
                      </a:solidFill>
                      <a:prstDash val="solid"/>
                      <a:round/>
                      <a:headEnd type="none" w="med" len="med"/>
                      <a:tailEnd type="none" w="med" len="med"/>
                    </a:lnL>
                    <a:lnR w="12700" cap="flat" cmpd="sng" algn="ctr">
                      <a:solidFill>
                        <a:srgbClr val="D9D1D1"/>
                      </a:solidFill>
                      <a:prstDash val="solid"/>
                      <a:round/>
                      <a:headEnd type="none" w="med" len="med"/>
                      <a:tailEnd type="none" w="med" len="med"/>
                    </a:lnR>
                    <a:lnT w="12700" cap="flat" cmpd="sng" algn="ctr">
                      <a:solidFill>
                        <a:srgbClr val="D9D1D1"/>
                      </a:solidFill>
                      <a:prstDash val="solid"/>
                      <a:round/>
                      <a:headEnd type="none" w="med" len="med"/>
                      <a:tailEnd type="none" w="med" len="med"/>
                    </a:lnT>
                    <a:lnB w="12700" cap="flat" cmpd="sng" algn="ctr">
                      <a:solidFill>
                        <a:srgbClr val="D9D1D1"/>
                      </a:solidFill>
                      <a:prstDash val="solid"/>
                      <a:round/>
                      <a:headEnd type="none" w="med" len="med"/>
                      <a:tailEnd type="none" w="med" len="med"/>
                    </a:lnB>
                    <a:solidFill>
                      <a:srgbClr val="62504F"/>
                    </a:solidFill>
                  </a:tcPr>
                </a:tc>
                <a:tc hMerge="1">
                  <a:txBody>
                    <a:bodyPr/>
                    <a:lstStyle/>
                    <a:p>
                      <a:endParaRPr lang="pt-BR"/>
                    </a:p>
                  </a:txBody>
                  <a:tcPr/>
                </a:tc>
                <a:extLst>
                  <a:ext uri="{0D108BD9-81ED-4DB2-BD59-A6C34878D82A}">
                    <a16:rowId xmlns:a16="http://schemas.microsoft.com/office/drawing/2014/main" val="1211877590"/>
                  </a:ext>
                </a:extLst>
              </a:tr>
              <a:tr h="155736">
                <a:tc>
                  <a:txBody>
                    <a:bodyPr/>
                    <a:lstStyle/>
                    <a:p>
                      <a:pPr algn="ctr" fontAlgn="b"/>
                      <a:r>
                        <a:rPr lang="pt-BR" sz="800" b="0" i="0" u="none" strike="noStrike" dirty="0">
                          <a:solidFill>
                            <a:srgbClr val="62504E"/>
                          </a:solidFill>
                          <a:effectLst/>
                          <a:highlight>
                            <a:srgbClr val="FFFFFF"/>
                          </a:highlight>
                          <a:latin typeface="Arial" panose="020B0604020202020204" pitchFamily="34" charset="0"/>
                        </a:rPr>
                        <a:t>Branco</a:t>
                      </a:r>
                    </a:p>
                  </a:txBody>
                  <a:tcPr marL="0" marR="0" marT="0" marB="0" anchor="ctr">
                    <a:lnL w="12700" cap="flat" cmpd="sng" algn="ctr">
                      <a:solidFill>
                        <a:srgbClr val="D9D1D1"/>
                      </a:solidFill>
                      <a:prstDash val="solid"/>
                      <a:round/>
                      <a:headEnd type="none" w="med" len="med"/>
                      <a:tailEnd type="none" w="med" len="med"/>
                    </a:lnL>
                    <a:lnR w="12700" cap="flat" cmpd="sng" algn="ctr">
                      <a:solidFill>
                        <a:srgbClr val="D9D1D1"/>
                      </a:solidFill>
                      <a:prstDash val="solid"/>
                      <a:round/>
                      <a:headEnd type="none" w="med" len="med"/>
                      <a:tailEnd type="none" w="med" len="med"/>
                    </a:lnR>
                    <a:lnT w="12700" cap="flat" cmpd="sng" algn="ctr">
                      <a:solidFill>
                        <a:srgbClr val="D9D1D1"/>
                      </a:solidFill>
                      <a:prstDash val="solid"/>
                      <a:round/>
                      <a:headEnd type="none" w="med" len="med"/>
                      <a:tailEnd type="none" w="med" len="med"/>
                    </a:lnT>
                    <a:lnB w="12700" cap="flat" cmpd="sng" algn="ctr">
                      <a:solidFill>
                        <a:srgbClr val="D9D1D1"/>
                      </a:solidFill>
                      <a:prstDash val="solid"/>
                      <a:round/>
                      <a:headEnd type="none" w="med" len="med"/>
                      <a:tailEnd type="none" w="med" len="med"/>
                    </a:lnB>
                    <a:solidFill>
                      <a:srgbClr val="FFFFFF"/>
                    </a:solidFill>
                  </a:tcPr>
                </a:tc>
                <a:tc>
                  <a:txBody>
                    <a:bodyPr/>
                    <a:lstStyle/>
                    <a:p>
                      <a:pPr algn="l" fontAlgn="b"/>
                      <a:r>
                        <a:rPr lang="pt-BR" sz="800" b="0" i="0" u="none" strike="noStrike" dirty="0">
                          <a:solidFill>
                            <a:srgbClr val="62504E"/>
                          </a:solidFill>
                          <a:effectLst/>
                          <a:highlight>
                            <a:srgbClr val="FFFFFF"/>
                          </a:highlight>
                          <a:latin typeface="Calibri" panose="020F0502020204030204" pitchFamily="34" charset="0"/>
                        </a:rPr>
                        <a:t>Sem parâmetros de Comparação</a:t>
                      </a:r>
                    </a:p>
                  </a:txBody>
                  <a:tcPr marL="0" marR="0" marT="0" marB="0" anchor="ctr">
                    <a:lnL w="12700" cap="flat" cmpd="sng" algn="ctr">
                      <a:solidFill>
                        <a:srgbClr val="D9D1D1"/>
                      </a:solidFill>
                      <a:prstDash val="solid"/>
                      <a:round/>
                      <a:headEnd type="none" w="med" len="med"/>
                      <a:tailEnd type="none" w="med" len="med"/>
                    </a:lnL>
                    <a:lnR w="12700" cap="flat" cmpd="sng" algn="ctr">
                      <a:solidFill>
                        <a:srgbClr val="D9D1D1"/>
                      </a:solidFill>
                      <a:prstDash val="solid"/>
                      <a:round/>
                      <a:headEnd type="none" w="med" len="med"/>
                      <a:tailEnd type="none" w="med" len="med"/>
                    </a:lnR>
                    <a:lnT w="12700" cap="flat" cmpd="sng" algn="ctr">
                      <a:solidFill>
                        <a:srgbClr val="D9D1D1"/>
                      </a:solidFill>
                      <a:prstDash val="solid"/>
                      <a:round/>
                      <a:headEnd type="none" w="med" len="med"/>
                      <a:tailEnd type="none" w="med" len="med"/>
                    </a:lnT>
                    <a:lnB w="12700" cap="flat" cmpd="sng" algn="ctr">
                      <a:solidFill>
                        <a:srgbClr val="D9D1D1"/>
                      </a:solidFill>
                      <a:prstDash val="solid"/>
                      <a:round/>
                      <a:headEnd type="none" w="med" len="med"/>
                      <a:tailEnd type="none" w="med" len="med"/>
                    </a:lnB>
                    <a:solidFill>
                      <a:srgbClr val="FFFFFF"/>
                    </a:solidFill>
                  </a:tcPr>
                </a:tc>
                <a:extLst>
                  <a:ext uri="{0D108BD9-81ED-4DB2-BD59-A6C34878D82A}">
                    <a16:rowId xmlns:a16="http://schemas.microsoft.com/office/drawing/2014/main" val="1775100810"/>
                  </a:ext>
                </a:extLst>
              </a:tr>
              <a:tr h="158989">
                <a:tc>
                  <a:txBody>
                    <a:bodyPr/>
                    <a:lstStyle/>
                    <a:p>
                      <a:pPr algn="ctr" fontAlgn="b"/>
                      <a:r>
                        <a:rPr lang="pt-BR" sz="800" b="0" i="0" u="none" strike="noStrike" dirty="0">
                          <a:solidFill>
                            <a:srgbClr val="62504E"/>
                          </a:solidFill>
                          <a:effectLst/>
                          <a:highlight>
                            <a:srgbClr val="00FF00"/>
                          </a:highlight>
                          <a:latin typeface="Arial" panose="020B0604020202020204" pitchFamily="34" charset="0"/>
                        </a:rPr>
                        <a:t>Verde</a:t>
                      </a:r>
                    </a:p>
                  </a:txBody>
                  <a:tcPr marL="0" marR="0" marT="0" marB="0" anchor="ctr">
                    <a:lnL w="12700" cap="flat" cmpd="sng" algn="ctr">
                      <a:solidFill>
                        <a:srgbClr val="D9D1D1"/>
                      </a:solidFill>
                      <a:prstDash val="solid"/>
                      <a:round/>
                      <a:headEnd type="none" w="med" len="med"/>
                      <a:tailEnd type="none" w="med" len="med"/>
                    </a:lnL>
                    <a:lnR w="12700" cap="flat" cmpd="sng" algn="ctr">
                      <a:solidFill>
                        <a:srgbClr val="D9D1D1"/>
                      </a:solidFill>
                      <a:prstDash val="solid"/>
                      <a:round/>
                      <a:headEnd type="none" w="med" len="med"/>
                      <a:tailEnd type="none" w="med" len="med"/>
                    </a:lnR>
                    <a:lnT w="12700" cap="flat" cmpd="sng" algn="ctr">
                      <a:solidFill>
                        <a:srgbClr val="D9D1D1"/>
                      </a:solidFill>
                      <a:prstDash val="solid"/>
                      <a:round/>
                      <a:headEnd type="none" w="med" len="med"/>
                      <a:tailEnd type="none" w="med" len="med"/>
                    </a:lnT>
                    <a:lnB w="12700" cap="flat" cmpd="sng" algn="ctr">
                      <a:solidFill>
                        <a:srgbClr val="D9D1D1"/>
                      </a:solidFill>
                      <a:prstDash val="solid"/>
                      <a:round/>
                      <a:headEnd type="none" w="med" len="med"/>
                      <a:tailEnd type="none" w="med" len="med"/>
                    </a:lnB>
                    <a:solidFill>
                      <a:srgbClr val="00FF00"/>
                    </a:solidFill>
                  </a:tcPr>
                </a:tc>
                <a:tc>
                  <a:txBody>
                    <a:bodyPr/>
                    <a:lstStyle/>
                    <a:p>
                      <a:pPr algn="l" fontAlgn="b"/>
                      <a:r>
                        <a:rPr lang="pt-BR" sz="800" b="0" i="0" u="none" strike="noStrike" dirty="0">
                          <a:solidFill>
                            <a:srgbClr val="62504E"/>
                          </a:solidFill>
                          <a:effectLst/>
                          <a:highlight>
                            <a:srgbClr val="FFFFFF"/>
                          </a:highlight>
                          <a:latin typeface="Calibri" panose="020F0502020204030204" pitchFamily="34" charset="0"/>
                        </a:rPr>
                        <a:t>Melhor que o ano anterior</a:t>
                      </a:r>
                    </a:p>
                  </a:txBody>
                  <a:tcPr marL="0" marR="0" marT="0" marB="0" anchor="ctr">
                    <a:lnL w="12700" cap="flat" cmpd="sng" algn="ctr">
                      <a:solidFill>
                        <a:srgbClr val="D9D1D1"/>
                      </a:solidFill>
                      <a:prstDash val="solid"/>
                      <a:round/>
                      <a:headEnd type="none" w="med" len="med"/>
                      <a:tailEnd type="none" w="med" len="med"/>
                    </a:lnL>
                    <a:lnR w="12700" cap="flat" cmpd="sng" algn="ctr">
                      <a:solidFill>
                        <a:srgbClr val="D9D1D1"/>
                      </a:solidFill>
                      <a:prstDash val="solid"/>
                      <a:round/>
                      <a:headEnd type="none" w="med" len="med"/>
                      <a:tailEnd type="none" w="med" len="med"/>
                    </a:lnR>
                    <a:lnT w="12700" cap="flat" cmpd="sng" algn="ctr">
                      <a:solidFill>
                        <a:srgbClr val="D9D1D1"/>
                      </a:solidFill>
                      <a:prstDash val="solid"/>
                      <a:round/>
                      <a:headEnd type="none" w="med" len="med"/>
                      <a:tailEnd type="none" w="med" len="med"/>
                    </a:lnT>
                    <a:lnB w="12700" cap="flat" cmpd="sng" algn="ctr">
                      <a:solidFill>
                        <a:srgbClr val="D9D1D1"/>
                      </a:solidFill>
                      <a:prstDash val="solid"/>
                      <a:round/>
                      <a:headEnd type="none" w="med" len="med"/>
                      <a:tailEnd type="none" w="med" len="med"/>
                    </a:lnB>
                    <a:solidFill>
                      <a:srgbClr val="FFFFFF"/>
                    </a:solidFill>
                  </a:tcPr>
                </a:tc>
                <a:extLst>
                  <a:ext uri="{0D108BD9-81ED-4DB2-BD59-A6C34878D82A}">
                    <a16:rowId xmlns:a16="http://schemas.microsoft.com/office/drawing/2014/main" val="94183870"/>
                  </a:ext>
                </a:extLst>
              </a:tr>
              <a:tr h="171217">
                <a:tc>
                  <a:txBody>
                    <a:bodyPr/>
                    <a:lstStyle/>
                    <a:p>
                      <a:pPr algn="ctr" fontAlgn="b"/>
                      <a:r>
                        <a:rPr lang="pt-BR" sz="800" b="0" i="0" u="none" strike="noStrike" dirty="0">
                          <a:solidFill>
                            <a:srgbClr val="62504E"/>
                          </a:solidFill>
                          <a:effectLst/>
                          <a:highlight>
                            <a:srgbClr val="FF0000"/>
                          </a:highlight>
                          <a:latin typeface="Arial" panose="020B0604020202020204" pitchFamily="34" charset="0"/>
                        </a:rPr>
                        <a:t>Vermelho</a:t>
                      </a:r>
                    </a:p>
                  </a:txBody>
                  <a:tcPr marL="0" marR="0" marT="0" marB="0" anchor="ctr">
                    <a:lnL w="12700" cap="flat" cmpd="sng" algn="ctr">
                      <a:solidFill>
                        <a:srgbClr val="D9D1D1"/>
                      </a:solidFill>
                      <a:prstDash val="solid"/>
                      <a:round/>
                      <a:headEnd type="none" w="med" len="med"/>
                      <a:tailEnd type="none" w="med" len="med"/>
                    </a:lnL>
                    <a:lnR w="12700" cap="flat" cmpd="sng" algn="ctr">
                      <a:solidFill>
                        <a:srgbClr val="D9D1D1"/>
                      </a:solidFill>
                      <a:prstDash val="solid"/>
                      <a:round/>
                      <a:headEnd type="none" w="med" len="med"/>
                      <a:tailEnd type="none" w="med" len="med"/>
                    </a:lnR>
                    <a:lnT w="12700" cap="flat" cmpd="sng" algn="ctr">
                      <a:solidFill>
                        <a:srgbClr val="D9D1D1"/>
                      </a:solidFill>
                      <a:prstDash val="solid"/>
                      <a:round/>
                      <a:headEnd type="none" w="med" len="med"/>
                      <a:tailEnd type="none" w="med" len="med"/>
                    </a:lnT>
                    <a:lnB w="12700" cap="flat" cmpd="sng" algn="ctr">
                      <a:solidFill>
                        <a:srgbClr val="D9D1D1"/>
                      </a:solidFill>
                      <a:prstDash val="solid"/>
                      <a:round/>
                      <a:headEnd type="none" w="med" len="med"/>
                      <a:tailEnd type="none" w="med" len="med"/>
                    </a:lnB>
                    <a:solidFill>
                      <a:srgbClr val="FF0000"/>
                    </a:solidFill>
                  </a:tcPr>
                </a:tc>
                <a:tc>
                  <a:txBody>
                    <a:bodyPr/>
                    <a:lstStyle/>
                    <a:p>
                      <a:pPr algn="l" fontAlgn="b"/>
                      <a:r>
                        <a:rPr lang="pt-BR" sz="800" b="0" i="0" u="none" strike="noStrike" dirty="0">
                          <a:solidFill>
                            <a:srgbClr val="62504E"/>
                          </a:solidFill>
                          <a:effectLst/>
                          <a:highlight>
                            <a:srgbClr val="FFFFFF"/>
                          </a:highlight>
                          <a:latin typeface="Calibri" panose="020F0502020204030204" pitchFamily="34" charset="0"/>
                        </a:rPr>
                        <a:t>Pior que o ano anterior</a:t>
                      </a:r>
                    </a:p>
                  </a:txBody>
                  <a:tcPr marL="0" marR="0" marT="0" marB="0" anchor="ctr">
                    <a:lnL w="12700" cap="flat" cmpd="sng" algn="ctr">
                      <a:solidFill>
                        <a:srgbClr val="D9D1D1"/>
                      </a:solidFill>
                      <a:prstDash val="solid"/>
                      <a:round/>
                      <a:headEnd type="none" w="med" len="med"/>
                      <a:tailEnd type="none" w="med" len="med"/>
                    </a:lnL>
                    <a:lnR w="12700" cap="flat" cmpd="sng" algn="ctr">
                      <a:solidFill>
                        <a:srgbClr val="D9D1D1"/>
                      </a:solidFill>
                      <a:prstDash val="solid"/>
                      <a:round/>
                      <a:headEnd type="none" w="med" len="med"/>
                      <a:tailEnd type="none" w="med" len="med"/>
                    </a:lnR>
                    <a:lnT w="12700" cap="flat" cmpd="sng" algn="ctr">
                      <a:solidFill>
                        <a:srgbClr val="D9D1D1"/>
                      </a:solidFill>
                      <a:prstDash val="solid"/>
                      <a:round/>
                      <a:headEnd type="none" w="med" len="med"/>
                      <a:tailEnd type="none" w="med" len="med"/>
                    </a:lnT>
                    <a:lnB w="12700" cap="flat" cmpd="sng" algn="ctr">
                      <a:solidFill>
                        <a:srgbClr val="D9D1D1"/>
                      </a:solidFill>
                      <a:prstDash val="solid"/>
                      <a:round/>
                      <a:headEnd type="none" w="med" len="med"/>
                      <a:tailEnd type="none" w="med" len="med"/>
                    </a:lnB>
                    <a:solidFill>
                      <a:srgbClr val="FFFFFF"/>
                    </a:solidFill>
                  </a:tcPr>
                </a:tc>
                <a:extLst>
                  <a:ext uri="{0D108BD9-81ED-4DB2-BD59-A6C34878D82A}">
                    <a16:rowId xmlns:a16="http://schemas.microsoft.com/office/drawing/2014/main" val="1695391812"/>
                  </a:ext>
                </a:extLst>
              </a:tr>
              <a:tr h="131633">
                <a:tc>
                  <a:txBody>
                    <a:bodyPr/>
                    <a:lstStyle/>
                    <a:p>
                      <a:pPr algn="ctr" fontAlgn="b"/>
                      <a:r>
                        <a:rPr lang="pt-BR" sz="800" b="0" i="0" u="none" strike="noStrike" dirty="0">
                          <a:solidFill>
                            <a:srgbClr val="62504E"/>
                          </a:solidFill>
                          <a:effectLst/>
                          <a:highlight>
                            <a:srgbClr val="FFFF00"/>
                          </a:highlight>
                          <a:latin typeface="Arial" panose="020B0604020202020204" pitchFamily="34" charset="0"/>
                        </a:rPr>
                        <a:t>Amarelo</a:t>
                      </a:r>
                    </a:p>
                  </a:txBody>
                  <a:tcPr marL="0" marR="0" marT="0" marB="0" anchor="b">
                    <a:lnL w="12700" cap="flat" cmpd="sng" algn="ctr">
                      <a:solidFill>
                        <a:srgbClr val="D9D1D1"/>
                      </a:solidFill>
                      <a:prstDash val="solid"/>
                      <a:round/>
                      <a:headEnd type="none" w="med" len="med"/>
                      <a:tailEnd type="none" w="med" len="med"/>
                    </a:lnL>
                    <a:lnR w="12700" cap="flat" cmpd="sng" algn="ctr">
                      <a:solidFill>
                        <a:srgbClr val="D9D1D1"/>
                      </a:solidFill>
                      <a:prstDash val="solid"/>
                      <a:round/>
                      <a:headEnd type="none" w="med" len="med"/>
                      <a:tailEnd type="none" w="med" len="med"/>
                    </a:lnR>
                    <a:lnT w="12700" cap="flat" cmpd="sng" algn="ctr">
                      <a:solidFill>
                        <a:srgbClr val="D9D1D1"/>
                      </a:solidFill>
                      <a:prstDash val="solid"/>
                      <a:round/>
                      <a:headEnd type="none" w="med" len="med"/>
                      <a:tailEnd type="none" w="med" len="med"/>
                    </a:lnT>
                    <a:lnB w="12700" cap="flat" cmpd="sng" algn="ctr">
                      <a:solidFill>
                        <a:srgbClr val="D9D1D1"/>
                      </a:solidFill>
                      <a:prstDash val="solid"/>
                      <a:round/>
                      <a:headEnd type="none" w="med" len="med"/>
                      <a:tailEnd type="none" w="med" len="med"/>
                    </a:lnB>
                    <a:solidFill>
                      <a:srgbClr val="FFFF00"/>
                    </a:solidFill>
                  </a:tcPr>
                </a:tc>
                <a:tc>
                  <a:txBody>
                    <a:bodyPr/>
                    <a:lstStyle/>
                    <a:p>
                      <a:pPr algn="l" fontAlgn="b"/>
                      <a:r>
                        <a:rPr lang="pt-BR" sz="800" b="0" i="0" u="none" strike="noStrike" dirty="0">
                          <a:solidFill>
                            <a:srgbClr val="62504E"/>
                          </a:solidFill>
                          <a:effectLst/>
                          <a:highlight>
                            <a:srgbClr val="FFFFFF"/>
                          </a:highlight>
                          <a:latin typeface="Calibri" panose="020F0502020204030204" pitchFamily="34" charset="0"/>
                        </a:rPr>
                        <a:t>Igual ao ano anterior</a:t>
                      </a:r>
                    </a:p>
                  </a:txBody>
                  <a:tcPr marL="0" marR="0" marT="0" marB="0" anchor="ctr">
                    <a:lnL w="12700" cap="flat" cmpd="sng" algn="ctr">
                      <a:solidFill>
                        <a:srgbClr val="D9D1D1"/>
                      </a:solidFill>
                      <a:prstDash val="solid"/>
                      <a:round/>
                      <a:headEnd type="none" w="med" len="med"/>
                      <a:tailEnd type="none" w="med" len="med"/>
                    </a:lnL>
                    <a:lnR w="12700" cap="flat" cmpd="sng" algn="ctr">
                      <a:solidFill>
                        <a:srgbClr val="D9D1D1"/>
                      </a:solidFill>
                      <a:prstDash val="solid"/>
                      <a:round/>
                      <a:headEnd type="none" w="med" len="med"/>
                      <a:tailEnd type="none" w="med" len="med"/>
                    </a:lnR>
                    <a:lnT w="12700" cap="flat" cmpd="sng" algn="ctr">
                      <a:solidFill>
                        <a:srgbClr val="D9D1D1"/>
                      </a:solidFill>
                      <a:prstDash val="solid"/>
                      <a:round/>
                      <a:headEnd type="none" w="med" len="med"/>
                      <a:tailEnd type="none" w="med" len="med"/>
                    </a:lnT>
                    <a:lnB w="12700" cap="flat" cmpd="sng" algn="ctr">
                      <a:solidFill>
                        <a:srgbClr val="D9D1D1"/>
                      </a:solidFill>
                      <a:prstDash val="solid"/>
                      <a:round/>
                      <a:headEnd type="none" w="med" len="med"/>
                      <a:tailEnd type="none" w="med" len="med"/>
                    </a:lnB>
                    <a:solidFill>
                      <a:srgbClr val="FFFFFF"/>
                    </a:solidFill>
                  </a:tcPr>
                </a:tc>
                <a:extLst>
                  <a:ext uri="{0D108BD9-81ED-4DB2-BD59-A6C34878D82A}">
                    <a16:rowId xmlns:a16="http://schemas.microsoft.com/office/drawing/2014/main" val="420795298"/>
                  </a:ext>
                </a:extLst>
              </a:tr>
            </a:tbl>
          </a:graphicData>
        </a:graphic>
      </p:graphicFrame>
      <p:graphicFrame>
        <p:nvGraphicFramePr>
          <p:cNvPr id="2" name="Tabela 1">
            <a:extLst>
              <a:ext uri="{FF2B5EF4-FFF2-40B4-BE49-F238E27FC236}">
                <a16:creationId xmlns:a16="http://schemas.microsoft.com/office/drawing/2014/main" id="{0BBE9E8C-B8D2-8A9F-6752-C86683954602}"/>
              </a:ext>
            </a:extLst>
          </p:cNvPr>
          <p:cNvGraphicFramePr>
            <a:graphicFrameLocks noGrp="1"/>
          </p:cNvGraphicFramePr>
          <p:nvPr>
            <p:extLst>
              <p:ext uri="{D42A27DB-BD31-4B8C-83A1-F6EECF244321}">
                <p14:modId xmlns:p14="http://schemas.microsoft.com/office/powerpoint/2010/main" val="4238555475"/>
              </p:ext>
            </p:extLst>
          </p:nvPr>
        </p:nvGraphicFramePr>
        <p:xfrm>
          <a:off x="810413" y="1030596"/>
          <a:ext cx="6973322" cy="2914098"/>
        </p:xfrm>
        <a:graphic>
          <a:graphicData uri="http://schemas.openxmlformats.org/drawingml/2006/table">
            <a:tbl>
              <a:tblPr/>
              <a:tblGrid>
                <a:gridCol w="641052">
                  <a:extLst>
                    <a:ext uri="{9D8B030D-6E8A-4147-A177-3AD203B41FA5}">
                      <a16:colId xmlns:a16="http://schemas.microsoft.com/office/drawing/2014/main" val="3790756756"/>
                    </a:ext>
                  </a:extLst>
                </a:gridCol>
                <a:gridCol w="2094706">
                  <a:extLst>
                    <a:ext uri="{9D8B030D-6E8A-4147-A177-3AD203B41FA5}">
                      <a16:colId xmlns:a16="http://schemas.microsoft.com/office/drawing/2014/main" val="1205273013"/>
                    </a:ext>
                  </a:extLst>
                </a:gridCol>
                <a:gridCol w="1059391">
                  <a:extLst>
                    <a:ext uri="{9D8B030D-6E8A-4147-A177-3AD203B41FA5}">
                      <a16:colId xmlns:a16="http://schemas.microsoft.com/office/drawing/2014/main" val="923906665"/>
                    </a:ext>
                  </a:extLst>
                </a:gridCol>
                <a:gridCol w="1059391">
                  <a:extLst>
                    <a:ext uri="{9D8B030D-6E8A-4147-A177-3AD203B41FA5}">
                      <a16:colId xmlns:a16="http://schemas.microsoft.com/office/drawing/2014/main" val="2924596093"/>
                    </a:ext>
                  </a:extLst>
                </a:gridCol>
                <a:gridCol w="1059391">
                  <a:extLst>
                    <a:ext uri="{9D8B030D-6E8A-4147-A177-3AD203B41FA5}">
                      <a16:colId xmlns:a16="http://schemas.microsoft.com/office/drawing/2014/main" val="1910032089"/>
                    </a:ext>
                  </a:extLst>
                </a:gridCol>
                <a:gridCol w="1059391">
                  <a:extLst>
                    <a:ext uri="{9D8B030D-6E8A-4147-A177-3AD203B41FA5}">
                      <a16:colId xmlns:a16="http://schemas.microsoft.com/office/drawing/2014/main" val="1318112461"/>
                    </a:ext>
                  </a:extLst>
                </a:gridCol>
              </a:tblGrid>
              <a:tr h="180975">
                <a:tc gridSpan="4">
                  <a:txBody>
                    <a:bodyPr/>
                    <a:lstStyle/>
                    <a:p>
                      <a:pPr algn="ctr" fontAlgn="ctr"/>
                      <a:r>
                        <a:rPr lang="pt-BR" sz="1050" b="1" i="0" u="none" strike="noStrike" dirty="0">
                          <a:solidFill>
                            <a:srgbClr val="FFFFFF"/>
                          </a:solidFill>
                          <a:effectLst/>
                          <a:highlight>
                            <a:srgbClr val="62504F"/>
                          </a:highlight>
                          <a:latin typeface="Arial" panose="020B0604020202020204" pitchFamily="34" charset="0"/>
                        </a:rPr>
                        <a:t>Indicadores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ctr"/>
                      <a:endParaRPr lang="pt-BR" sz="1050" b="1" i="0" u="none" strike="noStrike" dirty="0">
                        <a:solidFill>
                          <a:srgbClr val="FFFFFF"/>
                        </a:solidFill>
                        <a:effectLst/>
                        <a:highlight>
                          <a:srgbClr val="62504F"/>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62504F"/>
                    </a:solidFill>
                  </a:tcPr>
                </a:tc>
                <a:tc>
                  <a:txBody>
                    <a:bodyPr/>
                    <a:lstStyle/>
                    <a:p>
                      <a:pPr algn="ctr" fontAlgn="ctr"/>
                      <a:endParaRPr lang="pt-BR" sz="1050" b="1" i="0" u="none" strike="noStrike" dirty="0">
                        <a:solidFill>
                          <a:srgbClr val="FFFFFF"/>
                        </a:solidFill>
                        <a:effectLst/>
                        <a:highlight>
                          <a:srgbClr val="62504F"/>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62504F"/>
                    </a:solidFill>
                  </a:tcPr>
                </a:tc>
                <a:extLst>
                  <a:ext uri="{0D108BD9-81ED-4DB2-BD59-A6C34878D82A}">
                    <a16:rowId xmlns:a16="http://schemas.microsoft.com/office/drawing/2014/main" val="298285541"/>
                  </a:ext>
                </a:extLst>
              </a:tr>
              <a:tr h="224264">
                <a:tc gridSpan="4">
                  <a:txBody>
                    <a:bodyPr/>
                    <a:lstStyle/>
                    <a:p>
                      <a:pPr algn="ctr" fontAlgn="ctr"/>
                      <a:r>
                        <a:rPr lang="pt-BR" sz="1050" b="1" i="0" u="none" strike="noStrike" dirty="0">
                          <a:solidFill>
                            <a:srgbClr val="FFFFFF"/>
                          </a:solidFill>
                          <a:effectLst/>
                          <a:highlight>
                            <a:srgbClr val="62504F"/>
                          </a:highlight>
                          <a:latin typeface="Arial" panose="020B0604020202020204" pitchFamily="34" charset="0"/>
                        </a:rPr>
                        <a:t>Quocientes Financeiros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ctr"/>
                      <a:endParaRPr lang="pt-BR" sz="1050" b="1" i="0" u="none" strike="noStrike" dirty="0">
                        <a:solidFill>
                          <a:srgbClr val="FFFFFF"/>
                        </a:solidFill>
                        <a:effectLst/>
                        <a:highlight>
                          <a:srgbClr val="62504F"/>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a:txBody>
                    <a:bodyPr/>
                    <a:lstStyle/>
                    <a:p>
                      <a:pPr algn="ctr" fontAlgn="ctr"/>
                      <a:endParaRPr lang="pt-BR" sz="1050" b="1" i="0" u="none" strike="noStrike" dirty="0">
                        <a:solidFill>
                          <a:srgbClr val="FFFFFF"/>
                        </a:solidFill>
                        <a:effectLst/>
                        <a:highlight>
                          <a:srgbClr val="62504F"/>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extLst>
                  <a:ext uri="{0D108BD9-81ED-4DB2-BD59-A6C34878D82A}">
                    <a16:rowId xmlns:a16="http://schemas.microsoft.com/office/drawing/2014/main" val="148020157"/>
                  </a:ext>
                </a:extLst>
              </a:tr>
              <a:tr h="123834">
                <a:tc gridSpan="2">
                  <a:txBody>
                    <a:bodyPr/>
                    <a:lstStyle/>
                    <a:p>
                      <a:pPr algn="ctr" fontAlgn="ctr"/>
                      <a:r>
                        <a:rPr lang="pt-BR" sz="1050" b="1" i="0" u="none" strike="noStrike" dirty="0">
                          <a:solidFill>
                            <a:srgbClr val="FFFFFF"/>
                          </a:solidFill>
                          <a:effectLst/>
                          <a:highlight>
                            <a:srgbClr val="62504F"/>
                          </a:highlight>
                          <a:latin typeface="Arial" panose="020B0604020202020204" pitchFamily="34" charset="0"/>
                        </a:rPr>
                        <a:t>Estrutura de Capital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a:txBody>
                    <a:bodyPr/>
                    <a:lstStyle/>
                    <a:p>
                      <a:pPr algn="ctr" fontAlgn="ctr"/>
                      <a:r>
                        <a:rPr lang="pt-BR" sz="1050" b="1" i="0" u="none" strike="noStrike" dirty="0">
                          <a:solidFill>
                            <a:srgbClr val="FFFFFF"/>
                          </a:solidFill>
                          <a:effectLst/>
                          <a:highlight>
                            <a:srgbClr val="C67E6C"/>
                          </a:highlight>
                          <a:latin typeface="Arial" panose="020B0604020202020204" pitchFamily="34" charset="0"/>
                        </a:rPr>
                        <a:t>2023 para 2022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algn="ctr" fontAlgn="ctr"/>
                      <a:r>
                        <a:rPr lang="pt-BR" sz="1050" b="1" i="0" u="none" strike="noStrike" dirty="0">
                          <a:solidFill>
                            <a:srgbClr val="FFFFFF"/>
                          </a:solidFill>
                          <a:effectLst/>
                          <a:highlight>
                            <a:srgbClr val="C67E6C"/>
                          </a:highlight>
                          <a:latin typeface="Arial" panose="020B0604020202020204" pitchFamily="34" charset="0"/>
                        </a:rPr>
                        <a:t>2024 para 2023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pt-BR" sz="1050" b="1" i="0" u="none" strike="noStrike" dirty="0">
                          <a:solidFill>
                            <a:srgbClr val="FFFFFF"/>
                          </a:solidFill>
                          <a:effectLst/>
                          <a:highlight>
                            <a:srgbClr val="C67E6C"/>
                          </a:highlight>
                          <a:latin typeface="Arial" panose="020B0604020202020204" pitchFamily="34" charset="0"/>
                        </a:rPr>
                        <a:t>2025 para 2024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pt-BR" sz="1050" b="1" i="0" u="none" strike="noStrike" dirty="0">
                          <a:solidFill>
                            <a:srgbClr val="FFFFFF"/>
                          </a:solidFill>
                          <a:effectLst/>
                          <a:highlight>
                            <a:srgbClr val="C67E6C"/>
                          </a:highlight>
                          <a:latin typeface="Arial" panose="020B0604020202020204" pitchFamily="34" charset="0"/>
                        </a:rPr>
                        <a:t>2026 para 2025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extLst>
                  <a:ext uri="{0D108BD9-81ED-4DB2-BD59-A6C34878D82A}">
                    <a16:rowId xmlns:a16="http://schemas.microsoft.com/office/drawing/2014/main" val="2462562610"/>
                  </a:ext>
                </a:extLst>
              </a:tr>
              <a:tr h="152400">
                <a:tc>
                  <a:txBody>
                    <a:bodyPr/>
                    <a:lstStyle/>
                    <a:p>
                      <a:pPr algn="ctr" fontAlgn="ctr"/>
                      <a:r>
                        <a:rPr lang="pt-BR" sz="800" b="0" i="0" u="none" strike="noStrike" dirty="0">
                          <a:solidFill>
                            <a:srgbClr val="62504F"/>
                          </a:solidFill>
                          <a:effectLst/>
                          <a:highlight>
                            <a:srgbClr val="BDB19F"/>
                          </a:highlight>
                          <a:latin typeface="Arial" panose="020B0604020202020204" pitchFamily="34" charset="0"/>
                        </a:rPr>
                        <a:t>RFR</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800" b="0" i="0" u="none" strike="noStrike" dirty="0">
                          <a:solidFill>
                            <a:srgbClr val="62504F"/>
                          </a:solidFill>
                          <a:effectLst/>
                          <a:highlight>
                            <a:srgbClr val="BDB19F"/>
                          </a:highlight>
                          <a:latin typeface="Arial" panose="020B0604020202020204" pitchFamily="34" charset="0"/>
                        </a:rPr>
                        <a:t>Relação entre as fontes de Recursos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490274858"/>
                  </a:ext>
                </a:extLst>
              </a:tr>
              <a:tr h="159276">
                <a:tc>
                  <a:txBody>
                    <a:bodyPr/>
                    <a:lstStyle/>
                    <a:p>
                      <a:pPr algn="ctr" fontAlgn="ctr"/>
                      <a:r>
                        <a:rPr lang="pt-BR" sz="800" b="0" i="0" u="none" strike="noStrike" dirty="0">
                          <a:solidFill>
                            <a:srgbClr val="62504F"/>
                          </a:solidFill>
                          <a:effectLst/>
                          <a:highlight>
                            <a:srgbClr val="D9D1D1"/>
                          </a:highlight>
                          <a:latin typeface="Arial" panose="020B0604020202020204" pitchFamily="34" charset="0"/>
                        </a:rPr>
                        <a:t>EG</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800" b="0" i="0" u="none" strike="noStrike" dirty="0">
                          <a:solidFill>
                            <a:srgbClr val="62504F"/>
                          </a:solidFill>
                          <a:effectLst/>
                          <a:highlight>
                            <a:srgbClr val="D9D1D1"/>
                          </a:highlight>
                          <a:latin typeface="Arial" panose="020B0604020202020204" pitchFamily="34" charset="0"/>
                        </a:rPr>
                        <a:t>Endividamento Geral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800" b="0" i="0" u="none" strike="noStrike" dirty="0">
                          <a:solidFill>
                            <a:srgbClr val="FF0000"/>
                          </a:solidFill>
                          <a:effectLst/>
                          <a:highlight>
                            <a:srgbClr val="FF0000"/>
                          </a:highlight>
                          <a:latin typeface="Arial" panose="020B0604020202020204" pitchFamily="34" charset="0"/>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r>
                        <a:rPr lang="pt-BR" sz="800" b="0" i="0" u="none" strike="noStrike" dirty="0">
                          <a:solidFill>
                            <a:srgbClr val="FF0000"/>
                          </a:solidFill>
                          <a:effectLst/>
                          <a:highlight>
                            <a:srgbClr val="FF0000"/>
                          </a:highlight>
                          <a:latin typeface="Arial" panose="020B0604020202020204" pitchFamily="34" charset="0"/>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1110979559"/>
                  </a:ext>
                </a:extLst>
              </a:tr>
              <a:tr h="152400">
                <a:tc>
                  <a:txBody>
                    <a:bodyPr/>
                    <a:lstStyle/>
                    <a:p>
                      <a:pPr algn="ctr" fontAlgn="ctr"/>
                      <a:r>
                        <a:rPr lang="pt-BR" sz="800" b="0" i="0" u="none" strike="noStrike" dirty="0">
                          <a:solidFill>
                            <a:srgbClr val="62504F"/>
                          </a:solidFill>
                          <a:effectLst/>
                          <a:highlight>
                            <a:srgbClr val="BDB19F"/>
                          </a:highlight>
                          <a:latin typeface="Arial" panose="020B0604020202020204" pitchFamily="34" charset="0"/>
                        </a:rPr>
                        <a:t>CE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800" b="0" i="0" u="none" strike="noStrike" dirty="0">
                          <a:solidFill>
                            <a:srgbClr val="62504F"/>
                          </a:solidFill>
                          <a:effectLst/>
                          <a:highlight>
                            <a:srgbClr val="BDB19F"/>
                          </a:highlight>
                          <a:latin typeface="Arial" panose="020B0604020202020204" pitchFamily="34" charset="0"/>
                        </a:rPr>
                        <a:t>Composição de Exigibilidades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FF00"/>
                    </a:solidFill>
                  </a:tcPr>
                </a:tc>
                <a:tc>
                  <a:txBody>
                    <a:bodyPr/>
                    <a:lstStyle/>
                    <a:p>
                      <a:pPr algn="ctr" fontAlgn="ctr"/>
                      <a:r>
                        <a:rPr lang="pt-BR" sz="800" b="0" i="0" u="none" strike="noStrike" dirty="0">
                          <a:solidFill>
                            <a:srgbClr val="FF0000"/>
                          </a:solidFill>
                          <a:effectLst/>
                          <a:highlight>
                            <a:srgbClr val="FF0000"/>
                          </a:highlight>
                          <a:latin typeface="Arial" panose="020B0604020202020204" pitchFamily="34" charset="0"/>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FF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FF00"/>
                    </a:solidFill>
                  </a:tcPr>
                </a:tc>
                <a:extLst>
                  <a:ext uri="{0D108BD9-81ED-4DB2-BD59-A6C34878D82A}">
                    <a16:rowId xmlns:a16="http://schemas.microsoft.com/office/drawing/2014/main" val="2449245675"/>
                  </a:ext>
                </a:extLst>
              </a:tr>
              <a:tr h="152400">
                <a:tc>
                  <a:txBody>
                    <a:bodyPr/>
                    <a:lstStyle/>
                    <a:p>
                      <a:pPr algn="ctr" fontAlgn="ctr"/>
                      <a:r>
                        <a:rPr lang="pt-BR" sz="800" b="0" i="0" u="none" strike="noStrike" dirty="0">
                          <a:solidFill>
                            <a:srgbClr val="62504F"/>
                          </a:solidFill>
                          <a:effectLst/>
                          <a:highlight>
                            <a:srgbClr val="D9D1D1"/>
                          </a:highlight>
                          <a:latin typeface="Arial" panose="020B0604020202020204" pitchFamily="34" charset="0"/>
                        </a:rPr>
                        <a:t>IPL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800" b="0" i="0" u="none" strike="noStrike" dirty="0">
                          <a:solidFill>
                            <a:srgbClr val="62504F"/>
                          </a:solidFill>
                          <a:effectLst/>
                          <a:highlight>
                            <a:srgbClr val="D9D1D1"/>
                          </a:highlight>
                          <a:latin typeface="Arial" panose="020B0604020202020204" pitchFamily="34" charset="0"/>
                        </a:rPr>
                        <a:t>Imobilização do Patrimônio Líquido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800" b="0" i="0" u="none" strike="noStrike" dirty="0">
                          <a:solidFill>
                            <a:srgbClr val="FF0000"/>
                          </a:solidFill>
                          <a:effectLst/>
                          <a:highlight>
                            <a:srgbClr val="FF0000"/>
                          </a:highlight>
                          <a:latin typeface="Arial" panose="020B0604020202020204" pitchFamily="34" charset="0"/>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r>
                        <a:rPr lang="pt-BR" sz="800" b="0" i="0" u="none" strike="noStrike" dirty="0">
                          <a:solidFill>
                            <a:srgbClr val="FF0000"/>
                          </a:solidFill>
                          <a:effectLst/>
                          <a:highlight>
                            <a:srgbClr val="FF0000"/>
                          </a:highlight>
                          <a:latin typeface="Arial" panose="020B0604020202020204" pitchFamily="34" charset="0"/>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2221718419"/>
                  </a:ext>
                </a:extLst>
              </a:tr>
              <a:tr h="152400">
                <a:tc gridSpan="2">
                  <a:txBody>
                    <a:bodyPr/>
                    <a:lstStyle/>
                    <a:p>
                      <a:pPr algn="ctr" fontAlgn="ctr"/>
                      <a:r>
                        <a:rPr lang="pt-BR" sz="1050" b="1" i="0" u="none" strike="noStrike" dirty="0">
                          <a:solidFill>
                            <a:srgbClr val="FFFFFF"/>
                          </a:solidFill>
                          <a:effectLst/>
                          <a:highlight>
                            <a:srgbClr val="62504F"/>
                          </a:highlight>
                          <a:latin typeface="Arial" panose="020B0604020202020204" pitchFamily="34" charset="0"/>
                        </a:rPr>
                        <a:t>Liquidez</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a:txBody>
                    <a:bodyPr/>
                    <a:lstStyle/>
                    <a:p>
                      <a:pPr algn="ctr" fontAlgn="ctr"/>
                      <a:r>
                        <a:rPr lang="pt-BR" sz="1050" b="1" i="0" u="none" strike="noStrike" dirty="0">
                          <a:solidFill>
                            <a:srgbClr val="FFFFFF"/>
                          </a:solidFill>
                          <a:effectLst/>
                          <a:highlight>
                            <a:srgbClr val="C67E6C"/>
                          </a:highlight>
                          <a:latin typeface="Arial" panose="020B0604020202020204" pitchFamily="34" charset="0"/>
                        </a:rPr>
                        <a:t>2023 para 2022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algn="ctr" fontAlgn="ctr"/>
                      <a:r>
                        <a:rPr lang="pt-BR" sz="1050" b="1" i="0" u="none" strike="noStrike" dirty="0">
                          <a:solidFill>
                            <a:srgbClr val="FFFFFF"/>
                          </a:solidFill>
                          <a:effectLst/>
                          <a:highlight>
                            <a:srgbClr val="C67E6C"/>
                          </a:highlight>
                          <a:latin typeface="Arial" panose="020B0604020202020204" pitchFamily="34" charset="0"/>
                        </a:rPr>
                        <a:t>2024 para 2023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pt-BR" sz="1050" b="1" i="0" u="none" strike="noStrike" dirty="0">
                          <a:solidFill>
                            <a:srgbClr val="FFFFFF"/>
                          </a:solidFill>
                          <a:effectLst/>
                          <a:highlight>
                            <a:srgbClr val="C67E6C"/>
                          </a:highlight>
                          <a:latin typeface="Arial" panose="020B0604020202020204" pitchFamily="34" charset="0"/>
                        </a:rPr>
                        <a:t>2025 para 2024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pt-BR" sz="1050" b="1" i="0" u="none" strike="noStrike" dirty="0">
                          <a:solidFill>
                            <a:srgbClr val="FFFFFF"/>
                          </a:solidFill>
                          <a:effectLst/>
                          <a:highlight>
                            <a:srgbClr val="C67E6C"/>
                          </a:highlight>
                          <a:latin typeface="Arial" panose="020B0604020202020204" pitchFamily="34" charset="0"/>
                        </a:rPr>
                        <a:t>2026 para 2025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extLst>
                  <a:ext uri="{0D108BD9-81ED-4DB2-BD59-A6C34878D82A}">
                    <a16:rowId xmlns:a16="http://schemas.microsoft.com/office/drawing/2014/main" val="216752252"/>
                  </a:ext>
                </a:extLst>
              </a:tr>
              <a:tr h="152400">
                <a:tc>
                  <a:txBody>
                    <a:bodyPr/>
                    <a:lstStyle/>
                    <a:p>
                      <a:pPr algn="ctr" fontAlgn="ctr"/>
                      <a:r>
                        <a:rPr lang="pt-BR" sz="800" b="0" i="0" u="none" strike="noStrike" dirty="0">
                          <a:solidFill>
                            <a:srgbClr val="62504F"/>
                          </a:solidFill>
                          <a:effectLst/>
                          <a:highlight>
                            <a:srgbClr val="BDB19F"/>
                          </a:highlight>
                          <a:latin typeface="Arial" panose="020B0604020202020204" pitchFamily="34" charset="0"/>
                        </a:rPr>
                        <a:t>LG</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800" b="0" i="0" u="none" strike="noStrike" dirty="0">
                          <a:solidFill>
                            <a:srgbClr val="62504F"/>
                          </a:solidFill>
                          <a:effectLst/>
                          <a:highlight>
                            <a:srgbClr val="BDB19F"/>
                          </a:highlight>
                          <a:latin typeface="Arial" panose="020B0604020202020204" pitchFamily="34" charset="0"/>
                        </a:rPr>
                        <a:t>Liquidez Geral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800" b="0" i="0" u="none" strike="noStrike" dirty="0">
                          <a:solidFill>
                            <a:srgbClr val="FF0000"/>
                          </a:solidFill>
                          <a:effectLst/>
                          <a:highlight>
                            <a:srgbClr val="FF0000"/>
                          </a:highlight>
                          <a:latin typeface="Arial" panose="020B0604020202020204" pitchFamily="34" charset="0"/>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720169773"/>
                  </a:ext>
                </a:extLst>
              </a:tr>
              <a:tr h="152400">
                <a:tc>
                  <a:txBody>
                    <a:bodyPr/>
                    <a:lstStyle/>
                    <a:p>
                      <a:pPr algn="ctr" fontAlgn="ctr"/>
                      <a:r>
                        <a:rPr lang="pt-BR" sz="800" b="0" i="0" u="none" strike="noStrike" dirty="0">
                          <a:solidFill>
                            <a:srgbClr val="62504F"/>
                          </a:solidFill>
                          <a:effectLst/>
                          <a:highlight>
                            <a:srgbClr val="D9D1D1"/>
                          </a:highlight>
                          <a:latin typeface="Arial" panose="020B0604020202020204" pitchFamily="34" charset="0"/>
                        </a:rPr>
                        <a:t>LC</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800" b="0" i="0" u="none" strike="noStrike" dirty="0">
                          <a:solidFill>
                            <a:srgbClr val="62504F"/>
                          </a:solidFill>
                          <a:effectLst/>
                          <a:highlight>
                            <a:srgbClr val="D9D1D1"/>
                          </a:highlight>
                          <a:latin typeface="Arial" panose="020B0604020202020204" pitchFamily="34" charset="0"/>
                        </a:rPr>
                        <a:t>Liquidez Corrente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800" b="0" i="0" u="none" strike="noStrike" dirty="0">
                          <a:solidFill>
                            <a:srgbClr val="FF0000"/>
                          </a:solidFill>
                          <a:effectLst/>
                          <a:highlight>
                            <a:srgbClr val="FF0000"/>
                          </a:highlight>
                          <a:latin typeface="Arial" panose="020B0604020202020204" pitchFamily="34" charset="0"/>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r>
                        <a:rPr lang="pt-BR" sz="800" b="0" i="0" u="none" strike="noStrike" dirty="0">
                          <a:solidFill>
                            <a:srgbClr val="FF0000"/>
                          </a:solidFill>
                          <a:effectLst/>
                          <a:highlight>
                            <a:srgbClr val="FF0000"/>
                          </a:highlight>
                          <a:latin typeface="Arial" panose="020B0604020202020204" pitchFamily="34" charset="0"/>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1110610646"/>
                  </a:ext>
                </a:extLst>
              </a:tr>
              <a:tr h="152400">
                <a:tc>
                  <a:txBody>
                    <a:bodyPr/>
                    <a:lstStyle/>
                    <a:p>
                      <a:pPr algn="ctr" fontAlgn="ctr"/>
                      <a:r>
                        <a:rPr lang="pt-BR" sz="800" b="0" i="0" u="none" strike="noStrike" dirty="0">
                          <a:solidFill>
                            <a:srgbClr val="62504F"/>
                          </a:solidFill>
                          <a:effectLst/>
                          <a:highlight>
                            <a:srgbClr val="BDB19F"/>
                          </a:highlight>
                          <a:latin typeface="Arial" panose="020B0604020202020204" pitchFamily="34" charset="0"/>
                        </a:rPr>
                        <a:t>LS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800" b="0" i="0" u="none" strike="noStrike" dirty="0">
                          <a:solidFill>
                            <a:srgbClr val="62504F"/>
                          </a:solidFill>
                          <a:effectLst/>
                          <a:highlight>
                            <a:srgbClr val="BDB19F"/>
                          </a:highlight>
                          <a:latin typeface="Arial" panose="020B0604020202020204" pitchFamily="34" charset="0"/>
                        </a:rPr>
                        <a:t>Liquidez Seca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800" b="0" i="0" u="none" strike="noStrike" dirty="0">
                          <a:solidFill>
                            <a:srgbClr val="FF0000"/>
                          </a:solidFill>
                          <a:effectLst/>
                          <a:highlight>
                            <a:srgbClr val="FF0000"/>
                          </a:highlight>
                          <a:latin typeface="Arial" panose="020B0604020202020204" pitchFamily="34" charset="0"/>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FF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4036039833"/>
                  </a:ext>
                </a:extLst>
              </a:tr>
              <a:tr h="180975">
                <a:tc gridSpan="4">
                  <a:txBody>
                    <a:bodyPr/>
                    <a:lstStyle/>
                    <a:p>
                      <a:pPr algn="ctr" fontAlgn="ctr"/>
                      <a:r>
                        <a:rPr lang="pt-BR" sz="1050" b="1" i="0" u="none" strike="noStrike" dirty="0">
                          <a:solidFill>
                            <a:srgbClr val="FFFFFF"/>
                          </a:solidFill>
                          <a:effectLst/>
                          <a:highlight>
                            <a:srgbClr val="62504F"/>
                          </a:highlight>
                          <a:latin typeface="Arial" panose="020B0604020202020204" pitchFamily="34" charset="0"/>
                        </a:rPr>
                        <a:t>Quocientes Econômicos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ctr"/>
                      <a:endParaRPr lang="pt-BR" sz="1050" b="1" i="0" u="none" strike="noStrike" dirty="0">
                        <a:solidFill>
                          <a:srgbClr val="FFFFFF"/>
                        </a:solidFill>
                        <a:effectLst/>
                        <a:highlight>
                          <a:srgbClr val="62504F"/>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a:txBody>
                    <a:bodyPr/>
                    <a:lstStyle/>
                    <a:p>
                      <a:pPr algn="ctr" fontAlgn="ctr"/>
                      <a:endParaRPr lang="pt-BR" sz="1050" b="1" i="0" u="none" strike="noStrike" dirty="0">
                        <a:solidFill>
                          <a:srgbClr val="FFFFFF"/>
                        </a:solidFill>
                        <a:effectLst/>
                        <a:highlight>
                          <a:srgbClr val="62504F"/>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extLst>
                  <a:ext uri="{0D108BD9-81ED-4DB2-BD59-A6C34878D82A}">
                    <a16:rowId xmlns:a16="http://schemas.microsoft.com/office/drawing/2014/main" val="181391523"/>
                  </a:ext>
                </a:extLst>
              </a:tr>
              <a:tr h="172168">
                <a:tc gridSpan="2">
                  <a:txBody>
                    <a:bodyPr/>
                    <a:lstStyle/>
                    <a:p>
                      <a:pPr algn="ctr" fontAlgn="ctr"/>
                      <a:r>
                        <a:rPr lang="pt-BR" sz="1050" b="1" i="0" u="none" strike="noStrike" dirty="0">
                          <a:solidFill>
                            <a:srgbClr val="FFFFFF"/>
                          </a:solidFill>
                          <a:effectLst/>
                          <a:highlight>
                            <a:srgbClr val="62504F"/>
                          </a:highlight>
                          <a:latin typeface="Arial" panose="020B0604020202020204" pitchFamily="34" charset="0"/>
                        </a:rPr>
                        <a:t>Rentabilidade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a:txBody>
                    <a:bodyPr/>
                    <a:lstStyle/>
                    <a:p>
                      <a:pPr algn="ctr" fontAlgn="ctr"/>
                      <a:r>
                        <a:rPr lang="pt-BR" sz="1050" b="1" i="0" u="none" strike="noStrike" dirty="0">
                          <a:solidFill>
                            <a:srgbClr val="FFFFFF"/>
                          </a:solidFill>
                          <a:effectLst/>
                          <a:highlight>
                            <a:srgbClr val="C67E6C"/>
                          </a:highlight>
                          <a:latin typeface="Arial" panose="020B0604020202020204" pitchFamily="34" charset="0"/>
                        </a:rPr>
                        <a:t>2023 para 2022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algn="ctr" fontAlgn="ctr"/>
                      <a:r>
                        <a:rPr lang="pt-BR" sz="1050" b="1" i="0" u="none" strike="noStrike" dirty="0">
                          <a:solidFill>
                            <a:srgbClr val="FFFFFF"/>
                          </a:solidFill>
                          <a:effectLst/>
                          <a:highlight>
                            <a:srgbClr val="C67E6C"/>
                          </a:highlight>
                          <a:latin typeface="Arial" panose="020B0604020202020204" pitchFamily="34" charset="0"/>
                        </a:rPr>
                        <a:t>2024 para 2023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pt-BR" sz="1050" b="1" i="0" u="none" strike="noStrike" dirty="0">
                          <a:solidFill>
                            <a:srgbClr val="FFFFFF"/>
                          </a:solidFill>
                          <a:effectLst/>
                          <a:highlight>
                            <a:srgbClr val="C67E6C"/>
                          </a:highlight>
                          <a:latin typeface="Arial" panose="020B0604020202020204" pitchFamily="34" charset="0"/>
                        </a:rPr>
                        <a:t>2025 para 2024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pt-BR" sz="1050" b="1" i="0" u="none" strike="noStrike" dirty="0">
                          <a:solidFill>
                            <a:srgbClr val="FFFFFF"/>
                          </a:solidFill>
                          <a:effectLst/>
                          <a:highlight>
                            <a:srgbClr val="C67E6C"/>
                          </a:highlight>
                          <a:latin typeface="Arial" panose="020B0604020202020204" pitchFamily="34" charset="0"/>
                        </a:rPr>
                        <a:t>2026 para 2025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extLst>
                  <a:ext uri="{0D108BD9-81ED-4DB2-BD59-A6C34878D82A}">
                    <a16:rowId xmlns:a16="http://schemas.microsoft.com/office/drawing/2014/main" val="1262775866"/>
                  </a:ext>
                </a:extLst>
              </a:tr>
              <a:tr h="152400">
                <a:tc>
                  <a:txBody>
                    <a:bodyPr/>
                    <a:lstStyle/>
                    <a:p>
                      <a:pPr algn="ctr" fontAlgn="ctr"/>
                      <a:r>
                        <a:rPr lang="pt-BR" sz="800" b="0" i="0" u="none" strike="noStrike" dirty="0">
                          <a:solidFill>
                            <a:srgbClr val="62504F"/>
                          </a:solidFill>
                          <a:effectLst/>
                          <a:highlight>
                            <a:srgbClr val="BDB19F"/>
                          </a:highlight>
                          <a:latin typeface="Arial" panose="020B0604020202020204" pitchFamily="34" charset="0"/>
                        </a:rPr>
                        <a:t>RPL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800" b="0" i="0" u="none" strike="noStrike" dirty="0">
                          <a:solidFill>
                            <a:srgbClr val="62504F"/>
                          </a:solidFill>
                          <a:effectLst/>
                          <a:highlight>
                            <a:srgbClr val="BDB19F"/>
                          </a:highlight>
                          <a:latin typeface="Arial" panose="020B0604020202020204" pitchFamily="34" charset="0"/>
                        </a:rPr>
                        <a:t>Rentabilidade do Patrimônio Liquido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FF00"/>
                    </a:solidFill>
                  </a:tcPr>
                </a:tc>
                <a:tc>
                  <a:txBody>
                    <a:bodyPr/>
                    <a:lstStyle/>
                    <a:p>
                      <a:pPr algn="ctr" fontAlgn="ctr"/>
                      <a:r>
                        <a:rPr lang="pt-BR" sz="800" b="0" i="0" u="none" strike="noStrike" dirty="0">
                          <a:solidFill>
                            <a:srgbClr val="FF0000"/>
                          </a:solidFill>
                          <a:effectLst/>
                          <a:highlight>
                            <a:srgbClr val="FF0000"/>
                          </a:highlight>
                          <a:latin typeface="Arial" panose="020B0604020202020204" pitchFamily="34" charset="0"/>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452278136"/>
                  </a:ext>
                </a:extLst>
              </a:tr>
              <a:tr h="152400">
                <a:tc>
                  <a:txBody>
                    <a:bodyPr/>
                    <a:lstStyle/>
                    <a:p>
                      <a:pPr algn="ctr" fontAlgn="ctr"/>
                      <a:r>
                        <a:rPr lang="pt-BR" sz="800" b="0" i="0" u="none" strike="noStrike" dirty="0">
                          <a:solidFill>
                            <a:srgbClr val="62504F"/>
                          </a:solidFill>
                          <a:effectLst/>
                          <a:highlight>
                            <a:srgbClr val="D9D1D1"/>
                          </a:highlight>
                          <a:latin typeface="Arial" panose="020B0604020202020204" pitchFamily="34" charset="0"/>
                        </a:rPr>
                        <a:t>MOL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800" b="0" i="0" u="none" strike="noStrike" dirty="0">
                          <a:solidFill>
                            <a:srgbClr val="62504F"/>
                          </a:solidFill>
                          <a:effectLst/>
                          <a:highlight>
                            <a:srgbClr val="D9D1D1"/>
                          </a:highlight>
                          <a:latin typeface="Arial" panose="020B0604020202020204" pitchFamily="34" charset="0"/>
                        </a:rPr>
                        <a:t>Margem Operacional Liquida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00FF00"/>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00FF00"/>
                    </a:solidFill>
                  </a:tcPr>
                </a:tc>
                <a:extLst>
                  <a:ext uri="{0D108BD9-81ED-4DB2-BD59-A6C34878D82A}">
                    <a16:rowId xmlns:a16="http://schemas.microsoft.com/office/drawing/2014/main" val="2975713766"/>
                  </a:ext>
                </a:extLst>
              </a:tr>
              <a:tr h="152400">
                <a:tc>
                  <a:txBody>
                    <a:bodyPr/>
                    <a:lstStyle/>
                    <a:p>
                      <a:pPr algn="ctr" fontAlgn="ctr"/>
                      <a:r>
                        <a:rPr lang="pt-BR" sz="800" b="0" i="0" u="none" strike="noStrike" dirty="0">
                          <a:solidFill>
                            <a:srgbClr val="62504F"/>
                          </a:solidFill>
                          <a:effectLst/>
                          <a:highlight>
                            <a:srgbClr val="BDB19F"/>
                          </a:highlight>
                          <a:latin typeface="Arial" panose="020B0604020202020204" pitchFamily="34" charset="0"/>
                        </a:rPr>
                        <a:t>ML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800" b="0" i="0" u="none" strike="noStrike" dirty="0">
                          <a:solidFill>
                            <a:srgbClr val="62504F"/>
                          </a:solidFill>
                          <a:effectLst/>
                          <a:highlight>
                            <a:srgbClr val="BDB19F"/>
                          </a:highlight>
                          <a:latin typeface="Arial" panose="020B0604020202020204" pitchFamily="34" charset="0"/>
                        </a:rPr>
                        <a:t>Margem Liquida de Lucro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00FF00"/>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00FF00"/>
                    </a:solidFill>
                  </a:tcPr>
                </a:tc>
                <a:extLst>
                  <a:ext uri="{0D108BD9-81ED-4DB2-BD59-A6C34878D82A}">
                    <a16:rowId xmlns:a16="http://schemas.microsoft.com/office/drawing/2014/main" val="2311003728"/>
                  </a:ext>
                </a:extLst>
              </a:tr>
              <a:tr h="152400">
                <a:tc>
                  <a:txBody>
                    <a:bodyPr/>
                    <a:lstStyle/>
                    <a:p>
                      <a:pPr algn="ctr" fontAlgn="ctr"/>
                      <a:r>
                        <a:rPr lang="pt-BR" sz="800" b="0" i="0" u="none" strike="noStrike" dirty="0">
                          <a:solidFill>
                            <a:srgbClr val="62504F"/>
                          </a:solidFill>
                          <a:effectLst/>
                          <a:highlight>
                            <a:srgbClr val="D9D1D1"/>
                          </a:highlight>
                          <a:latin typeface="Arial" panose="020B0604020202020204" pitchFamily="34" charset="0"/>
                        </a:rPr>
                        <a:t>RA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800" b="0" i="0" u="none" strike="noStrike" dirty="0">
                          <a:solidFill>
                            <a:srgbClr val="62504F"/>
                          </a:solidFill>
                          <a:effectLst/>
                          <a:highlight>
                            <a:srgbClr val="D9D1D1"/>
                          </a:highlight>
                          <a:latin typeface="Arial" panose="020B0604020202020204" pitchFamily="34" charset="0"/>
                        </a:rPr>
                        <a:t>Rotação do Ativo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00FF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00FF00"/>
                    </a:solidFill>
                  </a:tcPr>
                </a:tc>
                <a:extLst>
                  <a:ext uri="{0D108BD9-81ED-4DB2-BD59-A6C34878D82A}">
                    <a16:rowId xmlns:a16="http://schemas.microsoft.com/office/drawing/2014/main" val="214291072"/>
                  </a:ext>
                </a:extLst>
              </a:tr>
              <a:tr h="152400">
                <a:tc>
                  <a:txBody>
                    <a:bodyPr/>
                    <a:lstStyle/>
                    <a:p>
                      <a:pPr algn="ctr" fontAlgn="ctr"/>
                      <a:r>
                        <a:rPr lang="pt-BR" sz="800" b="0" i="0" u="none" strike="noStrike" dirty="0">
                          <a:solidFill>
                            <a:srgbClr val="62504F"/>
                          </a:solidFill>
                          <a:effectLst/>
                          <a:highlight>
                            <a:srgbClr val="BDB19F"/>
                          </a:highlight>
                          <a:latin typeface="Arial" panose="020B0604020202020204" pitchFamily="34" charset="0"/>
                        </a:rPr>
                        <a:t>RI</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800" b="0" i="0" u="none" strike="noStrike" dirty="0">
                          <a:solidFill>
                            <a:srgbClr val="62504F"/>
                          </a:solidFill>
                          <a:effectLst/>
                          <a:highlight>
                            <a:srgbClr val="BDB19F"/>
                          </a:highlight>
                          <a:latin typeface="Arial" panose="020B0604020202020204" pitchFamily="34" charset="0"/>
                        </a:rPr>
                        <a:t>Rentabilidade dos Investimentos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FF00"/>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FF00"/>
                    </a:solidFill>
                  </a:tcPr>
                </a:tc>
                <a:extLst>
                  <a:ext uri="{0D108BD9-81ED-4DB2-BD59-A6C34878D82A}">
                    <a16:rowId xmlns:a16="http://schemas.microsoft.com/office/drawing/2014/main" val="1348461421"/>
                  </a:ext>
                </a:extLst>
              </a:tr>
            </a:tbl>
          </a:graphicData>
        </a:graphic>
      </p:graphicFrame>
    </p:spTree>
    <p:extLst>
      <p:ext uri="{BB962C8B-B14F-4D97-AF65-F5344CB8AC3E}">
        <p14:creationId xmlns:p14="http://schemas.microsoft.com/office/powerpoint/2010/main" val="3608445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Google Shape;169;p19">
            <a:extLst>
              <a:ext uri="{FF2B5EF4-FFF2-40B4-BE49-F238E27FC236}">
                <a16:creationId xmlns:a16="http://schemas.microsoft.com/office/drawing/2014/main" id="{825CF707-9B9A-C0C2-77EE-C4D10469861B}"/>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220" name="Google Shape;220;p23"/>
          <p:cNvSpPr txBox="1"/>
          <p:nvPr/>
        </p:nvSpPr>
        <p:spPr>
          <a:xfrm>
            <a:off x="1014950" y="273300"/>
            <a:ext cx="7187100" cy="428400"/>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CONCLUSÃO</a:t>
            </a:r>
            <a:br>
              <a:rPr lang="pt-BR" sz="1500" b="1" dirty="0">
                <a:solidFill>
                  <a:srgbClr val="C67E6C"/>
                </a:solidFill>
                <a:latin typeface="Noto Sans"/>
                <a:ea typeface="Noto Sans"/>
                <a:cs typeface="Noto Sans"/>
                <a:sym typeface="Noto Sans"/>
              </a:rPr>
            </a:br>
            <a:r>
              <a:rPr lang="pt-BR" sz="1200" b="1" i="1" dirty="0">
                <a:solidFill>
                  <a:srgbClr val="62504F"/>
                </a:solidFill>
                <a:latin typeface="Noto Sans"/>
                <a:ea typeface="Noto Sans"/>
                <a:cs typeface="Noto Sans"/>
                <a:sym typeface="Noto Sans"/>
              </a:rPr>
              <a:t>Comentários finais da Administradora Judicial</a:t>
            </a:r>
            <a:endParaRPr sz="1200" b="1" i="1" dirty="0">
              <a:solidFill>
                <a:srgbClr val="62504F"/>
              </a:solidFill>
              <a:latin typeface="Noto Sans"/>
              <a:ea typeface="Noto Sans"/>
              <a:cs typeface="Noto Sans"/>
              <a:sym typeface="Noto Sans"/>
            </a:endParaRPr>
          </a:p>
        </p:txBody>
      </p:sp>
      <p:pic>
        <p:nvPicPr>
          <p:cNvPr id="221" name="Google Shape;221;p23"/>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222" name="Google Shape;222;p23"/>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223" name="Google Shape;223;p23"/>
          <p:cNvSpPr txBox="1"/>
          <p:nvPr/>
        </p:nvSpPr>
        <p:spPr>
          <a:xfrm>
            <a:off x="191386" y="915050"/>
            <a:ext cx="8543905" cy="3935031"/>
          </a:xfrm>
          <a:prstGeom prst="rect">
            <a:avLst/>
          </a:prstGeom>
          <a:noFill/>
          <a:ln>
            <a:noFill/>
          </a:ln>
        </p:spPr>
        <p:txBody>
          <a:bodyPr spcFirstLastPara="1" wrap="square" lIns="0" tIns="10775" rIns="0" bIns="0" anchor="t" anchorCtr="0">
            <a:spAutoFit/>
          </a:bodyPr>
          <a:lstStyle/>
          <a:p>
            <a:pPr indent="1980000" algn="just">
              <a:lnSpc>
                <a:spcPct val="150000"/>
              </a:lnSpc>
            </a:pPr>
            <a:r>
              <a:rPr lang="pt-BR" sz="1000" spc="120" dirty="0">
                <a:solidFill>
                  <a:srgbClr val="62504F"/>
                </a:solidFill>
                <a:latin typeface="Univers" panose="020B0603020202030204" pitchFamily="34" charset="0"/>
                <a:ea typeface="Open Sans"/>
                <a:cs typeface="Open Sans"/>
              </a:rPr>
              <a:t>Em resumo do quadro apresentado, verifica-se que o </a:t>
            </a:r>
            <a:r>
              <a:rPr lang="pt-BR" sz="1000" b="1" spc="120" dirty="0">
                <a:solidFill>
                  <a:srgbClr val="62504F"/>
                </a:solidFill>
                <a:latin typeface="Univers" panose="020B0603020202030204" pitchFamily="34" charset="0"/>
                <a:ea typeface="Open Sans"/>
                <a:cs typeface="Open Sans"/>
              </a:rPr>
              <a:t>Índice de Composição de Exigibilidades (CE) </a:t>
            </a:r>
            <a:r>
              <a:rPr lang="pt-BR" sz="1000" spc="120" dirty="0">
                <a:solidFill>
                  <a:srgbClr val="62504F"/>
                </a:solidFill>
                <a:latin typeface="Univers" panose="020B0603020202030204" pitchFamily="34" charset="0"/>
                <a:ea typeface="Open Sans"/>
                <a:cs typeface="Open Sans"/>
              </a:rPr>
              <a:t>manteve-se praticamente inalterado também em </a:t>
            </a:r>
            <a:r>
              <a:rPr lang="pt-BR" sz="1000" b="1" spc="120" dirty="0">
                <a:solidFill>
                  <a:srgbClr val="62504F"/>
                </a:solidFill>
                <a:latin typeface="Univers" panose="020B0603020202030204" pitchFamily="34" charset="0"/>
                <a:ea typeface="Open Sans"/>
                <a:cs typeface="Open Sans"/>
              </a:rPr>
              <a:t>fevereiro de 2026</a:t>
            </a:r>
            <a:r>
              <a:rPr lang="pt-BR" sz="1000" spc="120" dirty="0">
                <a:solidFill>
                  <a:srgbClr val="62504F"/>
                </a:solidFill>
                <a:latin typeface="Univers" panose="020B0603020202030204" pitchFamily="34" charset="0"/>
                <a:ea typeface="Open Sans"/>
                <a:cs typeface="Open Sans"/>
              </a:rPr>
              <a:t>, permanecendo em torno de </a:t>
            </a:r>
            <a:r>
              <a:rPr lang="pt-BR" sz="1000" b="1" spc="120" dirty="0">
                <a:solidFill>
                  <a:srgbClr val="62504F"/>
                </a:solidFill>
                <a:latin typeface="Univers" panose="020B0603020202030204" pitchFamily="34" charset="0"/>
                <a:ea typeface="Open Sans"/>
                <a:cs typeface="Open Sans"/>
              </a:rPr>
              <a:t>92%, </a:t>
            </a:r>
            <a:r>
              <a:rPr lang="pt-BR" sz="1000" spc="120" dirty="0">
                <a:solidFill>
                  <a:srgbClr val="62504F"/>
                </a:solidFill>
                <a:latin typeface="Univers" panose="020B0603020202030204" pitchFamily="34" charset="0"/>
                <a:ea typeface="Open Sans"/>
                <a:cs typeface="Open Sans"/>
              </a:rPr>
              <a:t>o que demonstra que a estrutura de passivos da recuperanda continua fortemente concentrada em obrigações de curto prazo. A ausência de variação relevante evidencia que não houve avanço efetivo no reequilíbrio entre passivos circulantes e não circulantes, mantendo-se elevada a pressão por vencimentos imediatos.</a:t>
            </a:r>
          </a:p>
          <a:p>
            <a:pPr indent="1980000" algn="just">
              <a:lnSpc>
                <a:spcPct val="150000"/>
              </a:lnSpc>
            </a:pPr>
            <a:r>
              <a:rPr lang="pt-BR" sz="1000" spc="120" dirty="0">
                <a:solidFill>
                  <a:srgbClr val="62504F"/>
                </a:solidFill>
                <a:latin typeface="Univers" panose="020B0603020202030204" pitchFamily="34" charset="0"/>
                <a:ea typeface="Open Sans"/>
                <a:cs typeface="Open Sans"/>
              </a:rPr>
              <a:t>No tocante aos </a:t>
            </a:r>
            <a:r>
              <a:rPr lang="pt-BR" sz="1000" b="1" spc="120" dirty="0">
                <a:solidFill>
                  <a:srgbClr val="62504F"/>
                </a:solidFill>
                <a:latin typeface="Univers" panose="020B0603020202030204" pitchFamily="34" charset="0"/>
                <a:ea typeface="Open Sans"/>
                <a:cs typeface="Open Sans"/>
              </a:rPr>
              <a:t>indicadores de liquidez</a:t>
            </a:r>
            <a:r>
              <a:rPr lang="pt-BR" sz="1000" spc="120" dirty="0">
                <a:solidFill>
                  <a:srgbClr val="62504F"/>
                </a:solidFill>
                <a:latin typeface="Univers" panose="020B0603020202030204" pitchFamily="34" charset="0"/>
                <a:ea typeface="Open Sans"/>
                <a:cs typeface="Open Sans"/>
              </a:rPr>
              <a:t>, observa-se discreta oscilação, porém sem alteração substancial do quadro crítico. A </a:t>
            </a:r>
            <a:r>
              <a:rPr lang="pt-BR" sz="1000" b="1" spc="120" dirty="0">
                <a:solidFill>
                  <a:srgbClr val="62504F"/>
                </a:solidFill>
                <a:latin typeface="Univers" panose="020B0603020202030204" pitchFamily="34" charset="0"/>
                <a:ea typeface="Open Sans"/>
                <a:cs typeface="Open Sans"/>
              </a:rPr>
              <a:t>Liquidez Geral</a:t>
            </a:r>
            <a:r>
              <a:rPr lang="pt-BR" sz="1000" spc="120" dirty="0">
                <a:solidFill>
                  <a:srgbClr val="62504F"/>
                </a:solidFill>
                <a:latin typeface="Univers" panose="020B0603020202030204" pitchFamily="34" charset="0"/>
                <a:ea typeface="Open Sans"/>
                <a:cs typeface="Open Sans"/>
              </a:rPr>
              <a:t> permaneceu próxima de 0,0200, enquanto a Liquidez Corrente manteve-se ao redor de 0,0364, e a </a:t>
            </a:r>
            <a:r>
              <a:rPr lang="pt-BR" sz="1000" b="1" spc="120" dirty="0">
                <a:solidFill>
                  <a:srgbClr val="62504F"/>
                </a:solidFill>
                <a:latin typeface="Univers" panose="020B0603020202030204" pitchFamily="34" charset="0"/>
                <a:ea typeface="Open Sans"/>
                <a:cs typeface="Open Sans"/>
              </a:rPr>
              <a:t>Liquidez Seca </a:t>
            </a:r>
            <a:r>
              <a:rPr lang="pt-BR" sz="1000" spc="120" dirty="0">
                <a:solidFill>
                  <a:srgbClr val="62504F"/>
                </a:solidFill>
                <a:latin typeface="Univers" panose="020B0603020202030204" pitchFamily="34" charset="0"/>
                <a:ea typeface="Open Sans"/>
                <a:cs typeface="Open Sans"/>
              </a:rPr>
              <a:t>permaneceu em patamar inferior a 0,0138. Ainda que haja leve variação decorrente da movimentação pontual das contas circulantes, os índices continuam extremamente baixos, evidenciando ausência de capital de giro próprio, elevado risco de inadimplemento e forte dependência da realização de estoques e de capital de terceiros para manutenção mínima das operações.</a:t>
            </a:r>
          </a:p>
          <a:p>
            <a:pPr indent="1980000" algn="just">
              <a:lnSpc>
                <a:spcPct val="150000"/>
              </a:lnSpc>
            </a:pPr>
            <a:r>
              <a:rPr lang="pt-BR" sz="1000" spc="120" dirty="0">
                <a:solidFill>
                  <a:srgbClr val="62504F"/>
                </a:solidFill>
                <a:latin typeface="Univers" panose="020B0603020202030204" pitchFamily="34" charset="0"/>
                <a:ea typeface="Open Sans"/>
                <a:cs typeface="Open Sans"/>
              </a:rPr>
              <a:t>Adicionalmente, o Índice de </a:t>
            </a:r>
            <a:r>
              <a:rPr lang="pt-BR" sz="1000" b="1" spc="120" dirty="0">
                <a:solidFill>
                  <a:srgbClr val="62504F"/>
                </a:solidFill>
                <a:latin typeface="Univers" panose="020B0603020202030204" pitchFamily="34" charset="0"/>
                <a:ea typeface="Open Sans"/>
                <a:cs typeface="Open Sans"/>
              </a:rPr>
              <a:t>Endividamento Geral (EG)</a:t>
            </a:r>
            <a:r>
              <a:rPr lang="pt-BR" sz="1000" spc="120" dirty="0">
                <a:solidFill>
                  <a:srgbClr val="62504F"/>
                </a:solidFill>
                <a:latin typeface="Univers" panose="020B0603020202030204" pitchFamily="34" charset="0"/>
                <a:ea typeface="Open Sans"/>
                <a:cs typeface="Open Sans"/>
              </a:rPr>
              <a:t> permaneceu em patamar extremamente elevado no início de 2026, situando-se acima de </a:t>
            </a:r>
            <a:r>
              <a:rPr lang="pt-BR" sz="1000" b="1" spc="120" dirty="0">
                <a:solidFill>
                  <a:srgbClr val="62504F"/>
                </a:solidFill>
                <a:latin typeface="Univers" panose="020B0603020202030204" pitchFamily="34" charset="0"/>
                <a:ea typeface="Open Sans"/>
                <a:cs typeface="Open Sans"/>
              </a:rPr>
              <a:t>2.087%</a:t>
            </a:r>
            <a:r>
              <a:rPr lang="pt-BR" sz="1000" spc="120" dirty="0">
                <a:solidFill>
                  <a:srgbClr val="62504F"/>
                </a:solidFill>
                <a:latin typeface="Univers" panose="020B0603020202030204" pitchFamily="34" charset="0"/>
                <a:ea typeface="Open Sans"/>
                <a:cs typeface="Open Sans"/>
              </a:rPr>
              <a:t>, o que significa que o volume de dívidas segue superior a 27 vezes o patrimônio líquido da companhia. Esse cenário reafirma a condição de severa descapitalização, elevando substancialmente o risco de inviabilidade do cumprimento do Plano de Recuperação Judicial, caso não sejam implementadas medidas estruturais de reequilíbrio financeiro e operacional.</a:t>
            </a:r>
          </a:p>
        </p:txBody>
      </p:sp>
      <p:sp>
        <p:nvSpPr>
          <p:cNvPr id="224" name="Google Shape;224;p23"/>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24</a:t>
            </a:r>
            <a:endParaRPr sz="1000" b="1" dirty="0">
              <a:solidFill>
                <a:srgbClr val="62504F"/>
              </a:solidFill>
              <a:latin typeface="Noto Sans"/>
              <a:ea typeface="Noto Sans"/>
              <a:cs typeface="Noto Sans"/>
              <a:sym typeface="Noto Sans"/>
            </a:endParaRPr>
          </a:p>
        </p:txBody>
      </p:sp>
    </p:spTree>
    <p:extLst>
      <p:ext uri="{BB962C8B-B14F-4D97-AF65-F5344CB8AC3E}">
        <p14:creationId xmlns:p14="http://schemas.microsoft.com/office/powerpoint/2010/main" val="967032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Google Shape;169;p19">
            <a:extLst>
              <a:ext uri="{FF2B5EF4-FFF2-40B4-BE49-F238E27FC236}">
                <a16:creationId xmlns:a16="http://schemas.microsoft.com/office/drawing/2014/main" id="{825CF707-9B9A-C0C2-77EE-C4D10469861B}"/>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220" name="Google Shape;220;p23"/>
          <p:cNvSpPr txBox="1"/>
          <p:nvPr/>
        </p:nvSpPr>
        <p:spPr>
          <a:xfrm>
            <a:off x="1014950" y="273300"/>
            <a:ext cx="7187100" cy="428400"/>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CONCLUSÃO</a:t>
            </a:r>
            <a:br>
              <a:rPr lang="pt-BR" sz="1500" b="1" dirty="0">
                <a:solidFill>
                  <a:srgbClr val="C67E6C"/>
                </a:solidFill>
                <a:latin typeface="Noto Sans"/>
                <a:ea typeface="Noto Sans"/>
                <a:cs typeface="Noto Sans"/>
                <a:sym typeface="Noto Sans"/>
              </a:rPr>
            </a:br>
            <a:r>
              <a:rPr lang="pt-BR" sz="1200" b="1" i="1" dirty="0">
                <a:solidFill>
                  <a:srgbClr val="62504F"/>
                </a:solidFill>
                <a:latin typeface="Noto Sans"/>
                <a:ea typeface="Noto Sans"/>
                <a:cs typeface="Noto Sans"/>
                <a:sym typeface="Noto Sans"/>
              </a:rPr>
              <a:t>Comentários finais da Administradora Judicial</a:t>
            </a:r>
            <a:endParaRPr sz="1200" b="1" i="1" dirty="0">
              <a:solidFill>
                <a:srgbClr val="62504F"/>
              </a:solidFill>
              <a:latin typeface="Noto Sans"/>
              <a:ea typeface="Noto Sans"/>
              <a:cs typeface="Noto Sans"/>
              <a:sym typeface="Noto Sans"/>
            </a:endParaRPr>
          </a:p>
        </p:txBody>
      </p:sp>
      <p:pic>
        <p:nvPicPr>
          <p:cNvPr id="221" name="Google Shape;221;p23"/>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222" name="Google Shape;222;p23"/>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223" name="Google Shape;223;p23"/>
          <p:cNvSpPr txBox="1"/>
          <p:nvPr/>
        </p:nvSpPr>
        <p:spPr>
          <a:xfrm>
            <a:off x="447749" y="854550"/>
            <a:ext cx="8462335" cy="4550585"/>
          </a:xfrm>
          <a:prstGeom prst="rect">
            <a:avLst/>
          </a:prstGeom>
          <a:noFill/>
          <a:ln>
            <a:noFill/>
          </a:ln>
        </p:spPr>
        <p:txBody>
          <a:bodyPr spcFirstLastPara="1" wrap="square" lIns="0" tIns="10775" rIns="0" bIns="0" anchor="t" anchorCtr="0">
            <a:spAutoFit/>
          </a:bodyPr>
          <a:lstStyle/>
          <a:p>
            <a:pPr indent="1980000" algn="just">
              <a:lnSpc>
                <a:spcPct val="150000"/>
              </a:lnSpc>
            </a:pPr>
            <a:r>
              <a:rPr lang="pt-BR" sz="1000" spc="120" dirty="0">
                <a:solidFill>
                  <a:srgbClr val="62504F"/>
                </a:solidFill>
                <a:latin typeface="Univers" panose="020B0603020202030204" pitchFamily="34" charset="0"/>
                <a:ea typeface="Open Sans"/>
                <a:cs typeface="Open Sans"/>
              </a:rPr>
              <a:t>Diante desse cenário, os resultados apurados até </a:t>
            </a:r>
            <a:r>
              <a:rPr lang="pt-BR" sz="1000" b="1" spc="120" dirty="0">
                <a:solidFill>
                  <a:srgbClr val="62504F"/>
                </a:solidFill>
                <a:latin typeface="Univers" panose="020B0603020202030204" pitchFamily="34" charset="0"/>
                <a:ea typeface="Open Sans"/>
                <a:cs typeface="Open Sans"/>
              </a:rPr>
              <a:t>fevereiro de 2026 </a:t>
            </a:r>
            <a:r>
              <a:rPr lang="pt-BR" sz="1000" spc="120" dirty="0">
                <a:solidFill>
                  <a:srgbClr val="62504F"/>
                </a:solidFill>
                <a:latin typeface="Univers" panose="020B0603020202030204" pitchFamily="34" charset="0"/>
                <a:ea typeface="Open Sans"/>
                <a:cs typeface="Open Sans"/>
              </a:rPr>
              <a:t>demonstram que a recuperanda ainda não conseguiu estabelecer uma trajetória consistente de recuperação operacional. Após a elevação pontual do faturamento observada em janeiro de 2026, quando a receita bruta atingiu R$ 61.175,00, o mês de fevereiro apresentou retração no volume de receitas, evidenciando que a melhora observada no início do exercício não se consolidou como tendência de retomada estrutural da atividade. Assim, o volume de receitas permanece limitado quando confrontado com o elevado grau de endividamento e com a estrutura de despesas fixas da companhia, não sendo suficiente para restabelecer o equilíbrio econômico-financeiro necessário ao cumprimento das obrigações previstas no Plano de Recuperação Judicial.</a:t>
            </a:r>
          </a:p>
          <a:p>
            <a:pPr indent="1980000" algn="just">
              <a:lnSpc>
                <a:spcPct val="150000"/>
              </a:lnSpc>
            </a:pPr>
            <a:r>
              <a:rPr lang="pt-BR" sz="1000" spc="120" dirty="0">
                <a:solidFill>
                  <a:srgbClr val="62504F"/>
                </a:solidFill>
                <a:latin typeface="Univers" panose="020B0603020202030204" pitchFamily="34" charset="0"/>
                <a:ea typeface="Open Sans"/>
                <a:cs typeface="Open Sans"/>
              </a:rPr>
              <a:t>A manutenção da severa restrição de liquidez, evidenciada por índices de liquidez extremamente baixos, com Liquidez Corrente de 0,0364, Liquidez Seca de 0,0138 e Liquidez Imediata de 0,0001, aliada à permanência do endividamento em patamares criticamente elevados, com Endividamento Geral superior a 2.000%, e à recorrência de resultados líquidos negativos, como o prejuízo apurado em fevereiro de 2026, evidencia que a recuperação operacional ainda não alcançou consistência suficiente para reduzir os riscos estruturais da companhia. Nesse contexto, persiste a necessidade de adoção de medidas estruturais mais robustas de readequação econômica, financeira e operacional, sob pena de comprometimento progressivo da continuidade empresarial e da viabilidade do Plano de Recuperação Judicial.</a:t>
            </a:r>
          </a:p>
          <a:p>
            <a:pPr indent="1980000" algn="just">
              <a:lnSpc>
                <a:spcPct val="150000"/>
              </a:lnSpc>
            </a:pPr>
            <a:r>
              <a:rPr lang="pt-BR" sz="1000" spc="120" dirty="0">
                <a:solidFill>
                  <a:srgbClr val="62504F"/>
                </a:solidFill>
                <a:latin typeface="Univers" panose="020B0603020202030204" pitchFamily="34" charset="0"/>
                <a:ea typeface="Open Sans"/>
                <a:cs typeface="Open Sans"/>
              </a:rPr>
              <a:t>Cabe ressaltar que todas as informações e conclusões foram baseadas em documentos fornecidos pela recuperanda, assinados pelo contador da empresa e o responsável da empresa.</a:t>
            </a:r>
          </a:p>
          <a:p>
            <a:pPr>
              <a:buNone/>
            </a:pPr>
            <a:r>
              <a:rPr lang="pt-BR" sz="1000" spc="120" dirty="0">
                <a:solidFill>
                  <a:srgbClr val="62504E"/>
                </a:solidFill>
                <a:effectLst/>
                <a:latin typeface="Univers" panose="020B0603020202030204" pitchFamily="34" charset="0"/>
                <a:ea typeface="Times New Roman" panose="02020603050405020304" pitchFamily="18" charset="0"/>
              </a:rPr>
              <a:t> </a:t>
            </a:r>
            <a:endParaRPr lang="pt-BR" sz="1000" spc="120" dirty="0">
              <a:effectLst/>
              <a:latin typeface="Univers" panose="020B0603020202030204" pitchFamily="34" charset="0"/>
              <a:ea typeface="Arial" panose="020B0604020202020204" pitchFamily="34" charset="0"/>
            </a:endParaRPr>
          </a:p>
          <a:p>
            <a:pPr indent="1980565" algn="just">
              <a:lnSpc>
                <a:spcPct val="150000"/>
              </a:lnSpc>
            </a:pPr>
            <a:endParaRPr sz="1000" b="1" i="1" dirty="0">
              <a:solidFill>
                <a:srgbClr val="62504F"/>
              </a:solidFill>
              <a:latin typeface="Univers" panose="020B0603020202030204" pitchFamily="34" charset="0"/>
              <a:ea typeface="Noto Sans"/>
              <a:cs typeface="Noto Sans"/>
              <a:sym typeface="Noto Sans"/>
            </a:endParaRPr>
          </a:p>
        </p:txBody>
      </p:sp>
      <p:sp>
        <p:nvSpPr>
          <p:cNvPr id="224" name="Google Shape;224;p23"/>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25</a:t>
            </a:r>
            <a:endParaRPr sz="1000" b="1" dirty="0">
              <a:solidFill>
                <a:srgbClr val="62504F"/>
              </a:solidFill>
              <a:latin typeface="Noto Sans"/>
              <a:ea typeface="Noto Sans"/>
              <a:cs typeface="Noto Sans"/>
              <a:sym typeface="Noto Sans"/>
            </a:endParaRPr>
          </a:p>
        </p:txBody>
      </p:sp>
    </p:spTree>
    <p:extLst>
      <p:ext uri="{BB962C8B-B14F-4D97-AF65-F5344CB8AC3E}">
        <p14:creationId xmlns:p14="http://schemas.microsoft.com/office/powerpoint/2010/main" val="38350370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6" name="Google Shape;236;p24"/>
          <p:cNvPicPr preferRelativeResize="0"/>
          <p:nvPr/>
        </p:nvPicPr>
        <p:blipFill>
          <a:blip r:embed="rId3">
            <a:alphaModFix/>
          </a:blip>
          <a:stretch>
            <a:fillRect/>
          </a:stretch>
        </p:blipFill>
        <p:spPr>
          <a:xfrm>
            <a:off x="2788212" y="1287800"/>
            <a:ext cx="3567575" cy="1475575"/>
          </a:xfrm>
          <a:prstGeom prst="rect">
            <a:avLst/>
          </a:prstGeom>
          <a:noFill/>
          <a:ln>
            <a:noFill/>
          </a:ln>
        </p:spPr>
      </p:pic>
      <p:sp>
        <p:nvSpPr>
          <p:cNvPr id="237" name="Google Shape;237;p24"/>
          <p:cNvSpPr/>
          <p:nvPr/>
        </p:nvSpPr>
        <p:spPr>
          <a:xfrm>
            <a:off x="395000" y="-188275"/>
            <a:ext cx="1158300" cy="26952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238" name="Google Shape;238;p24"/>
          <p:cNvSpPr/>
          <p:nvPr/>
        </p:nvSpPr>
        <p:spPr>
          <a:xfrm>
            <a:off x="5877800" y="3224200"/>
            <a:ext cx="84900" cy="20355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239" name="Google Shape;239;p24"/>
          <p:cNvSpPr txBox="1"/>
          <p:nvPr/>
        </p:nvSpPr>
        <p:spPr>
          <a:xfrm>
            <a:off x="5962650" y="3148000"/>
            <a:ext cx="3181200" cy="172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pt-BR" sz="1000" b="1" dirty="0">
                <a:solidFill>
                  <a:srgbClr val="C67E6C"/>
                </a:solidFill>
                <a:latin typeface="Noto Sans"/>
                <a:ea typeface="Noto Sans"/>
                <a:cs typeface="Noto Sans"/>
                <a:sym typeface="Noto Sans"/>
              </a:rPr>
              <a:t>WFSP Sorocaba</a:t>
            </a:r>
            <a:endParaRPr sz="1000" b="1" dirty="0">
              <a:solidFill>
                <a:srgbClr val="C67E6C"/>
              </a:solidFill>
              <a:latin typeface="Noto Sans"/>
              <a:ea typeface="Noto Sans"/>
              <a:cs typeface="Noto Sans"/>
              <a:sym typeface="Noto Sans"/>
            </a:endParaRPr>
          </a:p>
          <a:p>
            <a:pPr marL="0" lvl="0" indent="0" algn="l" rtl="0">
              <a:spcBef>
                <a:spcPts val="0"/>
              </a:spcBef>
              <a:spcAft>
                <a:spcPts val="0"/>
              </a:spcAft>
              <a:buClr>
                <a:schemeClr val="dk1"/>
              </a:buClr>
              <a:buSzPts val="1100"/>
              <a:buFont typeface="Arial"/>
              <a:buNone/>
            </a:pPr>
            <a:r>
              <a:rPr lang="pt-BR" sz="1000" dirty="0">
                <a:solidFill>
                  <a:srgbClr val="807770"/>
                </a:solidFill>
                <a:latin typeface="Noto Sans"/>
                <a:ea typeface="Noto Sans"/>
                <a:cs typeface="Noto Sans"/>
                <a:sym typeface="Noto Sans"/>
              </a:rPr>
              <a:t>Rua José Maria Barbosa • 31 • Conj. 153</a:t>
            </a:r>
            <a:endParaRPr sz="1000" dirty="0">
              <a:solidFill>
                <a:srgbClr val="807770"/>
              </a:solidFill>
              <a:latin typeface="Noto Sans"/>
              <a:ea typeface="Noto Sans"/>
              <a:cs typeface="Noto Sans"/>
              <a:sym typeface="Noto Sans"/>
            </a:endParaRPr>
          </a:p>
          <a:p>
            <a:pPr marL="0" lvl="0" indent="0" algn="l" rtl="0">
              <a:spcBef>
                <a:spcPts val="0"/>
              </a:spcBef>
              <a:spcAft>
                <a:spcPts val="0"/>
              </a:spcAft>
              <a:buClr>
                <a:schemeClr val="dk1"/>
              </a:buClr>
              <a:buSzPts val="1100"/>
              <a:buFont typeface="Arial"/>
              <a:buNone/>
            </a:pPr>
            <a:r>
              <a:rPr lang="pt-BR" sz="1000" dirty="0">
                <a:solidFill>
                  <a:srgbClr val="807770"/>
                </a:solidFill>
                <a:latin typeface="Noto Sans"/>
                <a:ea typeface="Noto Sans"/>
                <a:cs typeface="Noto Sans"/>
                <a:sym typeface="Noto Sans"/>
              </a:rPr>
              <a:t>15º andar • Cond. Torre Sul Empresarial</a:t>
            </a:r>
            <a:endParaRPr sz="1000" dirty="0">
              <a:solidFill>
                <a:srgbClr val="807770"/>
              </a:solidFill>
              <a:latin typeface="Noto Sans"/>
              <a:ea typeface="Noto Sans"/>
              <a:cs typeface="Noto Sans"/>
              <a:sym typeface="Noto Sans"/>
            </a:endParaRPr>
          </a:p>
          <a:p>
            <a:pPr marL="0" lvl="0" indent="0" algn="l" rtl="0">
              <a:spcBef>
                <a:spcPts val="0"/>
              </a:spcBef>
              <a:spcAft>
                <a:spcPts val="0"/>
              </a:spcAft>
              <a:buNone/>
            </a:pPr>
            <a:r>
              <a:rPr lang="pt-BR" sz="1000" dirty="0">
                <a:solidFill>
                  <a:srgbClr val="807770"/>
                </a:solidFill>
                <a:latin typeface="Noto Sans"/>
                <a:ea typeface="Noto Sans"/>
                <a:cs typeface="Noto Sans"/>
                <a:sym typeface="Noto Sans"/>
              </a:rPr>
              <a:t>Campolim • Sorocaba/SP • F. +55 15 3232 7152</a:t>
            </a:r>
            <a:br>
              <a:rPr lang="pt-BR" sz="1000" dirty="0">
                <a:solidFill>
                  <a:srgbClr val="807770"/>
                </a:solidFill>
                <a:latin typeface="Noto Sans"/>
                <a:ea typeface="Noto Sans"/>
                <a:cs typeface="Noto Sans"/>
                <a:sym typeface="Noto Sans"/>
              </a:rPr>
            </a:br>
            <a:br>
              <a:rPr lang="pt-BR" sz="1000" dirty="0">
                <a:solidFill>
                  <a:srgbClr val="807770"/>
                </a:solidFill>
                <a:latin typeface="Noto Sans"/>
                <a:ea typeface="Noto Sans"/>
                <a:cs typeface="Noto Sans"/>
                <a:sym typeface="Noto Sans"/>
              </a:rPr>
            </a:br>
            <a:r>
              <a:rPr lang="pt-BR" sz="1000" b="1" dirty="0">
                <a:solidFill>
                  <a:srgbClr val="C67E6C"/>
                </a:solidFill>
                <a:latin typeface="Noto Sans"/>
                <a:ea typeface="Noto Sans"/>
                <a:cs typeface="Noto Sans"/>
                <a:sym typeface="Noto Sans"/>
              </a:rPr>
              <a:t>WFSP São Paulo</a:t>
            </a:r>
            <a:endParaRPr sz="1000" b="1" dirty="0">
              <a:solidFill>
                <a:srgbClr val="C67E6C"/>
              </a:solidFill>
              <a:latin typeface="Noto Sans"/>
              <a:ea typeface="Noto Sans"/>
              <a:cs typeface="Noto Sans"/>
              <a:sym typeface="Noto Sans"/>
            </a:endParaRPr>
          </a:p>
          <a:p>
            <a:pPr marL="0" lvl="0" indent="0" algn="l" rtl="0">
              <a:spcBef>
                <a:spcPts val="0"/>
              </a:spcBef>
              <a:spcAft>
                <a:spcPts val="0"/>
              </a:spcAft>
              <a:buNone/>
            </a:pPr>
            <a:r>
              <a:rPr lang="pt-BR" sz="1000" dirty="0">
                <a:solidFill>
                  <a:srgbClr val="807770"/>
                </a:solidFill>
                <a:latin typeface="Noto Sans"/>
                <a:ea typeface="Noto Sans"/>
                <a:cs typeface="Noto Sans"/>
                <a:sym typeface="Noto Sans"/>
              </a:rPr>
              <a:t>Av. Paulista • 1765 • Conj. 72 • 7º andar • CV: 9860</a:t>
            </a:r>
            <a:endParaRPr sz="1000" dirty="0">
              <a:solidFill>
                <a:srgbClr val="807770"/>
              </a:solidFill>
              <a:latin typeface="Noto Sans"/>
              <a:ea typeface="Noto Sans"/>
              <a:cs typeface="Noto Sans"/>
              <a:sym typeface="Noto Sans"/>
            </a:endParaRPr>
          </a:p>
          <a:p>
            <a:pPr marL="0" lvl="0" indent="0" algn="l" rtl="0">
              <a:spcBef>
                <a:spcPts val="0"/>
              </a:spcBef>
              <a:spcAft>
                <a:spcPts val="0"/>
              </a:spcAft>
              <a:buNone/>
            </a:pPr>
            <a:r>
              <a:rPr lang="pt-BR" sz="1000" dirty="0">
                <a:solidFill>
                  <a:srgbClr val="807770"/>
                </a:solidFill>
                <a:latin typeface="Noto Sans"/>
                <a:ea typeface="Noto Sans"/>
                <a:cs typeface="Noto Sans"/>
                <a:sym typeface="Noto Sans"/>
              </a:rPr>
              <a:t>Bela Vista • São Paulo/SP • F. +55 11 2470-7957</a:t>
            </a:r>
            <a:br>
              <a:rPr lang="pt-BR" sz="1000" dirty="0">
                <a:solidFill>
                  <a:srgbClr val="807770"/>
                </a:solidFill>
                <a:latin typeface="Noto Sans"/>
                <a:ea typeface="Noto Sans"/>
                <a:cs typeface="Noto Sans"/>
                <a:sym typeface="Noto Sans"/>
              </a:rPr>
            </a:br>
            <a:endParaRPr sz="1000" dirty="0">
              <a:solidFill>
                <a:srgbClr val="807770"/>
              </a:solidFill>
              <a:latin typeface="Noto Sans"/>
              <a:ea typeface="Noto Sans"/>
              <a:cs typeface="Noto Sans"/>
              <a:sym typeface="Noto Sans"/>
            </a:endParaRPr>
          </a:p>
          <a:p>
            <a:pPr marL="0" lvl="0" indent="0" algn="l" rtl="0">
              <a:spcBef>
                <a:spcPts val="0"/>
              </a:spcBef>
              <a:spcAft>
                <a:spcPts val="0"/>
              </a:spcAft>
              <a:buNone/>
            </a:pPr>
            <a:r>
              <a:rPr lang="pt-BR" sz="1000" dirty="0">
                <a:solidFill>
                  <a:srgbClr val="C67E6C"/>
                </a:solidFill>
                <a:latin typeface="Noto Sans"/>
                <a:ea typeface="Noto Sans"/>
                <a:cs typeface="Noto Sans"/>
                <a:sym typeface="Noto Sans"/>
              </a:rPr>
              <a:t>www.wfsp.com.br</a:t>
            </a:r>
            <a:endParaRPr sz="1000" dirty="0">
              <a:solidFill>
                <a:srgbClr val="C67E6C"/>
              </a:solidFill>
              <a:latin typeface="Noto Sans"/>
              <a:ea typeface="Noto Sans"/>
              <a:cs typeface="Noto Sans"/>
              <a:sym typeface="Noto Sans"/>
            </a:endParaRPr>
          </a:p>
        </p:txBody>
      </p:sp>
      <p:pic>
        <p:nvPicPr>
          <p:cNvPr id="240" name="Google Shape;240;p24"/>
          <p:cNvPicPr preferRelativeResize="0"/>
          <p:nvPr/>
        </p:nvPicPr>
        <p:blipFill>
          <a:blip r:embed="rId4">
            <a:alphaModFix/>
          </a:blip>
          <a:stretch>
            <a:fillRect/>
          </a:stretch>
        </p:blipFill>
        <p:spPr>
          <a:xfrm>
            <a:off x="6068150" y="4871800"/>
            <a:ext cx="473900" cy="1448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1443cf89-8576-411e-951e-f6aa8c96e8f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2B3564324B3BF14FB408D97D954AA78B" ma:contentTypeVersion="18" ma:contentTypeDescription="Crie um novo documento." ma:contentTypeScope="" ma:versionID="b8b73b52001d9d54ac3a2ff44a9d53e6">
  <xsd:schema xmlns:xsd="http://www.w3.org/2001/XMLSchema" xmlns:xs="http://www.w3.org/2001/XMLSchema" xmlns:p="http://schemas.microsoft.com/office/2006/metadata/properties" xmlns:ns3="1443cf89-8576-411e-951e-f6aa8c96e8f9" xmlns:ns4="56ec34e3-dd96-4f97-98f2-206455ecf8e2" targetNamespace="http://schemas.microsoft.com/office/2006/metadata/properties" ma:root="true" ma:fieldsID="3c6ce152c465890c51016a8557bf25cc" ns3:_="" ns4:_="">
    <xsd:import namespace="1443cf89-8576-411e-951e-f6aa8c96e8f9"/>
    <xsd:import namespace="56ec34e3-dd96-4f97-98f2-206455ecf8e2"/>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43cf89-8576-411e-951e-f6aa8c96e8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description="" ma:indexed="true"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ec34e3-dd96-4f97-98f2-206455ecf8e2" elementFormDefault="qualified">
    <xsd:import namespace="http://schemas.microsoft.com/office/2006/documentManagement/types"/>
    <xsd:import namespace="http://schemas.microsoft.com/office/infopath/2007/PartnerControls"/>
    <xsd:element name="SharedWithUsers" ma:index="10"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hes de Compartilhado Com" ma:internalName="SharedWithDetails" ma:readOnly="true">
      <xsd:simpleType>
        <xsd:restriction base="dms:Note">
          <xsd:maxLength value="255"/>
        </xsd:restriction>
      </xsd:simpleType>
    </xsd:element>
    <xsd:element name="SharingHintHash" ma:index="12" nillable="true" ma:displayName="Hash de Dica de Compartilhamento"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48414E6-E960-4221-8CF2-588582984EAA}">
  <ds:schemaRefs>
    <ds:schemaRef ds:uri="http://purl.org/dc/dcmitype/"/>
    <ds:schemaRef ds:uri="http://schemas.openxmlformats.org/package/2006/metadata/core-properties"/>
    <ds:schemaRef ds:uri="1443cf89-8576-411e-951e-f6aa8c96e8f9"/>
    <ds:schemaRef ds:uri="http://schemas.microsoft.com/office/2006/documentManagement/types"/>
    <ds:schemaRef ds:uri="http://www.w3.org/XML/1998/namespace"/>
    <ds:schemaRef ds:uri="http://purl.org/dc/elements/1.1/"/>
    <ds:schemaRef ds:uri="http://schemas.microsoft.com/office/infopath/2007/PartnerControls"/>
    <ds:schemaRef ds:uri="56ec34e3-dd96-4f97-98f2-206455ecf8e2"/>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E6E01584-FDC9-4AF4-881D-2270676F3322}">
  <ds:schemaRefs>
    <ds:schemaRef ds:uri="http://schemas.microsoft.com/sharepoint/v3/contenttype/forms"/>
  </ds:schemaRefs>
</ds:datastoreItem>
</file>

<file path=customXml/itemProps3.xml><?xml version="1.0" encoding="utf-8"?>
<ds:datastoreItem xmlns:ds="http://schemas.openxmlformats.org/officeDocument/2006/customXml" ds:itemID="{F247E03D-7091-420D-BBBA-58C931D986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43cf89-8576-411e-951e-f6aa8c96e8f9"/>
    <ds:schemaRef ds:uri="56ec34e3-dd96-4f97-98f2-206455ecf8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10084</TotalTime>
  <Words>3382</Words>
  <Application>Microsoft Office PowerPoint</Application>
  <PresentationFormat>Apresentação na tela (16:9)</PresentationFormat>
  <Paragraphs>402</Paragraphs>
  <Slides>26</Slides>
  <Notes>26</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26</vt:i4>
      </vt:variant>
    </vt:vector>
  </HeadingPairs>
  <TitlesOfParts>
    <vt:vector size="31" baseType="lpstr">
      <vt:lpstr>Calibri</vt:lpstr>
      <vt:lpstr>Univers</vt:lpstr>
      <vt:lpstr>Noto Sans</vt:lpstr>
      <vt:lpstr>Arial</vt:lpstr>
      <vt:lpstr>Simple Light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Fernando Silva</dc:creator>
  <cp:lastModifiedBy>Fernando Silva</cp:lastModifiedBy>
  <cp:revision>57</cp:revision>
  <cp:lastPrinted>2025-01-13T18:00:21Z</cp:lastPrinted>
  <dcterms:modified xsi:type="dcterms:W3CDTF">2026-03-31T17:21:53Z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0x0101002B3564324B3BF14FB408D97D954AA78B</vt:lpwstr>
  </property>
</Properties>
</file>