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31"/>
  </p:notesMasterIdLst>
  <p:sldIdLst>
    <p:sldId id="256" r:id="rId5"/>
    <p:sldId id="257" r:id="rId6"/>
    <p:sldId id="258" r:id="rId7"/>
    <p:sldId id="268" r:id="rId8"/>
    <p:sldId id="259" r:id="rId9"/>
    <p:sldId id="263" r:id="rId10"/>
    <p:sldId id="278" r:id="rId11"/>
    <p:sldId id="271" r:id="rId12"/>
    <p:sldId id="279" r:id="rId13"/>
    <p:sldId id="280" r:id="rId14"/>
    <p:sldId id="281" r:id="rId15"/>
    <p:sldId id="282" r:id="rId16"/>
    <p:sldId id="283" r:id="rId17"/>
    <p:sldId id="284" r:id="rId18"/>
    <p:sldId id="290" r:id="rId19"/>
    <p:sldId id="285" r:id="rId20"/>
    <p:sldId id="289" r:id="rId21"/>
    <p:sldId id="286" r:id="rId22"/>
    <p:sldId id="287" r:id="rId23"/>
    <p:sldId id="295" r:id="rId24"/>
    <p:sldId id="296" r:id="rId25"/>
    <p:sldId id="291" r:id="rId26"/>
    <p:sldId id="292" r:id="rId27"/>
    <p:sldId id="293" r:id="rId28"/>
    <p:sldId id="294" r:id="rId29"/>
    <p:sldId id="267" r:id="rId30"/>
  </p:sldIdLst>
  <p:sldSz cx="9144000" cy="5143500" type="screen16x9"/>
  <p:notesSz cx="6797675" cy="9926638"/>
  <p:embeddedFontLst>
    <p:embeddedFont>
      <p:font typeface="Noto Sans" panose="020B0502040504020204" pitchFamily="34" charset="0"/>
      <p:regular r:id="rId32"/>
      <p:bold r:id="rId33"/>
      <p:italic r:id="rId34"/>
      <p:boldItalic r:id="rId35"/>
    </p:embeddedFont>
    <p:embeddedFont>
      <p:font typeface="Univers" panose="020B0603020202030204" pitchFamily="34" charset="0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504F"/>
    <a:srgbClr val="905748"/>
    <a:srgbClr val="62504E"/>
    <a:srgbClr val="00FF00"/>
    <a:srgbClr val="E8E1DC"/>
    <a:srgbClr val="BDB1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4059075-33A9-4CCC-930A-68F90C16FED7}">
  <a:tblStyle styleId="{44059075-33A9-4CCC-930A-68F90C16FED7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1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02" y="3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0\C&#243;pia%20de%20C&#243;pia%20de%20C&#243;pia%20de%202025%2008%20Indices%20CR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0\C&#243;pia%20de%20C&#243;pia%20de%20C&#243;pia%20de%202025%2008%20Indices%20CR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0\C&#243;pia%20de%20C&#243;pia%20de%20C&#243;pia%20de%202025%2008%20Indices%20CRB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0\C&#243;pia%20de%20C&#243;pia%20de%20C&#243;pia%20de%202025%2008%20Indices%20CRB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0\C&#243;pia%20de%20C&#243;pia%20de%20C&#243;pia%20de%202025%2008%20Indices%20CRB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0\C&#243;pia%20de%20C&#243;pia%20de%20C&#243;pia%20de%202025%2008%20Indices%20CRB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0\C&#243;pia%20de%20C&#243;pia%20de%20C&#243;pia%20de%202025%2008%20Indices%20CRB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000" dirty="0"/>
              <a:t>BALANÇO</a:t>
            </a:r>
            <a:r>
              <a:rPr lang="pt-BR" sz="1000" baseline="0" dirty="0"/>
              <a:t> PATRIMONIAL</a:t>
            </a:r>
            <a:endParaRPr lang="pt-BR" sz="1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Planilha1!$B$10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Planilha1!$B$11:$B$20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2444090.65</c:v>
                </c:pt>
                <c:pt idx="4">
                  <c:v>11904600.960000001</c:v>
                </c:pt>
                <c:pt idx="5">
                  <c:v>185457029.44</c:v>
                </c:pt>
                <c:pt idx="6">
                  <c:v>16142127.59</c:v>
                </c:pt>
                <c:pt idx="7">
                  <c:v>8709406.5399999991</c:v>
                </c:pt>
                <c:pt idx="8">
                  <c:v>218295195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DB-4964-B01A-39E1A5F87357}"/>
            </c:ext>
          </c:extLst>
        </c:ser>
        <c:ser>
          <c:idx val="1"/>
          <c:order val="1"/>
          <c:tx>
            <c:strRef>
              <c:f>Planilha1!$C$10</c:f>
              <c:strCache>
                <c:ptCount val="1"/>
                <c:pt idx="0">
                  <c:v>jan/25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Planilha1!$C$11:$C$20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1580874.69</c:v>
                </c:pt>
                <c:pt idx="4">
                  <c:v>11904200.960000001</c:v>
                </c:pt>
                <c:pt idx="5">
                  <c:v>185457029.44</c:v>
                </c:pt>
                <c:pt idx="6">
                  <c:v>16164625.35</c:v>
                </c:pt>
                <c:pt idx="7">
                  <c:v>8514909.5399999991</c:v>
                </c:pt>
                <c:pt idx="8">
                  <c:v>218317292.12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DB-4964-B01A-39E1A5F87357}"/>
            </c:ext>
          </c:extLst>
        </c:ser>
        <c:ser>
          <c:idx val="2"/>
          <c:order val="2"/>
          <c:tx>
            <c:strRef>
              <c:f>Planilha1!$D$10</c:f>
              <c:strCache>
                <c:ptCount val="1"/>
                <c:pt idx="0">
                  <c:v>fev/25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Planilha1!$D$11:$D$20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1571613.27</c:v>
                </c:pt>
                <c:pt idx="4">
                  <c:v>11904200.960000001</c:v>
                </c:pt>
                <c:pt idx="5">
                  <c:v>185482961.93000001</c:v>
                </c:pt>
                <c:pt idx="6">
                  <c:v>16184829.109999999</c:v>
                </c:pt>
                <c:pt idx="7">
                  <c:v>8410976.8699999992</c:v>
                </c:pt>
                <c:pt idx="8">
                  <c:v>218363428.37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DB-4964-B01A-39E1A5F87357}"/>
            </c:ext>
          </c:extLst>
        </c:ser>
        <c:ser>
          <c:idx val="3"/>
          <c:order val="3"/>
          <c:tx>
            <c:strRef>
              <c:f>Planilha1!$E$10</c:f>
              <c:strCache>
                <c:ptCount val="1"/>
                <c:pt idx="0">
                  <c:v>mar/25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Planilha1!$E$11:$E$20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1704570.3499999999</c:v>
                </c:pt>
                <c:pt idx="4">
                  <c:v>11904600.960000001</c:v>
                </c:pt>
                <c:pt idx="5">
                  <c:v>185512109.15000001</c:v>
                </c:pt>
                <c:pt idx="6">
                  <c:v>16215481.450000001</c:v>
                </c:pt>
                <c:pt idx="7">
                  <c:v>8401498.8699999992</c:v>
                </c:pt>
                <c:pt idx="8">
                  <c:v>218423627.93000001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DB-4964-B01A-39E1A5F87357}"/>
            </c:ext>
          </c:extLst>
        </c:ser>
        <c:ser>
          <c:idx val="4"/>
          <c:order val="4"/>
          <c:tx>
            <c:strRef>
              <c:f>Planilha1!$F$10</c:f>
              <c:strCache>
                <c:ptCount val="1"/>
                <c:pt idx="0">
                  <c:v>abr/25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Planilha1!$F$11:$F$20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185546468.97999999</c:v>
                </c:pt>
                <c:pt idx="6">
                  <c:v>16248594.210000001</c:v>
                </c:pt>
                <c:pt idx="7">
                  <c:v>8410976.8699999992</c:v>
                </c:pt>
                <c:pt idx="8">
                  <c:v>218491100.52000001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DB-4964-B01A-39E1A5F87357}"/>
            </c:ext>
          </c:extLst>
        </c:ser>
        <c:ser>
          <c:idx val="5"/>
          <c:order val="5"/>
          <c:tx>
            <c:strRef>
              <c:f>Planilha1!$G$10</c:f>
              <c:strCache>
                <c:ptCount val="1"/>
                <c:pt idx="0">
                  <c:v>mai/25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Planilha1!$G$11:$G$20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185547169.47999999</c:v>
                </c:pt>
                <c:pt idx="6">
                  <c:v>16275039.970000001</c:v>
                </c:pt>
                <c:pt idx="7">
                  <c:v>8410976.8699999992</c:v>
                </c:pt>
                <c:pt idx="8">
                  <c:v>218517246.78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BDB-4964-B01A-39E1A5F87357}"/>
            </c:ext>
          </c:extLst>
        </c:ser>
        <c:ser>
          <c:idx val="6"/>
          <c:order val="6"/>
          <c:tx>
            <c:strRef>
              <c:f>Planilha1!$H$10</c:f>
              <c:strCache>
                <c:ptCount val="1"/>
                <c:pt idx="0">
                  <c:v>jun/25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accent1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Planilha1!$H$11:$H$20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16323675.450000001</c:v>
                </c:pt>
                <c:pt idx="7">
                  <c:v>8410976.8699999992</c:v>
                </c:pt>
                <c:pt idx="8">
                  <c:v>218594667.75999999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DB-4964-B01A-39E1A5F87357}"/>
            </c:ext>
          </c:extLst>
        </c:ser>
        <c:ser>
          <c:idx val="7"/>
          <c:order val="7"/>
          <c:tx>
            <c:strRef>
              <c:f>Planilha1!$I$10</c:f>
              <c:strCache>
                <c:ptCount val="1"/>
                <c:pt idx="0">
                  <c:v>jul/25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accent2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Planilha1!$I$11:$I$20</c:f>
              <c:numCache>
                <c:formatCode>_(* #,##0.00_);_(* \(#,##0.00\);_(* "-"??_);_(@_)</c:formatCode>
                <c:ptCount val="9"/>
                <c:pt idx="0">
                  <c:v>391651.62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16316835.039999999</c:v>
                </c:pt>
                <c:pt idx="7">
                  <c:v>8407961.7599999998</c:v>
                </c:pt>
                <c:pt idx="8">
                  <c:v>219003598.61000001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BDB-4964-B01A-39E1A5F87357}"/>
            </c:ext>
          </c:extLst>
        </c:ser>
        <c:ser>
          <c:idx val="8"/>
          <c:order val="8"/>
          <c:tx>
            <c:strRef>
              <c:f>Planilha1!$J$10</c:f>
              <c:strCache>
                <c:ptCount val="1"/>
                <c:pt idx="0">
                  <c:v>ago/25</c:v>
                </c:pt>
              </c:strCache>
            </c:strRef>
          </c:tx>
          <c:spPr>
            <a:solidFill>
              <a:schemeClr val="accent3">
                <a:lumMod val="60000"/>
                <a:alpha val="85000"/>
              </a:schemeClr>
            </a:solidFill>
            <a:ln w="9525" cap="flat" cmpd="sng" algn="ctr">
              <a:solidFill>
                <a:schemeClr val="accent3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Planilha1!$J$11:$J$20</c:f>
              <c:numCache>
                <c:formatCode>_(* #,##0.00_);_(* \(#,##0.00\);_(* "-"??_);_(@_)</c:formatCode>
                <c:ptCount val="9"/>
                <c:pt idx="0">
                  <c:v>367192.91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16320923.869999999</c:v>
                </c:pt>
                <c:pt idx="7">
                  <c:v>8383503.0499999998</c:v>
                </c:pt>
                <c:pt idx="8">
                  <c:v>219907678.44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BDB-4964-B01A-39E1A5F87357}"/>
            </c:ext>
          </c:extLst>
        </c:ser>
        <c:ser>
          <c:idx val="9"/>
          <c:order val="9"/>
          <c:tx>
            <c:strRef>
              <c:f>Planilha1!$K$10</c:f>
              <c:strCache>
                <c:ptCount val="1"/>
                <c:pt idx="0">
                  <c:v>set/25</c:v>
                </c:pt>
              </c:strCache>
            </c:strRef>
          </c:tx>
          <c:spPr>
            <a:solidFill>
              <a:schemeClr val="accent4">
                <a:lumMod val="60000"/>
                <a:alpha val="85000"/>
              </a:schemeClr>
            </a:solidFill>
            <a:ln w="9525" cap="flat" cmpd="sng" algn="ctr">
              <a:solidFill>
                <a:schemeClr val="accent4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Planilha1!$K$11:$K$20</c:f>
              <c:numCache>
                <c:formatCode>_(* #,##0.00_);_(* \(#,##0.00\);_(* "-"??_);_(@_)</c:formatCode>
                <c:ptCount val="9"/>
                <c:pt idx="0">
                  <c:v>9905.5300000000007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16324945.210000001</c:v>
                </c:pt>
                <c:pt idx="7">
                  <c:v>8026215.6699999999</c:v>
                </c:pt>
                <c:pt idx="8">
                  <c:v>219011708.78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BDB-4964-B01A-39E1A5F87357}"/>
            </c:ext>
          </c:extLst>
        </c:ser>
        <c:ser>
          <c:idx val="10"/>
          <c:order val="10"/>
          <c:tx>
            <c:strRef>
              <c:f>Planilha1!$L$10</c:f>
              <c:strCache>
                <c:ptCount val="1"/>
                <c:pt idx="0">
                  <c:v>out/25</c:v>
                </c:pt>
              </c:strCache>
            </c:strRef>
          </c:tx>
          <c:spPr>
            <a:solidFill>
              <a:schemeClr val="accent5">
                <a:lumMod val="60000"/>
                <a:alpha val="85000"/>
              </a:schemeClr>
            </a:solidFill>
            <a:ln w="9525" cap="flat" cmpd="sng" algn="ctr">
              <a:solidFill>
                <a:schemeClr val="accent5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Planilha1!$L$11:$L$20</c:f>
              <c:numCache>
                <c:formatCode>_(* #,##0.00_);_(* \(#,##0.00\);_(* "-"??_);_(@_)</c:formatCode>
                <c:ptCount val="9"/>
                <c:pt idx="0">
                  <c:v>9905.5300000000007</c:v>
                </c:pt>
                <c:pt idx="1">
                  <c:v>4998800</c:v>
                </c:pt>
                <c:pt idx="2">
                  <c:v>1089000</c:v>
                </c:pt>
                <c:pt idx="3">
                  <c:v>1553090.43</c:v>
                </c:pt>
                <c:pt idx="4">
                  <c:v>11904600.960000001</c:v>
                </c:pt>
                <c:pt idx="5">
                  <c:v>185613469.52000001</c:v>
                </c:pt>
                <c:pt idx="6">
                  <c:v>16296258.34</c:v>
                </c:pt>
                <c:pt idx="7">
                  <c:v>8026215.6699999999</c:v>
                </c:pt>
                <c:pt idx="8">
                  <c:v>219021536.44999999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BDB-4964-B01A-39E1A5F873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341708815"/>
        <c:axId val="341719855"/>
        <c:axId val="0"/>
      </c:bar3DChart>
      <c:catAx>
        <c:axId val="3417088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41719855"/>
        <c:crosses val="autoZero"/>
        <c:auto val="1"/>
        <c:lblAlgn val="ctr"/>
        <c:lblOffset val="100"/>
        <c:noMultiLvlLbl val="0"/>
      </c:catAx>
      <c:valAx>
        <c:axId val="341719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34170881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450" b="0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0.18969925634295715"/>
          <c:w val="1"/>
          <c:h val="0.69827172645086033"/>
        </c:manualLayout>
      </c:layout>
      <c:lineChart>
        <c:grouping val="stacked"/>
        <c:varyColors val="0"/>
        <c:ser>
          <c:idx val="0"/>
          <c:order val="0"/>
          <c:tx>
            <c:strRef>
              <c:f>Planilha1!$A$92</c:f>
              <c:strCache>
                <c:ptCount val="1"/>
                <c:pt idx="0">
                  <c:v>FATURAMENTO</c:v>
                </c:pt>
              </c:strCache>
            </c:strRef>
          </c:tx>
          <c:spPr>
            <a:ln w="317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5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Planilha1!$B$91:$L$91</c:f>
              <c:numCache>
                <c:formatCode>mmm\-yy</c:formatCode>
                <c:ptCount val="11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</c:numCache>
            </c:numRef>
          </c:cat>
          <c:val>
            <c:numRef>
              <c:f>Planilha1!$B$92:$L$92</c:f>
              <c:numCache>
                <c:formatCode>_(* #,##0.00_);_(* \(#,##0.00\);_(* "-"??_);_(@_)</c:formatCode>
                <c:ptCount val="11"/>
                <c:pt idx="0">
                  <c:v>74909.97</c:v>
                </c:pt>
                <c:pt idx="1">
                  <c:v>8012.82</c:v>
                </c:pt>
                <c:pt idx="2">
                  <c:v>16106.86</c:v>
                </c:pt>
                <c:pt idx="3" formatCode="_(&quot;R$&quot;* #,##0.00_);_(&quot;R$&quot;* \(#,##0.00\);_(&quot;R$&quot;* &quot;-&quot;??_);_(@_)">
                  <c:v>16456.66</c:v>
                </c:pt>
                <c:pt idx="4" formatCode="_(&quot;R$&quot;* #,##0.00_);_(&quot;R$&quot;* \(#,##0.00\);_(&quot;R$&quot;* &quot;-&quot;??_);_(@_)">
                  <c:v>24754.82</c:v>
                </c:pt>
                <c:pt idx="5" formatCode="_(&quot;R$&quot;* #,##0.00_);_(&quot;R$&quot;* \(#,##0.00\);_(&quot;R$&quot;* &quot;-&quot;??_);_(@_)">
                  <c:v>60011.75</c:v>
                </c:pt>
                <c:pt idx="6" formatCode="_(&quot;R$&quot;* #,##0.00_);_(&quot;R$&quot;* \(#,##0.00\);_(&quot;R$&quot;* &quot;-&quot;??_);_(@_)">
                  <c:v>74239.72</c:v>
                </c:pt>
                <c:pt idx="7" formatCode="_(&quot;R$&quot;* #,##0.00_);_(&quot;R$&quot;* \(#,##0.00\);_(&quot;R$&quot;* &quot;-&quot;??_);_(@_)">
                  <c:v>104822.2</c:v>
                </c:pt>
                <c:pt idx="8" formatCode="_(&quot;R$&quot;* #,##0.00_);_(&quot;R$&quot;* \(#,##0.00\);_(&quot;R$&quot;* &quot;-&quot;??_);_(@_)">
                  <c:v>18140.86</c:v>
                </c:pt>
                <c:pt idx="9" formatCode="_(&quot;R$&quot;* #,##0.00_);_(&quot;R$&quot;* \(#,##0.00\);_(&quot;R$&quot;* &quot;-&quot;??_);_(@_)">
                  <c:v>16292.05</c:v>
                </c:pt>
                <c:pt idx="10" formatCode="_(&quot;R$&quot;* #,##0.00_);_(&quot;R$&quot;* \(#,##0.00\);_(&quot;R$&quot;* &quot;-&quot;??_);_(@_)">
                  <c:v>7078.56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1B-47EB-9668-5ACD67FC189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69073119"/>
        <c:axId val="1069071199"/>
      </c:lineChart>
      <c:catAx>
        <c:axId val="10690731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069071199"/>
        <c:crosses val="autoZero"/>
        <c:auto val="1"/>
        <c:lblAlgn val="ctr"/>
        <c:lblOffset val="100"/>
        <c:noMultiLvlLbl val="0"/>
      </c:catAx>
      <c:valAx>
        <c:axId val="1069071199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069073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72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000" dirty="0"/>
              <a:t>CUSTOS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2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Planilha1!$B$61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</a:t>
                    </a:r>
                    <a:r>
                      <a:rPr lang="en-US" baseline="0"/>
                      <a:t> 0,00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95F7-4498-984E-04D6640E66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Planilha1!$B$69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F7-4498-984E-04D6640E66F6}"/>
            </c:ext>
          </c:extLst>
        </c:ser>
        <c:ser>
          <c:idx val="1"/>
          <c:order val="1"/>
          <c:tx>
            <c:strRef>
              <c:f>Planilha1!$C$61</c:f>
              <c:strCache>
                <c:ptCount val="1"/>
                <c:pt idx="0">
                  <c:v>jan/25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95F7-4498-984E-04D6640E66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Planilha1!$C$69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F7-4498-984E-04D6640E66F6}"/>
            </c:ext>
          </c:extLst>
        </c:ser>
        <c:ser>
          <c:idx val="2"/>
          <c:order val="2"/>
          <c:tx>
            <c:strRef>
              <c:f>Planilha1!$D$61</c:f>
              <c:strCache>
                <c:ptCount val="1"/>
                <c:pt idx="0">
                  <c:v>fev/25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95F7-4498-984E-04D6640E66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Planilha1!$D$69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F7-4498-984E-04D6640E66F6}"/>
            </c:ext>
          </c:extLst>
        </c:ser>
        <c:ser>
          <c:idx val="3"/>
          <c:order val="3"/>
          <c:tx>
            <c:strRef>
              <c:f>Planilha1!$E$61</c:f>
              <c:strCache>
                <c:ptCount val="1"/>
                <c:pt idx="0">
                  <c:v>mar/25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95F7-4498-984E-04D6640E66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Planilha1!$E$69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F7-4498-984E-04D6640E66F6}"/>
            </c:ext>
          </c:extLst>
        </c:ser>
        <c:ser>
          <c:idx val="4"/>
          <c:order val="4"/>
          <c:tx>
            <c:strRef>
              <c:f>Planilha1!$F$61</c:f>
              <c:strCache>
                <c:ptCount val="1"/>
                <c:pt idx="0">
                  <c:v>abr/25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95F7-4498-984E-04D6640E66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Planilha1!$F$69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F7-4498-984E-04D6640E66F6}"/>
            </c:ext>
          </c:extLst>
        </c:ser>
        <c:ser>
          <c:idx val="5"/>
          <c:order val="5"/>
          <c:tx>
            <c:strRef>
              <c:f>Planilha1!$G$61</c:f>
              <c:strCache>
                <c:ptCount val="1"/>
                <c:pt idx="0">
                  <c:v>mai/25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95F7-4498-984E-04D6640E66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Planilha1!$G$69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F7-4498-984E-04D6640E66F6}"/>
            </c:ext>
          </c:extLst>
        </c:ser>
        <c:ser>
          <c:idx val="6"/>
          <c:order val="6"/>
          <c:tx>
            <c:strRef>
              <c:f>Planilha1!$H$61</c:f>
              <c:strCache>
                <c:ptCount val="1"/>
                <c:pt idx="0">
                  <c:v>jun/25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95F7-4498-984E-04D6640E66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Planilha1!$H$69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F7-4498-984E-04D6640E66F6}"/>
            </c:ext>
          </c:extLst>
        </c:ser>
        <c:ser>
          <c:idx val="7"/>
          <c:order val="7"/>
          <c:tx>
            <c:strRef>
              <c:f>Planilha1!$I$61</c:f>
              <c:strCache>
                <c:ptCount val="1"/>
                <c:pt idx="0">
                  <c:v>jul/25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95F7-4498-984E-04D6640E66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Planilha1!$I$69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5F7-4498-984E-04D6640E66F6}"/>
            </c:ext>
          </c:extLst>
        </c:ser>
        <c:ser>
          <c:idx val="8"/>
          <c:order val="8"/>
          <c:tx>
            <c:strRef>
              <c:f>Planilha1!$J$61</c:f>
              <c:strCache>
                <c:ptCount val="1"/>
                <c:pt idx="0">
                  <c:v>ago/25</c:v>
                </c:pt>
              </c:strCache>
            </c:strRef>
          </c:tx>
          <c:spPr>
            <a:solidFill>
              <a:schemeClr val="accent3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95F7-4498-984E-04D6640E66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Planilha1!$J$69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5F7-4498-984E-04D6640E66F6}"/>
            </c:ext>
          </c:extLst>
        </c:ser>
        <c:ser>
          <c:idx val="9"/>
          <c:order val="9"/>
          <c:tx>
            <c:strRef>
              <c:f>Planilha1!$K$61</c:f>
              <c:strCache>
                <c:ptCount val="1"/>
                <c:pt idx="0">
                  <c:v>set/25</c:v>
                </c:pt>
              </c:strCache>
            </c:strRef>
          </c:tx>
          <c:spPr>
            <a:solidFill>
              <a:schemeClr val="accent4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95F7-4498-984E-04D6640E66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Planilha1!$K$69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F7-4498-984E-04D6640E66F6}"/>
            </c:ext>
          </c:extLst>
        </c:ser>
        <c:ser>
          <c:idx val="10"/>
          <c:order val="10"/>
          <c:tx>
            <c:strRef>
              <c:f>Planilha1!$L$61</c:f>
              <c:strCache>
                <c:ptCount val="1"/>
                <c:pt idx="0">
                  <c:v>out/25</c:v>
                </c:pt>
              </c:strCache>
            </c:strRef>
          </c:tx>
          <c:spPr>
            <a:solidFill>
              <a:schemeClr val="accent5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</a:t>
                    </a:r>
                    <a:r>
                      <a:rPr lang="en-US" baseline="0"/>
                      <a:t>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95F7-4498-984E-04D6640E66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Planilha1!$L$69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5F7-4498-984E-04D6640E66F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245020000"/>
        <c:axId val="1245029120"/>
      </c:barChart>
      <c:catAx>
        <c:axId val="1245020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45029120"/>
        <c:crosses val="autoZero"/>
        <c:auto val="1"/>
        <c:lblAlgn val="ctr"/>
        <c:lblOffset val="100"/>
        <c:noMultiLvlLbl val="0"/>
      </c:catAx>
      <c:valAx>
        <c:axId val="124502912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24502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2671534992882218E-2"/>
          <c:y val="0.902549196856964"/>
          <c:w val="0.90136813115810754"/>
          <c:h val="6.7172757706100317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000"/>
              <a:t>CONTAS A PAGAR X RECEBER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3.6111111111111108E-2"/>
          <c:y val="0.30240351557979156"/>
          <c:w val="0.93888888888888888"/>
          <c:h val="0.48429369569311975"/>
        </c:manualLayout>
      </c:layout>
      <c:lineChart>
        <c:grouping val="standard"/>
        <c:varyColors val="0"/>
        <c:ser>
          <c:idx val="0"/>
          <c:order val="0"/>
          <c:tx>
            <c:strRef>
              <c:f>Planilha1!$A$99</c:f>
              <c:strCache>
                <c:ptCount val="1"/>
                <c:pt idx="0">
                  <c:v>Contas a Receber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F893-4FB5-BA3B-7DD45594329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893-4FB5-BA3B-7DD45594329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F893-4FB5-BA3B-7DD45594329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F893-4FB5-BA3B-7DD45594329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893-4FB5-BA3B-7DD455943296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F893-4FB5-BA3B-7DD45594329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F893-4FB5-BA3B-7DD45594329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F893-4FB5-BA3B-7DD455943296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fld id="{F716A2F8-54A4-48CB-B5AA-AE91F83CFAA5}" type="VALUE">
                      <a:rPr lang="en-US" smtClean="0"/>
                      <a:pPr/>
                      <a:t>[VALOR]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F893-4FB5-BA3B-7DD455943296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F893-4FB5-BA3B-7DD455943296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F893-4FB5-BA3B-7DD4559432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Planilha1!$B$98:$L$98</c:f>
              <c:numCache>
                <c:formatCode>mmm\-yy</c:formatCode>
                <c:ptCount val="11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</c:numCache>
            </c:numRef>
          </c:cat>
          <c:val>
            <c:numRef>
              <c:f>Planilha1!$B$99:$L$99</c:f>
              <c:numCache>
                <c:formatCode>_(* #,##0.00_);_(* \(#,##0.00\);_(* "-"??_);_(@_)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93-4FB5-BA3B-7DD455943296}"/>
            </c:ext>
          </c:extLst>
        </c:ser>
        <c:ser>
          <c:idx val="1"/>
          <c:order val="1"/>
          <c:tx>
            <c:strRef>
              <c:f>Planilha1!$A$100</c:f>
              <c:strCache>
                <c:ptCount val="1"/>
                <c:pt idx="0">
                  <c:v>Fornecedores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Planilha1!$B$98:$L$98</c:f>
              <c:numCache>
                <c:formatCode>mmm\-yy</c:formatCode>
                <c:ptCount val="11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</c:numCache>
            </c:numRef>
          </c:cat>
          <c:val>
            <c:numRef>
              <c:f>Planilha1!$B$100:$L$100</c:f>
              <c:numCache>
                <c:formatCode>_(* #,##0.00_);_(* \(#,##0.00\);_(* "-"??_);_(@_)</c:formatCode>
                <c:ptCount val="11"/>
                <c:pt idx="0">
                  <c:v>11904600.960000001</c:v>
                </c:pt>
                <c:pt idx="1">
                  <c:v>11904600.960000001</c:v>
                </c:pt>
                <c:pt idx="2">
                  <c:v>11904600.960000001</c:v>
                </c:pt>
                <c:pt idx="3">
                  <c:v>11904600.960000001</c:v>
                </c:pt>
                <c:pt idx="4">
                  <c:v>11904600.960000001</c:v>
                </c:pt>
                <c:pt idx="5">
                  <c:v>11904600.960000001</c:v>
                </c:pt>
                <c:pt idx="6">
                  <c:v>11904600.960000001</c:v>
                </c:pt>
                <c:pt idx="7">
                  <c:v>11904600.960000001</c:v>
                </c:pt>
                <c:pt idx="8">
                  <c:v>11904600.960000001</c:v>
                </c:pt>
                <c:pt idx="9">
                  <c:v>11904600.960000001</c:v>
                </c:pt>
                <c:pt idx="10">
                  <c:v>11904600.960000001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93-4FB5-BA3B-7DD45594329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68067519"/>
        <c:axId val="1258483263"/>
      </c:lineChart>
      <c:catAx>
        <c:axId val="1068067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258483263"/>
        <c:crosses val="autoZero"/>
        <c:auto val="1"/>
        <c:lblAlgn val="ctr"/>
        <c:lblOffset val="100"/>
        <c:noMultiLvlLbl val="0"/>
      </c:catAx>
      <c:valAx>
        <c:axId val="1258483263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068067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594573826872535"/>
          <c:y val="0.8896831394227388"/>
          <c:w val="0.24810852346254933"/>
          <c:h val="9.5906886605985925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8019026647522043E-2"/>
          <c:y val="0.26358531988044509"/>
          <c:w val="0.96396194670495594"/>
          <c:h val="0.6383468886980043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Planilha1!$A$103</c:f>
              <c:strCache>
                <c:ptCount val="1"/>
                <c:pt idx="0">
                  <c:v>ESTOQUE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Planilha1!$B$102:$L$102</c:f>
              <c:numCache>
                <c:formatCode>mmm\-yy</c:formatCode>
                <c:ptCount val="11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</c:numCache>
            </c:numRef>
          </c:cat>
          <c:val>
            <c:numRef>
              <c:f>Planilha1!$B$103:$L$103</c:f>
              <c:numCache>
                <c:formatCode>_(* #,##0.00_);_(* \(#,##0.00\);_(* "-"??_);_(@_)</c:formatCode>
                <c:ptCount val="11"/>
                <c:pt idx="0">
                  <c:v>4998800</c:v>
                </c:pt>
                <c:pt idx="1">
                  <c:v>4998800</c:v>
                </c:pt>
                <c:pt idx="2">
                  <c:v>4998800</c:v>
                </c:pt>
                <c:pt idx="3">
                  <c:v>4998800</c:v>
                </c:pt>
                <c:pt idx="4">
                  <c:v>4998800</c:v>
                </c:pt>
                <c:pt idx="5">
                  <c:v>4998800</c:v>
                </c:pt>
                <c:pt idx="6">
                  <c:v>4998800</c:v>
                </c:pt>
                <c:pt idx="7">
                  <c:v>4998800</c:v>
                </c:pt>
                <c:pt idx="8">
                  <c:v>4998800</c:v>
                </c:pt>
                <c:pt idx="9">
                  <c:v>4998800</c:v>
                </c:pt>
                <c:pt idx="10">
                  <c:v>4998800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36-4FE6-BA25-55C462CB59C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776903327"/>
        <c:axId val="1776903807"/>
        <c:axId val="0"/>
      </c:bar3DChart>
      <c:catAx>
        <c:axId val="1776903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776903807"/>
        <c:crosses val="autoZero"/>
        <c:auto val="1"/>
        <c:lblAlgn val="ctr"/>
        <c:lblOffset val="100"/>
        <c:noMultiLvlLbl val="0"/>
      </c:catAx>
      <c:valAx>
        <c:axId val="177690380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776903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en-US" sz="1000"/>
              <a:t>IMOBILIZADO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3701301548992392E-4"/>
          <c:y val="0.19432888597258677"/>
          <c:w val="0.96587206671657477"/>
          <c:h val="0.6982717264508603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Planilha1!$A$15</c:f>
              <c:strCache>
                <c:ptCount val="1"/>
                <c:pt idx="0">
                  <c:v>imobilizado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Planilha1!$B$10:$L$10</c:f>
              <c:numCache>
                <c:formatCode>mmm\-yy</c:formatCode>
                <c:ptCount val="11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</c:numCache>
            </c:numRef>
          </c:cat>
          <c:val>
            <c:numRef>
              <c:f>Planilha1!$B$15:$L$15</c:f>
              <c:numCache>
                <c:formatCode>_(* #,##0.00_);_(* \(#,##0.00\);_(* "-"??_);_(@_)</c:formatCode>
                <c:ptCount val="11"/>
                <c:pt idx="0">
                  <c:v>2444090.65</c:v>
                </c:pt>
                <c:pt idx="1">
                  <c:v>1580874.69</c:v>
                </c:pt>
                <c:pt idx="2">
                  <c:v>1571613.27</c:v>
                </c:pt>
                <c:pt idx="3">
                  <c:v>1704570.3499999999</c:v>
                </c:pt>
                <c:pt idx="4">
                  <c:v>1562351.8499999999</c:v>
                </c:pt>
                <c:pt idx="5">
                  <c:v>1562351.8499999999</c:v>
                </c:pt>
                <c:pt idx="6">
                  <c:v>1562351.8499999999</c:v>
                </c:pt>
                <c:pt idx="7">
                  <c:v>1562351.8499999999</c:v>
                </c:pt>
                <c:pt idx="8">
                  <c:v>1562351.8499999999</c:v>
                </c:pt>
                <c:pt idx="9">
                  <c:v>1562351.8499999999</c:v>
                </c:pt>
                <c:pt idx="10">
                  <c:v>1553090.43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1F-459E-8C4C-2CC55C915BA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753510175"/>
        <c:axId val="1753511615"/>
        <c:axId val="0"/>
      </c:bar3DChart>
      <c:catAx>
        <c:axId val="1753510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753511615"/>
        <c:crosses val="autoZero"/>
        <c:auto val="1"/>
        <c:lblAlgn val="ctr"/>
        <c:lblOffset val="100"/>
        <c:noMultiLvlLbl val="0"/>
      </c:catAx>
      <c:valAx>
        <c:axId val="175351161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753510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400"/>
              <a:t>ÍNDICE DE LIQUIDEZ</a:t>
            </a:r>
          </a:p>
        </c:rich>
      </c:tx>
      <c:layout>
        <c:manualLayout>
          <c:xMode val="edge"/>
          <c:yMode val="edge"/>
          <c:x val="0.39175282997135114"/>
          <c:y val="2.77779292238148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Planilha1!$A$38</c:f>
              <c:strCache>
                <c:ptCount val="1"/>
                <c:pt idx="0">
                  <c:v>CORRENTE 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Planilha1!$B$37:$L$37</c:f>
              <c:numCache>
                <c:formatCode>mmm\-yy</c:formatCode>
                <c:ptCount val="11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</c:numCache>
            </c:numRef>
          </c:cat>
          <c:val>
            <c:numRef>
              <c:f>Planilha1!$B$38:$L$38</c:f>
              <c:numCache>
                <c:formatCode>General</c:formatCode>
                <c:ptCount val="11"/>
                <c:pt idx="0">
                  <c:v>0.04</c:v>
                </c:pt>
                <c:pt idx="1">
                  <c:v>3.9E-2</c:v>
                </c:pt>
                <c:pt idx="2" formatCode="_-* #,##0.0000_-;\-* #,##0.0000_-;_-* &quot;-&quot;??_-;_-@_-">
                  <c:v>3.85E-2</c:v>
                </c:pt>
                <c:pt idx="3" formatCode="_-* #,##0.0000_-;\-* #,##0.0000_-;_-* &quot;-&quot;??_-;_-@_-">
                  <c:v>3.85E-2</c:v>
                </c:pt>
                <c:pt idx="4" formatCode="_-* #,##0.0000_-;\-* #,##0.0000_-;_-* &quot;-&quot;??_-;_-@_-">
                  <c:v>3.85E-2</c:v>
                </c:pt>
                <c:pt idx="5" formatCode="_-* #,##0.0000_-;\-* #,##0.0000_-;_-* &quot;-&quot;??_-;_-@_-">
                  <c:v>3.85E-2</c:v>
                </c:pt>
                <c:pt idx="6" formatCode="_-* #,##0.0000_-;\-* #,##0.0000_-;_-* &quot;-&quot;??_-;_-@_-">
                  <c:v>3.85E-2</c:v>
                </c:pt>
                <c:pt idx="7" formatCode="_-* #,##0.0000_-;\-* #,##0.0000_-;_-* &quot;-&quot;??_-;_-@_-">
                  <c:v>3.8399999999999997E-2</c:v>
                </c:pt>
                <c:pt idx="8" formatCode="_-* #,##0.0000_-;\-* #,##0.0000_-;_-* &quot;-&quot;??_-;_-@_-">
                  <c:v>3.85E-2</c:v>
                </c:pt>
                <c:pt idx="9" formatCode="_-* #,##0.0000_-;\-* #,##0.0000_-;_-* &quot;-&quot;??_-;_-@_-">
                  <c:v>3.6600000000000001E-2</c:v>
                </c:pt>
                <c:pt idx="10" formatCode="_-* #,##0.0000_-;\-* #,##0.0000_-;_-* &quot;-&quot;??_-;_-@_-">
                  <c:v>3.6700000000000003E-2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C2-4C01-9392-BEAE7A62E708}"/>
            </c:ext>
          </c:extLst>
        </c:ser>
        <c:ser>
          <c:idx val="1"/>
          <c:order val="1"/>
          <c:tx>
            <c:strRef>
              <c:f>Planilha1!$A$39</c:f>
              <c:strCache>
                <c:ptCount val="1"/>
                <c:pt idx="0">
                  <c:v>SECA 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Planilha1!$B$37:$L$37</c:f>
              <c:numCache>
                <c:formatCode>mmm\-yy</c:formatCode>
                <c:ptCount val="11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</c:numCache>
            </c:numRef>
          </c:cat>
          <c:val>
            <c:numRef>
              <c:f>Planilha1!$B$39:$L$39</c:f>
              <c:numCache>
                <c:formatCode>General</c:formatCode>
                <c:ptCount val="11"/>
                <c:pt idx="0">
                  <c:v>0.02</c:v>
                </c:pt>
                <c:pt idx="1">
                  <c:v>1.61E-2</c:v>
                </c:pt>
                <c:pt idx="2">
                  <c:v>1.5599999999999999E-2</c:v>
                </c:pt>
                <c:pt idx="3">
                  <c:v>1.5599999999999999E-2</c:v>
                </c:pt>
                <c:pt idx="4">
                  <c:v>1.5599999999999999E-2</c:v>
                </c:pt>
                <c:pt idx="5">
                  <c:v>1.5599999999999999E-2</c:v>
                </c:pt>
                <c:pt idx="6">
                  <c:v>1.5599999999999999E-2</c:v>
                </c:pt>
                <c:pt idx="7">
                  <c:v>1.5599999999999999E-2</c:v>
                </c:pt>
                <c:pt idx="8">
                  <c:v>1.5599999999999999E-2</c:v>
                </c:pt>
                <c:pt idx="9">
                  <c:v>1.38E-2</c:v>
                </c:pt>
                <c:pt idx="10">
                  <c:v>1.38E-2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C2-4C01-9392-BEAE7A62E708}"/>
            </c:ext>
          </c:extLst>
        </c:ser>
        <c:ser>
          <c:idx val="2"/>
          <c:order val="2"/>
          <c:tx>
            <c:strRef>
              <c:f>Planilha1!$A$40</c:f>
              <c:strCache>
                <c:ptCount val="1"/>
                <c:pt idx="0">
                  <c:v>IMEDIATA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Planilha1!$B$37:$L$37</c:f>
              <c:numCache>
                <c:formatCode>mmm\-yy</c:formatCode>
                <c:ptCount val="11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</c:numCache>
            </c:numRef>
          </c:cat>
          <c:val>
            <c:numRef>
              <c:f>Planilha1!$B$40:$L$40</c:f>
              <c:numCache>
                <c:formatCode>General</c:formatCode>
                <c:ptCount val="11"/>
                <c:pt idx="0">
                  <c:v>4.5500000000000001E-5</c:v>
                </c:pt>
                <c:pt idx="1">
                  <c:v>4.5500000000000001E-5</c:v>
                </c:pt>
                <c:pt idx="2">
                  <c:v>4.5500000000000001E-5</c:v>
                </c:pt>
                <c:pt idx="3">
                  <c:v>4.5500000000000001E-5</c:v>
                </c:pt>
                <c:pt idx="4">
                  <c:v>4.5500000000000001E-5</c:v>
                </c:pt>
                <c:pt idx="5">
                  <c:v>4.5500000000000001E-5</c:v>
                </c:pt>
                <c:pt idx="6">
                  <c:v>4.5500000000000001E-5</c:v>
                </c:pt>
                <c:pt idx="7">
                  <c:v>1.8E-3</c:v>
                </c:pt>
                <c:pt idx="8">
                  <c:v>4.0000000000000003E-5</c:v>
                </c:pt>
                <c:pt idx="9">
                  <c:v>4.0000000000000003E-5</c:v>
                </c:pt>
                <c:pt idx="10">
                  <c:v>4.0000000000000003E-5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C2-4C01-9392-BEAE7A62E70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473983"/>
        <c:axId val="1474463"/>
        <c:axId val="0"/>
      </c:bar3DChart>
      <c:catAx>
        <c:axId val="1473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474463"/>
        <c:crosses val="autoZero"/>
        <c:auto val="1"/>
        <c:lblAlgn val="ctr"/>
        <c:lblOffset val="100"/>
        <c:noMultiLvlLbl val="0"/>
      </c:catAx>
      <c:valAx>
        <c:axId val="147446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73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e0110969e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e0110969e1_0_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e0110969e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e0110969e1_0_5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e0110969e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e0110969e1_0_5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946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e0b5ff1f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e0b5ff1fbc_0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04290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5109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6209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0540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8235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0441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007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4282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80774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8202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9890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78841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92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63206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74884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1343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1109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97208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69096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e0c620e04f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e0c620e04f_0_21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8322" y="221064"/>
            <a:ext cx="1644928" cy="68883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680750" y="-45400"/>
            <a:ext cx="930300" cy="21486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486590" y="3608008"/>
            <a:ext cx="3932168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b="1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Proc. nº 1000127-86.2024.8.26.0354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Relatório Mensal de Atividades (outubro 2025)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Relatório de Andamento Processual atualizado até 30.11.2025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480307" y="3608008"/>
            <a:ext cx="157800" cy="15975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FE11F929-C91B-6574-CE7F-CBF9C832A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602" y="843959"/>
            <a:ext cx="2567456" cy="25674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256800" y="219300"/>
            <a:ext cx="8630400" cy="4704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431125" y="459700"/>
            <a:ext cx="177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C4B6AB"/>
                </a:solidFill>
                <a:latin typeface="Noto Sans"/>
                <a:ea typeface="Noto Sans"/>
                <a:cs typeface="Noto Sans"/>
                <a:sym typeface="Noto Sans"/>
              </a:rPr>
              <a:t>ÍNDICE</a:t>
            </a:r>
            <a:endParaRPr sz="2500" b="1" dirty="0">
              <a:solidFill>
                <a:srgbClr val="C4B6AB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8002700" y="-60500"/>
            <a:ext cx="635400" cy="1762200"/>
          </a:xfrm>
          <a:prstGeom prst="rect">
            <a:avLst/>
          </a:prstGeom>
          <a:solidFill>
            <a:srgbClr val="C4B6A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3033200" y="810325"/>
            <a:ext cx="4969500" cy="2909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OBJETIVO DESTE RELATÓRIO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BREVE HISTÓRICO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HISTÓRICO PROCESSUAL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REUNIÃO PERIÓDICA E VISITA A EMPRESA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INFORMAÇÕES ECONOMICAS E FINANCEIRAS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462500" y="-60500"/>
            <a:ext cx="97200" cy="10059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grpSp>
        <p:nvGrpSpPr>
          <p:cNvPr id="67" name="Google Shape;67;p14"/>
          <p:cNvGrpSpPr/>
          <p:nvPr/>
        </p:nvGrpSpPr>
        <p:grpSpPr>
          <a:xfrm>
            <a:off x="2622600" y="876650"/>
            <a:ext cx="255900" cy="2695854"/>
            <a:chOff x="2622600" y="876650"/>
            <a:chExt cx="255900" cy="2710688"/>
          </a:xfrm>
        </p:grpSpPr>
        <p:sp>
          <p:nvSpPr>
            <p:cNvPr id="68" name="Google Shape;68;p14"/>
            <p:cNvSpPr/>
            <p:nvPr/>
          </p:nvSpPr>
          <p:spPr>
            <a:xfrm>
              <a:off x="2622600" y="876650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2622600" y="1374300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2622600" y="1833875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2622600" y="2346913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2622600" y="2849225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2622600" y="3331438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76" name="Google Shape;76;p14"/>
          <p:cNvSpPr txBox="1"/>
          <p:nvPr/>
        </p:nvSpPr>
        <p:spPr>
          <a:xfrm>
            <a:off x="2561706" y="810325"/>
            <a:ext cx="418500" cy="3157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07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09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23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699" y="4325199"/>
            <a:ext cx="986563" cy="4077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-45375" y="-36700"/>
            <a:ext cx="859200" cy="52041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014924" y="359729"/>
            <a:ext cx="8077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OBJETIVO DESTE RELATÓRIO</a:t>
            </a:r>
            <a:endParaRPr sz="15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014924" y="1259341"/>
            <a:ext cx="7498211" cy="208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Apresentar ao MM. Juízo, interessados e credores, o Relatório das Atividades da Recuperanda relativamente ao mês de outubro de 2025, conforme determinado no art. 22, inciso II, alínea “c” da Lei 11.101/2005;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Apresentar o Relatório de Andamento Processual até 30.11.2025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Analisar a situação econômico-financeira;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Analisar os resultados apresentados.</a:t>
            </a:r>
          </a:p>
        </p:txBody>
      </p:sp>
      <p:sp>
        <p:nvSpPr>
          <p:cNvPr id="87" name="Google Shape;87;p15"/>
          <p:cNvSpPr/>
          <p:nvPr/>
        </p:nvSpPr>
        <p:spPr>
          <a:xfrm>
            <a:off x="769875" y="-36700"/>
            <a:ext cx="43800" cy="5204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-45375" y="-36700"/>
            <a:ext cx="859200" cy="52041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014924" y="359729"/>
            <a:ext cx="8077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BREVE HISTÓRICO</a:t>
            </a:r>
            <a:endParaRPr sz="15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385455" y="677135"/>
            <a:ext cx="7070420" cy="3935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7485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 grupo econômico formado pela empresa CRB, com mais de 19 anos de atuação no setor de incorporações imobiliárias, tendo concluído mais de 10 empreendimentos em Sorocaba, com um total superior a 844 unidades entregues apresentou pedido de Recuperação Judicial na data de 15.08.2024, cujo deferimento do processamento se deu em 18.10.2024.</a:t>
            </a:r>
          </a:p>
          <a:p>
            <a:pPr indent="197485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Conforme se verificou nos meses que se seguiram, a CRB enfrenta  um cenário de desafiador e de instabilidade, decorrente de condições adversas do mercado e de desafios econômicos e jurídicos que comprometem sua saúde financeira. Apesar de seu histórico de sucesso e sua relevância no cenário econômico local, a empresa se vê ameaçada por dificuldades de fluxo de caixa e por pendências com credores.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Esta Administradora Judicial, pautada pelos deveres insculpidos no art. 22 e </a:t>
            </a:r>
            <a:r>
              <a:rPr lang="pt-BR" sz="1000" spc="120" dirty="0" err="1">
                <a:solidFill>
                  <a:srgbClr val="62504F"/>
                </a:solidFill>
                <a:latin typeface="Univers" panose="020B0603020202030204" pitchFamily="34" charset="0"/>
              </a:rPr>
              <a:t>ss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, da Lei 11.101/05, bem como sendo uma indutora de boas práticas, permanece diligentemente fiscalizando as atividades da recuperanda e apresenta o seguinte relatório, a seguir. 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769875" y="-36700"/>
            <a:ext cx="43800" cy="5204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895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/>
          <p:nvPr/>
        </p:nvSpPr>
        <p:spPr>
          <a:xfrm>
            <a:off x="150775" y="451000"/>
            <a:ext cx="7990800" cy="45444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186625" y="243225"/>
            <a:ext cx="2127697" cy="1332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CRONOGRAMA PROCESSUAL</a:t>
            </a:r>
            <a:endParaRPr sz="6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186623" y="42775"/>
            <a:ext cx="3844603" cy="1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RELATÓRIO DO ANDAMENTO PROCESSUAL – até 27.03.2025 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7" name="Google Shape;97;p16"/>
          <p:cNvSpPr/>
          <p:nvPr/>
        </p:nvSpPr>
        <p:spPr>
          <a:xfrm flipH="1">
            <a:off x="8650425" y="-66675"/>
            <a:ext cx="45900" cy="443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3072" y="451000"/>
            <a:ext cx="751901" cy="311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/>
          <p:nvPr/>
        </p:nvSpPr>
        <p:spPr>
          <a:xfrm>
            <a:off x="150775" y="451000"/>
            <a:ext cx="877800" cy="45444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graphicFrame>
        <p:nvGraphicFramePr>
          <p:cNvPr id="100" name="Google Shape;100;p16"/>
          <p:cNvGraphicFramePr/>
          <p:nvPr>
            <p:extLst>
              <p:ext uri="{D42A27DB-BD31-4B8C-83A1-F6EECF244321}">
                <p14:modId xmlns:p14="http://schemas.microsoft.com/office/powerpoint/2010/main" val="2718659787"/>
              </p:ext>
            </p:extLst>
          </p:nvPr>
        </p:nvGraphicFramePr>
        <p:xfrm>
          <a:off x="28365" y="455899"/>
          <a:ext cx="8113325" cy="5040001"/>
        </p:xfrm>
        <a:graphic>
          <a:graphicData uri="http://schemas.openxmlformats.org/drawingml/2006/table">
            <a:tbl>
              <a:tblPr firstRow="1" bandRow="1">
                <a:noFill/>
                <a:tableStyleId>{44059075-33A9-4CCC-930A-68F90C16FED7}</a:tableStyleId>
              </a:tblPr>
              <a:tblGrid>
                <a:gridCol w="1032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5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9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DATA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EVENTO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REFERÊNCIA NA LEI 11.101/05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dirty="0">
                          <a:solidFill>
                            <a:schemeClr val="bg1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</a:rPr>
                        <a:t>15/08/2024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Distribuição da inicial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18/10/2024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Deferimento do Processamento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52, inc. I, II, III, IV e V e Parágrafo 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18/10/2024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Deferimento do Processamento no DJE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08/11/2024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1º Edital de Credores 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52,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48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30/11/2024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apresentação de habilitações e divergências ao AJ (15 dias da publicação do 1º Edital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7º,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18/12/2024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Apresentação do Plano de Recuperação Judicial (60 dias após publicação do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53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10/04/2025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Edital pelo AJ (2º Edital)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(45 dias após apresentação de habilitações/divergências)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7º, §2º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cs typeface="Calibri"/>
                          <a:sym typeface="Arial"/>
                        </a:rPr>
                        <a:t>17/04/2025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de aviso sobre o recebimento do PRJ no DJE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53, § único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28/04/2025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apresentar impugnações ao Juízo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(10 dias após publicação do 2º Edital)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8º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28/05/2025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apresentar objeções ao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(30 dias após a publicação do 2º Edital ou 30 dias após a publicação do aviso de recebimento do PRJ – o que ocorrer por último)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53, § único e Art. 55, § único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Edital de convocação para Assembleia Geral de Credores (AGC) para deliberar sobre o PRJ* (15 dias de antecedência da realização da AGC)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*Caso haja objeções ao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56,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Prazo limite para a votação do PRJ em AGC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(150 dias após 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56,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Realização da Assembleia Geral de Credores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de suspensão do curso da prescrição de ações e execuções contra o devedor 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(180 dias após 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6º, § 4º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Homologação do PRJ e concessão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58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dirty="0">
                          <a:effectLst/>
                          <a:latin typeface="Univers" panose="020B0603020202030204" pitchFamily="34" charset="0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de Recuperação Judicial, se cumpridas todas as obrigações previstas no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(2 anos após a concessão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000000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u="none" strike="noStrike" cap="none" dirty="0"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399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Univers" panose="020B060302020203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5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155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783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Univers" panose="020B060302020203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43825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43825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REUNIÃO PERIÓDICO E VISITA A EMPRESA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907613" y="1007562"/>
            <a:ext cx="7603412" cy="1611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Esta administradora realizou visita técnica periódica nas dependências da recuperanda em 14 de outubro de 2025, a fim de constatar o desenvolvimento de suas atividades. As informações contábeis são solicitadas ao menos 30 dias antes do fechamento contábil mensal, de forma a proceder a detida análise dos dados fornecidos. Frise-se que tais informações não são submetidas à auditoria contábil independente.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 Seguem abaixo fotos da visita técnica:</a:t>
            </a:r>
          </a:p>
          <a:p>
            <a:endParaRPr dirty="0"/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B844745-7586-4769-EE21-F275B02CC1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651" t="9180" r="18258" b="12414"/>
          <a:stretch/>
        </p:blipFill>
        <p:spPr>
          <a:xfrm>
            <a:off x="2971800" y="2439010"/>
            <a:ext cx="3144982" cy="2469371"/>
          </a:xfrm>
          <a:prstGeom prst="rect">
            <a:avLst/>
          </a:prstGeom>
          <a:scene3d>
            <a:camera prst="orthographicFront">
              <a:rot lat="0" lon="10799999" rev="0"/>
            </a:camera>
            <a:lightRig rig="threePt" dir="t"/>
          </a:scene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REUNIÃO PERIÓDICO E VISITA A EMPRESA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07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5" name="Google Shape;187;p20">
            <a:extLst>
              <a:ext uri="{FF2B5EF4-FFF2-40B4-BE49-F238E27FC236}">
                <a16:creationId xmlns:a16="http://schemas.microsoft.com/office/drawing/2014/main" id="{A06C3EDE-B9A8-62EF-1C3C-46489B23B72E}"/>
              </a:ext>
            </a:extLst>
          </p:cNvPr>
          <p:cNvSpPr txBox="1"/>
          <p:nvPr/>
        </p:nvSpPr>
        <p:spPr>
          <a:xfrm>
            <a:off x="810413" y="1152725"/>
            <a:ext cx="7645612" cy="2780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565" algn="just">
              <a:lnSpc>
                <a:spcPct val="150000"/>
              </a:lnSpc>
            </a:pPr>
            <a:r>
              <a:rPr lang="pt-BR" sz="100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</a:rPr>
              <a:t> 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Na referida visita fomos recepcionados pela gerente financeira da empresa Sra.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Mariah Castilho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, que nos informou acerca dos trabalhos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realizados nos últimos 30 (trinta) dias, bem como acerca do planejamento 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para o próximo trimestre.</a:t>
            </a: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recuperanda realiza o fechamento contábil e fiscal mensalmente, sendo que os dados apresentados pela Administradora Judicial são obtidos em bases comparativas, ao qual são aplicados procedimentos de análise técnica contábil, incluindo cálculos de indicadores. A atuação desta Administradora Judicial visa verificar a evolução das contas patrimoniais e os resultados mensais auferidos pela recuperanda, analisando o desempenho ao longo dos meses de processamento da presente Recuperação Judicial.</a:t>
            </a: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706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401783" y="839400"/>
            <a:ext cx="8208818" cy="3819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-12700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PRINCIPAIS</a:t>
            </a:r>
            <a:r>
              <a:rPr lang="pt-BR" sz="15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MOVIMENTOS DO PERÍODO APURADO NO BALANÇO PATRIMONIAL: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No balanço patrimonial até outubro de 2025, verifica-se a continuidade das tendências já identificadas nos meses anteriores. O ativo circulante voltou a apresentar nova redução, alcançando R$ 8.026.215,67, intensificando a estagnação dos recursos de curto prazo e evidenciando a ausência de qualquer reforço de liquidez capaz de sustentar as operações.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Além disso, observa-se queda ainda mais acentuada no disponível, que passou de R$ 9.905,53 em setembro, confirmando um cenário de exaustão do caixa imediato, incompatível com a manutenção operacional mínima.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No que se refere ao passivo, o passivo circulante apresentou nova elevação, atingindo R$ 219.021.356,49 em outubro, mantendo a tendência de crescimento observada nos meses anteriores. Esse aumento contínuo reforça a pressão sobre as obrigações de curto prazo, especialmente diante do expressivo volume de empréstimos e financiamentos.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Por fim, o resultado do exercício permaneceu negativo, com o prejuízo acumulado avançando para R$ 478.080,07, ampliando o déficit registrado em setembro. A continuidade de resultados deficitários demonstra o agravamento do enfraquecimento estrutural da performance financeira da companhia e reforça a urgência de medidas efetivas de reestruturação.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08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381978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09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3442DE80-A787-1D68-E252-872B0D6B4E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5690312"/>
              </p:ext>
            </p:extLst>
          </p:nvPr>
        </p:nvGraphicFramePr>
        <p:xfrm>
          <a:off x="553150" y="954881"/>
          <a:ext cx="7902776" cy="3822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19018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568785" y="820313"/>
            <a:ext cx="7887240" cy="2665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INFORMAÇÕES DO DRE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 faturamento da recuperanda manteve-se em patamar reduzido desde 2024. Em outubro de 2025, a receita bruta totalizou R$ 7.078,56, valor significativamente inferior ao registrado em setembro (R$ 16.292,05) e muito distante do pico observado em julho (R$ 104.822,20). Essa nova retração reforça a volatilidade do faturamento e indica que o acréscimo pontual observado no meio do ano não se consolidou como tendência de recuperação operacional.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 desempenho de outubro demonstra que a empresa não conseguiu sustentar o nível mínimo de receitas necessário para viabilizar suas despesas correntes, tampouco apresentar evolução que indique retomada das atividades. Assim, a geração de caixa permanece insuficiente para cumprir as obrigações previstas no Plano de Recuperação Judicial e compromete a continuidade das operações.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10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90CFC8EC-7123-F89E-9145-8E1080A409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9326208"/>
              </p:ext>
            </p:extLst>
          </p:nvPr>
        </p:nvGraphicFramePr>
        <p:xfrm>
          <a:off x="568785" y="3423333"/>
          <a:ext cx="7887240" cy="1326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26869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834713" y="915050"/>
            <a:ext cx="7645612" cy="1049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1962150" algn="just">
              <a:lnSpc>
                <a:spcPct val="150000"/>
              </a:lnSpc>
            </a:pPr>
            <a:r>
              <a:rPr lang="pt-BR" sz="9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O Custo das Mercadorias Vendidas (CMV) de 2022 foi de R$ 4.394.547,01, representando 31,38% da receita bruta daquele ano. No entanto, com a drástica queda nas vendas nos anos seguintes, o CMV foi praticamente anulado, uma vez que a receita líquida também despencou. Em 2023, a receita líquida foi nula e, em </a:t>
            </a:r>
            <a:r>
              <a:rPr lang="pt-BR" sz="9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OUTUBRO</a:t>
            </a:r>
            <a:r>
              <a:rPr lang="pt-BR" sz="9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 de 2025, a empresa registrou apenas as receitas de alugueis e serviços, assim, não gerando custos. Tal registro implica apresentar o gráfico em zero.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11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30267E9E-870A-96E7-6918-6EC1C7E312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4450358"/>
              </p:ext>
            </p:extLst>
          </p:nvPr>
        </p:nvGraphicFramePr>
        <p:xfrm>
          <a:off x="834713" y="2232925"/>
          <a:ext cx="7645612" cy="2516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23385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230549" y="738886"/>
            <a:ext cx="8252151" cy="2434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CONTAS A PAGAR X RECEBER</a:t>
            </a:r>
          </a:p>
          <a:p>
            <a:pPr indent="19716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Verifica-se que, até outubro de 2025, não houve qualquer alteração no índice de contas a receber, permanecendo zerado desde 2024. Essa imobilidade demonstra ausência total de vendas a prazo e indica dificuldades na recuperação de valores faturados anteriormente, limitando a geração de caixa e restringindo ainda mais a liquidez da empresa.</a:t>
            </a:r>
          </a:p>
          <a:p>
            <a:pPr indent="19716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As obrigações com fornecedores permaneceram inalteradas em R$ 11.904.600,96, sem qualquer amortização ou renegociação. Nesse cenário, outubro reforça as dificuldades observadas em setembro, sobretudo diante do novo encolhimento do disponível, que permaneceu em níveis extremamente reduzidos. A conjugação de ausência de recebíveis, queda do caixa e rigidez das obrigações de curto prazo agrava sensivelmente o risco de insolvência operacional.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82700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E1FD6BB1-F61F-2049-B2E3-6103489B23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5298489"/>
              </p:ext>
            </p:extLst>
          </p:nvPr>
        </p:nvGraphicFramePr>
        <p:xfrm>
          <a:off x="230549" y="3173507"/>
          <a:ext cx="8252151" cy="1762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13659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ESTOQUE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671475" y="770694"/>
            <a:ext cx="7801050" cy="1511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ESTOQUES</a:t>
            </a:r>
          </a:p>
          <a:p>
            <a:pPr indent="24288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Desde o fechamento de 2024, não se observou qualquer alteração nos estoques, que permaneceram em R$ 4.998.800,00 </a:t>
            </a:r>
            <a:r>
              <a:rPr lang="pt-BR" sz="10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até outubro de 2025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. A manutenção do estoque no mesmo patamar reforça a ausência de novos empreendimentos e demonstra que a empresa segue sem atividade operacional significativa. Essa imobilidade continua apontando para paralisação operacional e inviabilidade momentânea de recuperação da atividade imobiliária.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F73C2844-107B-84C8-FF53-A5755C8986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7941806"/>
              </p:ext>
            </p:extLst>
          </p:nvPr>
        </p:nvGraphicFramePr>
        <p:xfrm>
          <a:off x="703109" y="2443378"/>
          <a:ext cx="7752916" cy="2306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50972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IMOBILIZADO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703109" y="789963"/>
            <a:ext cx="7879682" cy="1742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IMOBILIZADO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Até outubro de 2025, o imobilizado manteve-se estabilizado em R$ 1.553.090,43, valor bastante próximo daquele observado em setembro (R$ 1.562.351,85). A estabilidade do imobilizado ao longo dos últimos meses confirma que a desmobilização parcial realizada no início do ano atingiu seu limite sem comprometer a estrutura operacional mínima. Porém, não se observam sinais de reposição ou investimentos, indicando limitação financeira severa e ausência de capacidade de reinvestimento.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79E66BC2-1111-176C-ADCC-365DE8A226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5423703"/>
              </p:ext>
            </p:extLst>
          </p:nvPr>
        </p:nvGraphicFramePr>
        <p:xfrm>
          <a:off x="695542" y="2712748"/>
          <a:ext cx="7752916" cy="2065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59793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460744" y="915050"/>
            <a:ext cx="8050273" cy="3473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INDICES DE LIQUIDEZ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 índice de liquidez Corrente, sendo resultado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Maior que 1, </a:t>
            </a:r>
            <a:r>
              <a:rPr lang="pt-BR" sz="1000" b="1" i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demonstra folga disponível para uma possível liquidação das obrigações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.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Se o resultado igual a 1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, os valores dos direitos e obrigações a curto prazo são equivalentes e, finalmente, se o resultado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menor que 1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, não haveria disponibilidade suficientes para quitar as obrigações a curto prazo, caso fosse preciso. 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Índice de liquidez Seca, exclui do cálculo os estoques, por não apresentarem liquidez compatível com o grupo patrimonial onde estão inseridos. O resultado deste índice será invariavelmente menor ao de liquidez corrente, sendo cauteloso com relação ao estoque para a liquidação de obrigações.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6088" indent="197802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 índice de liquidez Imediata leva em consideração a situação a longo prazo da empresa, incluindo no cálculo os direitos e obrigações. Estes valores também são obtidos no balanço patrimonial.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631985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1014917" y="915050"/>
            <a:ext cx="7496100" cy="47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INDICES DE LIQUIDEZ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16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ADF441B3-38E1-CFC9-2A8E-6D3E268E62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7395630"/>
              </p:ext>
            </p:extLst>
          </p:nvPr>
        </p:nvGraphicFramePr>
        <p:xfrm>
          <a:off x="703109" y="1448094"/>
          <a:ext cx="7752817" cy="3301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04187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17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" name="Google Shape;187;p20">
            <a:extLst>
              <a:ext uri="{FF2B5EF4-FFF2-40B4-BE49-F238E27FC236}">
                <a16:creationId xmlns:a16="http://schemas.microsoft.com/office/drawing/2014/main" id="{C8657002-F856-E1C5-5525-4B1CE1031A07}"/>
              </a:ext>
            </a:extLst>
          </p:cNvPr>
          <p:cNvSpPr txBox="1"/>
          <p:nvPr/>
        </p:nvSpPr>
        <p:spPr>
          <a:xfrm>
            <a:off x="1014925" y="1068802"/>
            <a:ext cx="7496100" cy="3011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ENDIVIDAMENTO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 índice de endividamento geral ajuda a informar se uma empresa está utilizando mais recursos de terceiros ou dos proprietários, mostrando assim a sua capacidade de arcar com juros, mobilizar ativos, entre outros.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É importante ressaltar que o índice de endividamento não deveria ser nem elevado e nem muito abaixo do mercado. Isso porque quando um negócio tem um índice muito alto, esse fato indica que ela poderá comprometer uma parte bem significativa de 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</a:rPr>
              <a:t>seu fluxo de caixa c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om pagamento de dívidas e de seus juros.</a:t>
            </a: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A seguir demostraremos os Quocientes Financeiros e Econômicos.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86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18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F5EFDA7-FFA7-8CF7-E4EE-2564E8F2AD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608446"/>
              </p:ext>
            </p:extLst>
          </p:nvPr>
        </p:nvGraphicFramePr>
        <p:xfrm>
          <a:off x="1339850" y="1174750"/>
          <a:ext cx="6464299" cy="3343545"/>
        </p:xfrm>
        <a:graphic>
          <a:graphicData uri="http://schemas.openxmlformats.org/drawingml/2006/table">
            <a:tbl>
              <a:tblPr/>
              <a:tblGrid>
                <a:gridCol w="571563">
                  <a:extLst>
                    <a:ext uri="{9D8B030D-6E8A-4147-A177-3AD203B41FA5}">
                      <a16:colId xmlns:a16="http://schemas.microsoft.com/office/drawing/2014/main" val="886830918"/>
                    </a:ext>
                  </a:extLst>
                </a:gridCol>
                <a:gridCol w="1899844">
                  <a:extLst>
                    <a:ext uri="{9D8B030D-6E8A-4147-A177-3AD203B41FA5}">
                      <a16:colId xmlns:a16="http://schemas.microsoft.com/office/drawing/2014/main" val="1990218887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94330359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940315959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3664023994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3105463310"/>
                    </a:ext>
                  </a:extLst>
                </a:gridCol>
              </a:tblGrid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Indicadores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849964"/>
                  </a:ext>
                </a:extLst>
              </a:tr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Financeiros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71634"/>
                  </a:ext>
                </a:extLst>
              </a:tr>
              <a:tr h="20834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Estrutura de Capital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67084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RFR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Relação entre as fontes de Recursos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-370,38%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-320,37%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-105,22%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-103,81%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601518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Endividamento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136,99%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145,38%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2013,98%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2723,78%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02484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Composição de Exigibilidades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19,81%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19,05%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92,48%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92,41%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16242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IPL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Imobilização do Patrimônio Líquido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-51,97%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-44,44%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-1,34%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-1,32%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529337"/>
                  </a:ext>
                </a:extLst>
              </a:tr>
              <a:tr h="21907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Liquidez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6958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03537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Corrente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2,19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83064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Seca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-0,15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15219"/>
                  </a:ext>
                </a:extLst>
              </a:tr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Econômicos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404723"/>
                  </a:ext>
                </a:extLst>
              </a:tr>
              <a:tr h="20150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Rentabilidade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05537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Rentabilidade do Patrimônio Liquido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-3,97%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6,52%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55187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Margem Operacional Liquida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26,40%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-1654,35%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-433,94%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31278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Margem Liquida de Lucro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26,39%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-1739,16%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-433,02%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59030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Rotação do Ativo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5,56%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1,41%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91985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Rentabilidade dos Investimentos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1,47%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-2,96%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-11,12%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-6,11%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036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9614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19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BCEE9E8-33CD-3E13-58E2-5134DEA0E7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455" t="25158" r="19243" b="19513"/>
          <a:stretch/>
        </p:blipFill>
        <p:spPr>
          <a:xfrm>
            <a:off x="907613" y="1061874"/>
            <a:ext cx="7025903" cy="350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81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20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065A9A2-2D8F-9782-A4FF-3883F663C8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03" t="24879" r="19167" b="70801"/>
          <a:stretch/>
        </p:blipFill>
        <p:spPr>
          <a:xfrm>
            <a:off x="859013" y="1152725"/>
            <a:ext cx="7248208" cy="28122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1C37C29-388C-2902-18E0-1F9F0A3014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758" t="25855" r="19697" b="37072"/>
          <a:stretch/>
        </p:blipFill>
        <p:spPr>
          <a:xfrm>
            <a:off x="907513" y="1433944"/>
            <a:ext cx="7143723" cy="241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89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21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065A9A2-2D8F-9782-A4FF-3883F663C8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03" t="24879" r="19167" b="70801"/>
          <a:stretch/>
        </p:blipFill>
        <p:spPr>
          <a:xfrm>
            <a:off x="859013" y="1068773"/>
            <a:ext cx="6946342" cy="26950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00148A1-0D4D-E907-8F97-5E971FC7EB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65" t="26411" r="19666" b="15193"/>
          <a:stretch/>
        </p:blipFill>
        <p:spPr>
          <a:xfrm>
            <a:off x="907613" y="1338281"/>
            <a:ext cx="6850076" cy="365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873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0" y="-28402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Parecer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484250" y="826148"/>
            <a:ext cx="8248500" cy="3935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Analisando os dados, a recuperanda permanece em situação financeira crítica, com indícios de deterioração contínua de sua condição econômica. Em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outubro de 2025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o faturamento atingiu R$ 7.078,56, valor 57% inferior ao registrado em setembro (R$ 16.292,05) e significativamente distante do pico observado em julho (R$ 104.822,20). Essa queda acentuada confirma a ausência de trajetória consistente de recuperação das receitas, evidenciando que a geração de caixa segue amplamente insuficiente para sustentar as operações correntes ou atender às obrigações assumidas no Plano de Recuperação Judicial.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No tocante ao endividamento, a situação permanece em patamar alarmante. O passivo circulante totalizou R$ 219.021.356,49 em outubro, mantendo-se praticamente estável em relação ao mês anterior, porém ainda em nível extremamente elevado. O ativo circulante, por sua vez, manteve-se reduzido em R$ 8.026.215,67, reflexo direto da limitação de recursos de curto prazo e da incapacidade de recomposição de liquidez. O disponível permaneceu em patamar crítico, com apenas R$ 9.905,53, valor insuficiente para cumprir qualquer parcela relevante das obrigações correntes.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 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  <a:sym typeface="Open Sans"/>
              </a:rPr>
              <a:t>A seguir demonstramos em cores as evoluções financeiras/econômicas.</a:t>
            </a: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endParaRPr sz="1000" b="1" i="1" dirty="0">
              <a:solidFill>
                <a:srgbClr val="62504F"/>
              </a:solidFill>
              <a:latin typeface="Univers" panose="020B0603020202030204" pitchFamily="34" charset="0"/>
              <a:ea typeface="Noto Sans"/>
              <a:cs typeface="Noto Sans"/>
              <a:sym typeface="Noto Sans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547629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5A484DF-38DB-5808-57EE-9893B38300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521225"/>
              </p:ext>
            </p:extLst>
          </p:nvPr>
        </p:nvGraphicFramePr>
        <p:xfrm>
          <a:off x="810413" y="3973230"/>
          <a:ext cx="2431551" cy="777595"/>
        </p:xfrm>
        <a:graphic>
          <a:graphicData uri="http://schemas.openxmlformats.org/drawingml/2006/table">
            <a:tbl>
              <a:tblPr/>
              <a:tblGrid>
                <a:gridCol w="569769">
                  <a:extLst>
                    <a:ext uri="{9D8B030D-6E8A-4147-A177-3AD203B41FA5}">
                      <a16:colId xmlns:a16="http://schemas.microsoft.com/office/drawing/2014/main" val="1156419225"/>
                    </a:ext>
                  </a:extLst>
                </a:gridCol>
                <a:gridCol w="1861782">
                  <a:extLst>
                    <a:ext uri="{9D8B030D-6E8A-4147-A177-3AD203B41FA5}">
                      <a16:colId xmlns:a16="http://schemas.microsoft.com/office/drawing/2014/main" val="3215358879"/>
                    </a:ext>
                  </a:extLst>
                </a:gridCol>
              </a:tblGrid>
              <a:tr h="15879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Legendas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77590"/>
                  </a:ext>
                </a:extLst>
              </a:tr>
              <a:tr h="155736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Branco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Sem parâmetros de Comparação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100810"/>
                  </a:ext>
                </a:extLst>
              </a:tr>
              <a:tr h="1589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Verde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Melhor que 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83870"/>
                  </a:ext>
                </a:extLst>
              </a:tr>
              <a:tr h="1712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Vermelho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Pior que 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391812"/>
                  </a:ext>
                </a:extLst>
              </a:tr>
              <a:tr h="1316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Amarelo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Igual ao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95298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BBE9E8C-B8D2-8A9F-6752-C866839546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787825"/>
              </p:ext>
            </p:extLst>
          </p:nvPr>
        </p:nvGraphicFramePr>
        <p:xfrm>
          <a:off x="810413" y="1030596"/>
          <a:ext cx="6088609" cy="2870809"/>
        </p:xfrm>
        <a:graphic>
          <a:graphicData uri="http://schemas.openxmlformats.org/drawingml/2006/table">
            <a:tbl>
              <a:tblPr/>
              <a:tblGrid>
                <a:gridCol w="659987">
                  <a:extLst>
                    <a:ext uri="{9D8B030D-6E8A-4147-A177-3AD203B41FA5}">
                      <a16:colId xmlns:a16="http://schemas.microsoft.com/office/drawing/2014/main" val="3790756756"/>
                    </a:ext>
                  </a:extLst>
                </a:gridCol>
                <a:gridCol w="2156576">
                  <a:extLst>
                    <a:ext uri="{9D8B030D-6E8A-4147-A177-3AD203B41FA5}">
                      <a16:colId xmlns:a16="http://schemas.microsoft.com/office/drawing/2014/main" val="1205273013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923906665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2924596093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1910032089"/>
                    </a:ext>
                  </a:extLst>
                </a:gridCol>
              </a:tblGrid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Indicadores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85541"/>
                  </a:ext>
                </a:extLst>
              </a:tr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Financeiros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20157"/>
                  </a:ext>
                </a:extLst>
              </a:tr>
              <a:tr h="12383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Estrutura de Capital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5626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RFR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Relação entre as fontes de Recursos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274858"/>
                  </a:ext>
                </a:extLst>
              </a:tr>
              <a:tr h="1592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Endividamento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97955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Composição de Exigibilidades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24567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IPL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Imobilização do Patrimônio Líquido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718419"/>
                  </a:ext>
                </a:extLst>
              </a:tr>
              <a:tr h="1524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Liquidez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5225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16977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Corrente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61064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Seca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039833"/>
                  </a:ext>
                </a:extLst>
              </a:tr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Econômicos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91523"/>
                  </a:ext>
                </a:extLst>
              </a:tr>
              <a:tr h="17216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Rentabilidade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77586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Rentabilidade do Patrimônio Liquido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27813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Margem Operacional Liquida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71376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Margem Liquida de Lucro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00372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Rotação do Ativo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9107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Rentabilidade dos Investimentos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461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445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191386" y="915050"/>
            <a:ext cx="8543905" cy="3935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Em resumo do quadro apresentado, verifica-se que o Índice de Composição de Exigibilidades (CE) manteve-se estável em 92,41% em outubro de 2025, demonstrando que a estrutura de passivos da recuperanda permanece altamente concentrada em obrigações de curto prazo. Ainda que a variação frente aos exercícios anteriores seja mínima, o indicador evidencia que não houve avanço significativo no reequilíbrio entre as obrigações correntes e não correntes.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Por outro lado, os indicadores de liquidez continuam a apontar uma situação extremamente crítica. Em outubro, a Liquidez Geral se manteve próxima de 0,02, enquanto a Liquidez Corrente permaneceu em torno de 0,0367, e a Liquidez Seca registrou aproximadamente 0,0138. Tais índices revelam ausência de capital de giro próprio, reforçam o elevado risco de inadimplemento e demonstram que a recuperanda segue fortemente dependente da realização de estoques e de capital de terceiros para a manutenção mínima de suas operações.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Mais preocupante, o Índice de Endividamento Geral (EG) atingiu cerca de 2.723,78% em 2025, indicando que a recuperanda possui dívidas superiores a 27 vezes o valor de seu patrimônio líquido. Esse cenário confirma a acentuada descapitalização da empresa e eleva substancialmente o risco de inviabilidade do cumprimento do Plano de Recuperação Judicial, caso não sejam implementadas medidas urgentes e estruturais de readequação financeira e operacional.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E"/>
              </a:solidFill>
              <a:latin typeface="Univers" panose="020B0603020202030204" pitchFamily="34" charset="0"/>
              <a:cs typeface="Segoe UI" panose="020B0502040204020203" pitchFamily="34" charset="0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967032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447749" y="854550"/>
            <a:ext cx="8462335" cy="3165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Diante desse cenário, os resultados até outubro de 2025 confirmam a insuficiência das medidas de recuperação implementadas desde o início do processo. A melhora pontual observada no faturamento ao longo do ano não foi capaz de reverter o desequilíbrio financeiro estrutural, tampouco de restaurar a capacidade de geração de caixa necessária ao cumprimento do Plano de Recuperação Judicial. A persistência dessa tendência negativa agrava o risco de inexecução do Plano, impondo a necessidade urgente de adoção de estratégias mais consistentes de reestruturação econômica, financeira e operacional, sob pena de comprometimento da continuidade da empresa.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Cabe ressaltar que todas as informações e conclusões foram baseadas em documentos fornecidos pela recuperanda, assinados pelo contador da empresa e o responsável da empresa.</a:t>
            </a:r>
          </a:p>
          <a:p>
            <a:pPr>
              <a:buNone/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spc="12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sz="1000" b="1" i="1" dirty="0">
              <a:solidFill>
                <a:srgbClr val="62504F"/>
              </a:solidFill>
              <a:latin typeface="Univers" panose="020B0603020202030204" pitchFamily="34" charset="0"/>
              <a:ea typeface="Noto Sans"/>
              <a:cs typeface="Noto Sans"/>
              <a:sym typeface="Noto Sans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835037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8212" y="1287800"/>
            <a:ext cx="3567575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/>
          <p:nvPr/>
        </p:nvSpPr>
        <p:spPr>
          <a:xfrm>
            <a:off x="395000" y="-188275"/>
            <a:ext cx="1158300" cy="26952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5877800" y="3224200"/>
            <a:ext cx="84900" cy="20355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39" name="Google Shape;239;p24"/>
          <p:cNvSpPr txBox="1"/>
          <p:nvPr/>
        </p:nvSpPr>
        <p:spPr>
          <a:xfrm>
            <a:off x="5962650" y="3148000"/>
            <a:ext cx="31812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WFSP Sorocaba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Rua José Maria Barbosa • 31 • Conj. 153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15º andar • Cond. Torre Sul Empresarial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Campolim • Sorocaba/SP • F. +55 15 3232 7152</a:t>
            </a: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WFSP São Paulo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Av. Paulista • 1765 • Conj. 72 • 7º andar • CV: 9860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Bela Vista • São Paulo/SP • F. +55 11 2470-7957</a:t>
            </a: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www.wfsp.com.br</a:t>
            </a:r>
            <a:endParaRPr sz="1000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40" name="Google Shape;2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8150" y="4871800"/>
            <a:ext cx="473900" cy="1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443cf89-8576-411e-951e-f6aa8c96e8f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B3564324B3BF14FB408D97D954AA78B" ma:contentTypeVersion="18" ma:contentTypeDescription="Crie um novo documento." ma:contentTypeScope="" ma:versionID="b8b73b52001d9d54ac3a2ff44a9d53e6">
  <xsd:schema xmlns:xsd="http://www.w3.org/2001/XMLSchema" xmlns:xs="http://www.w3.org/2001/XMLSchema" xmlns:p="http://schemas.microsoft.com/office/2006/metadata/properties" xmlns:ns3="1443cf89-8576-411e-951e-f6aa8c96e8f9" xmlns:ns4="56ec34e3-dd96-4f97-98f2-206455ecf8e2" targetNamespace="http://schemas.microsoft.com/office/2006/metadata/properties" ma:root="true" ma:fieldsID="3c6ce152c465890c51016a8557bf25cc" ns3:_="" ns4:_="">
    <xsd:import namespace="1443cf89-8576-411e-951e-f6aa8c96e8f9"/>
    <xsd:import namespace="56ec34e3-dd96-4f97-98f2-206455ecf8e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43cf89-8576-411e-951e-f6aa8c96e8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ec34e3-dd96-4f97-98f2-206455ecf8e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E01584-FDC9-4AF4-881D-2270676F33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8414E6-E960-4221-8CF2-588582984EAA}">
  <ds:schemaRefs>
    <ds:schemaRef ds:uri="http://purl.org/dc/dcmitype/"/>
    <ds:schemaRef ds:uri="http://schemas.openxmlformats.org/package/2006/metadata/core-properties"/>
    <ds:schemaRef ds:uri="1443cf89-8576-411e-951e-f6aa8c96e8f9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56ec34e3-dd96-4f97-98f2-206455ecf8e2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247E03D-7091-420D-BBBA-58C931D986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43cf89-8576-411e-951e-f6aa8c96e8f9"/>
    <ds:schemaRef ds:uri="56ec34e3-dd96-4f97-98f2-206455ecf8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9515</TotalTime>
  <Words>3167</Words>
  <Application>Microsoft Office PowerPoint</Application>
  <PresentationFormat>Apresentação na tela (16:9)</PresentationFormat>
  <Paragraphs>394</Paragraphs>
  <Slides>26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Calibri</vt:lpstr>
      <vt:lpstr>Arial</vt:lpstr>
      <vt:lpstr>Noto Sans</vt:lpstr>
      <vt:lpstr>Univers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Fernando Silva</dc:creator>
  <cp:lastModifiedBy>Fernando Silva</cp:lastModifiedBy>
  <cp:revision>47</cp:revision>
  <cp:lastPrinted>2025-01-13T18:00:21Z</cp:lastPrinted>
  <dcterms:modified xsi:type="dcterms:W3CDTF">2025-12-03T19:09:50Z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0x0101002B3564324B3BF14FB408D97D954AA78B</vt:lpwstr>
  </property>
</Properties>
</file>