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31"/>
  </p:notesMasterIdLst>
  <p:sldIdLst>
    <p:sldId id="256" r:id="rId5"/>
    <p:sldId id="257" r:id="rId6"/>
    <p:sldId id="258" r:id="rId7"/>
    <p:sldId id="268" r:id="rId8"/>
    <p:sldId id="259" r:id="rId9"/>
    <p:sldId id="263" r:id="rId10"/>
    <p:sldId id="278" r:id="rId11"/>
    <p:sldId id="271" r:id="rId12"/>
    <p:sldId id="279" r:id="rId13"/>
    <p:sldId id="280" r:id="rId14"/>
    <p:sldId id="281" r:id="rId15"/>
    <p:sldId id="282" r:id="rId16"/>
    <p:sldId id="283" r:id="rId17"/>
    <p:sldId id="284" r:id="rId18"/>
    <p:sldId id="290" r:id="rId19"/>
    <p:sldId id="285" r:id="rId20"/>
    <p:sldId id="289" r:id="rId21"/>
    <p:sldId id="286" r:id="rId22"/>
    <p:sldId id="287" r:id="rId23"/>
    <p:sldId id="295" r:id="rId24"/>
    <p:sldId id="296" r:id="rId25"/>
    <p:sldId id="291" r:id="rId26"/>
    <p:sldId id="292" r:id="rId27"/>
    <p:sldId id="293" r:id="rId28"/>
    <p:sldId id="294" r:id="rId29"/>
    <p:sldId id="267" r:id="rId30"/>
  </p:sldIdLst>
  <p:sldSz cx="9144000" cy="5143500" type="screen16x9"/>
  <p:notesSz cx="6797675" cy="9926638"/>
  <p:embeddedFontLst>
    <p:embeddedFont>
      <p:font typeface="Noto Sans" panose="020B0502040504020204" pitchFamily="34" charset="0"/>
      <p:regular r:id="rId32"/>
      <p:bold r:id="rId33"/>
      <p:italic r:id="rId34"/>
      <p:boldItalic r:id="rId35"/>
    </p:embeddedFont>
    <p:embeddedFont>
      <p:font typeface="Univers" panose="020B0503020202020204" pitchFamily="34" charset="0"/>
      <p:regular r:id="rId36"/>
      <p:bold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62504E"/>
    <a:srgbClr val="905748"/>
    <a:srgbClr val="62504F"/>
    <a:srgbClr val="E8E1DC"/>
    <a:srgbClr val="BDB1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4059075-33A9-4CCC-930A-68F90C16FED7}">
  <a:tblStyle styleId="{44059075-33A9-4CCC-930A-68F90C16FED7}" styleName="Table_0">
    <a:wholeTbl>
      <a:tcTxStyle b="off" i="off">
        <a:font>
          <a:latin typeface="Calibri"/>
          <a:ea typeface="Calibri"/>
          <a:cs typeface="Calibri"/>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520" y="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font" Target="fonts/font3.fntdata"/><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bio Souza Pinto" userId="0c47fc24-ac37-49b8-9d27-e73f6bf08da5" providerId="ADAL" clId="{734A85A4-0151-4CC1-B555-23ED77660BF6}"/>
    <pc:docChg chg="modSld">
      <pc:chgData name="Fabio Souza Pinto" userId="0c47fc24-ac37-49b8-9d27-e73f6bf08da5" providerId="ADAL" clId="{734A85A4-0151-4CC1-B555-23ED77660BF6}" dt="2025-06-18T12:19:05.394" v="1" actId="14100"/>
      <pc:docMkLst>
        <pc:docMk/>
      </pc:docMkLst>
      <pc:sldChg chg="modSp mod">
        <pc:chgData name="Fabio Souza Pinto" userId="0c47fc24-ac37-49b8-9d27-e73f6bf08da5" providerId="ADAL" clId="{734A85A4-0151-4CC1-B555-23ED77660BF6}" dt="2025-06-18T12:19:05.394" v="1" actId="14100"/>
        <pc:sldMkLst>
          <pc:docMk/>
          <pc:sldMk cId="4213659122" sldId="282"/>
        </pc:sldMkLst>
        <pc:graphicFrameChg chg="mod">
          <ac:chgData name="Fabio Souza Pinto" userId="0c47fc24-ac37-49b8-9d27-e73f6bf08da5" providerId="ADAL" clId="{734A85A4-0151-4CC1-B555-23ED77660BF6}" dt="2025-06-18T12:19:05.394" v="1" actId="14100"/>
          <ac:graphicFrameMkLst>
            <pc:docMk/>
            <pc:sldMk cId="4213659122" sldId="282"/>
            <ac:graphicFrameMk id="6" creationId="{77B589B6-247A-90AE-BC57-D6A859120991}"/>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G:\Meu%20Drive\Pen%20Drive\C%20R%20B%20-%20Incorporadora\RMA\2025\2025%20Abril\2025%2003%20Indices%20CRB.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G:\Meu%20Drive\Pen%20Drive\C%20R%20B%20-%20Incorporadora\RMA\2025\2025%20Abril\2025%2003%20Indices%20CRB.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G:\Meu%20Drive\Pen%20Drive\C%20R%20B%20-%20Incorporadora\RMA\2025\2025%20Abril\2025%2003%20Indices%20CRB.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G:\Meu%20Drive\Pen%20Drive\C%20R%20B%20-%20Incorporadora\RMA\2025\2025%20Abril\2025%2003%20Indices%20CRB.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G:\Meu%20Drive\Pen%20Drive\C%20R%20B%20-%20Incorporadora\RMA\2025\2025%20Abril\2025%2003%20Indices%20CRB.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G:\Meu%20Drive\Pen%20Drive\C%20R%20B%20-%20Incorporadora\RMA\2025\2025%20Abril\2025%2003%20Indices%20CRB.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G:\Meu%20Drive\Pen%20Drive\C%20R%20B%20-%20Incorporadora\RMA\2025\2025%20Abril\2025%2003%20Indices%20CRB.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rgbClr val="62504F"/>
                </a:solidFill>
                <a:latin typeface="Univers" panose="020B0603020202030204" pitchFamily="34" charset="0"/>
                <a:ea typeface="+mn-ea"/>
                <a:cs typeface="+mn-cs"/>
              </a:defRPr>
            </a:pPr>
            <a:r>
              <a:rPr lang="pt-BR" sz="1400"/>
              <a:t>BALANÇO</a:t>
            </a:r>
            <a:r>
              <a:rPr lang="pt-BR" sz="1400" baseline="0"/>
              <a:t> PATRIMONIAL</a:t>
            </a:r>
            <a:endParaRPr lang="pt-BR" sz="1400"/>
          </a:p>
        </c:rich>
      </c:tx>
      <c:overlay val="0"/>
      <c:spPr>
        <a:noFill/>
        <a:ln>
          <a:noFill/>
        </a:ln>
        <a:effectLst/>
      </c:spPr>
      <c:txPr>
        <a:bodyPr rot="0" spcFirstLastPara="1" vertOverflow="ellipsis" vert="horz" wrap="square" anchor="ctr" anchorCtr="1"/>
        <a:lstStyle/>
        <a:p>
          <a:pPr>
            <a:defRPr sz="1400" b="1" i="0" u="none" strike="noStrike" kern="1200" baseline="0">
              <a:solidFill>
                <a:srgbClr val="62504F"/>
              </a:solidFill>
              <a:latin typeface="Univers" panose="020B0603020202030204" pitchFamily="34" charset="0"/>
              <a:ea typeface="+mn-ea"/>
              <a:cs typeface="+mn-cs"/>
            </a:defRPr>
          </a:pPr>
          <a:endParaRPr lang="pt-BR"/>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3471692481590187E-2"/>
          <c:y val="0.10850981329779147"/>
          <c:w val="0.97533376766215674"/>
          <c:h val="0.56064727125149993"/>
        </c:manualLayout>
      </c:layout>
      <c:bar3DChart>
        <c:barDir val="col"/>
        <c:grouping val="clustered"/>
        <c:varyColors val="0"/>
        <c:ser>
          <c:idx val="0"/>
          <c:order val="0"/>
          <c:tx>
            <c:strRef>
              <c:f>Planilha1!$B$10</c:f>
              <c:strCache>
                <c:ptCount val="1"/>
                <c:pt idx="0">
                  <c:v>2024</c:v>
                </c:pt>
              </c:strCache>
            </c:strRef>
          </c:tx>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Planilha1!$B$11:$B$20</c:f>
              <c:numCache>
                <c:formatCode>_(* #,##0.00_);_(* \(#,##0.00\);_(* "-"??_);_(@_)</c:formatCode>
                <c:ptCount val="9"/>
                <c:pt idx="0">
                  <c:v>9930.67</c:v>
                </c:pt>
                <c:pt idx="1">
                  <c:v>4998800</c:v>
                </c:pt>
                <c:pt idx="2">
                  <c:v>1089000</c:v>
                </c:pt>
                <c:pt idx="3">
                  <c:v>2444090.65</c:v>
                </c:pt>
                <c:pt idx="4">
                  <c:v>11904600.960000001</c:v>
                </c:pt>
                <c:pt idx="5">
                  <c:v>185457029.44</c:v>
                </c:pt>
                <c:pt idx="6">
                  <c:v>16142127.59</c:v>
                </c:pt>
                <c:pt idx="7">
                  <c:v>8709406.5399999991</c:v>
                </c:pt>
                <c:pt idx="8">
                  <c:v>218295195</c:v>
                </c:pt>
              </c:numCache>
            </c:numRef>
          </c:val>
          <c:extLst>
            <c:ext xmlns:c16="http://schemas.microsoft.com/office/drawing/2014/chart" uri="{C3380CC4-5D6E-409C-BE32-E72D297353CC}">
              <c16:uniqueId val="{00000000-EE96-4128-879A-9BBD34295908}"/>
            </c:ext>
          </c:extLst>
        </c:ser>
        <c:ser>
          <c:idx val="1"/>
          <c:order val="1"/>
          <c:tx>
            <c:strRef>
              <c:f>Planilha1!$C$10</c:f>
              <c:strCache>
                <c:ptCount val="1"/>
                <c:pt idx="0">
                  <c:v>jan/25</c:v>
                </c:pt>
              </c:strCache>
            </c:strRef>
          </c:tx>
          <c:spPr>
            <a:solidFill>
              <a:schemeClr val="accent2">
                <a:alpha val="85000"/>
              </a:schemeClr>
            </a:solidFill>
            <a:ln w="9525" cap="flat" cmpd="sng" algn="ctr">
              <a:solidFill>
                <a:schemeClr val="accent2">
                  <a:lumMod val="75000"/>
                </a:schemeClr>
              </a:solidFill>
              <a:round/>
            </a:ln>
            <a:effectLst/>
            <a:sp3d contourW="9525">
              <a:contourClr>
                <a:schemeClr val="accent2">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Planilha1!$C$11:$C$20</c:f>
              <c:numCache>
                <c:formatCode>_(* #,##0.00_);_(* \(#,##0.00\);_(* "-"??_);_(@_)</c:formatCode>
                <c:ptCount val="9"/>
                <c:pt idx="0">
                  <c:v>9930.67</c:v>
                </c:pt>
                <c:pt idx="1">
                  <c:v>4998800</c:v>
                </c:pt>
                <c:pt idx="2">
                  <c:v>1089000</c:v>
                </c:pt>
                <c:pt idx="3">
                  <c:v>1580874.69</c:v>
                </c:pt>
                <c:pt idx="4">
                  <c:v>11904200.960000001</c:v>
                </c:pt>
                <c:pt idx="5">
                  <c:v>185457029.44</c:v>
                </c:pt>
                <c:pt idx="6">
                  <c:v>16164625.35</c:v>
                </c:pt>
                <c:pt idx="7">
                  <c:v>8514909.5399999991</c:v>
                </c:pt>
                <c:pt idx="8">
                  <c:v>218317292.12</c:v>
                </c:pt>
              </c:numCache>
            </c:numRef>
          </c:val>
          <c:extLst>
            <c:ext xmlns:c16="http://schemas.microsoft.com/office/drawing/2014/chart" uri="{C3380CC4-5D6E-409C-BE32-E72D297353CC}">
              <c16:uniqueId val="{00000001-EE96-4128-879A-9BBD34295908}"/>
            </c:ext>
          </c:extLst>
        </c:ser>
        <c:ser>
          <c:idx val="2"/>
          <c:order val="2"/>
          <c:tx>
            <c:strRef>
              <c:f>Planilha1!$D$10</c:f>
              <c:strCache>
                <c:ptCount val="1"/>
                <c:pt idx="0">
                  <c:v>fev/25</c:v>
                </c:pt>
              </c:strCache>
            </c:strRef>
          </c:tx>
          <c:spPr>
            <a:solidFill>
              <a:schemeClr val="accent3">
                <a:alpha val="85000"/>
              </a:schemeClr>
            </a:solidFill>
            <a:ln w="9525" cap="flat" cmpd="sng" algn="ctr">
              <a:solidFill>
                <a:schemeClr val="accent3">
                  <a:lumMod val="75000"/>
                </a:schemeClr>
              </a:solidFill>
              <a:round/>
            </a:ln>
            <a:effectLst/>
            <a:sp3d contourW="9525">
              <a:contourClr>
                <a:schemeClr val="accent3">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Planilha1!$D$11:$D$20</c:f>
              <c:numCache>
                <c:formatCode>_(* #,##0.00_);_(* \(#,##0.00\);_(* "-"??_);_(@_)</c:formatCode>
                <c:ptCount val="9"/>
                <c:pt idx="0">
                  <c:v>9930.67</c:v>
                </c:pt>
                <c:pt idx="1">
                  <c:v>4998800</c:v>
                </c:pt>
                <c:pt idx="2">
                  <c:v>1089000</c:v>
                </c:pt>
                <c:pt idx="3">
                  <c:v>1571613.27</c:v>
                </c:pt>
                <c:pt idx="4">
                  <c:v>11904200.960000001</c:v>
                </c:pt>
                <c:pt idx="5">
                  <c:v>185482961.93000001</c:v>
                </c:pt>
                <c:pt idx="6">
                  <c:v>16184829.109999999</c:v>
                </c:pt>
                <c:pt idx="7">
                  <c:v>8410976.8699999992</c:v>
                </c:pt>
                <c:pt idx="8">
                  <c:v>218363428.37</c:v>
                </c:pt>
              </c:numCache>
            </c:numRef>
          </c:val>
          <c:extLst>
            <c:ext xmlns:c16="http://schemas.microsoft.com/office/drawing/2014/chart" uri="{C3380CC4-5D6E-409C-BE32-E72D297353CC}">
              <c16:uniqueId val="{00000002-EE96-4128-879A-9BBD34295908}"/>
            </c:ext>
          </c:extLst>
        </c:ser>
        <c:ser>
          <c:idx val="3"/>
          <c:order val="3"/>
          <c:tx>
            <c:strRef>
              <c:f>Planilha1!$E$10</c:f>
              <c:strCache>
                <c:ptCount val="1"/>
                <c:pt idx="0">
                  <c:v>mar/25</c:v>
                </c:pt>
              </c:strCache>
            </c:strRef>
          </c:tx>
          <c:spPr>
            <a:solidFill>
              <a:schemeClr val="accent4">
                <a:alpha val="85000"/>
              </a:schemeClr>
            </a:solidFill>
            <a:ln w="9525" cap="flat" cmpd="sng" algn="ctr">
              <a:solidFill>
                <a:schemeClr val="accent4">
                  <a:lumMod val="75000"/>
                </a:schemeClr>
              </a:solidFill>
              <a:round/>
            </a:ln>
            <a:effectLst/>
            <a:sp3d contourW="9525">
              <a:contourClr>
                <a:schemeClr val="accent4">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Planilha1!$E$11:$E$20</c:f>
              <c:numCache>
                <c:formatCode>_(* #,##0.00_);_(* \(#,##0.00\);_(* "-"??_);_(@_)</c:formatCode>
                <c:ptCount val="9"/>
                <c:pt idx="0">
                  <c:v>9930.67</c:v>
                </c:pt>
                <c:pt idx="1">
                  <c:v>4998800</c:v>
                </c:pt>
                <c:pt idx="2">
                  <c:v>1089000</c:v>
                </c:pt>
                <c:pt idx="3">
                  <c:v>1704570.3499999999</c:v>
                </c:pt>
                <c:pt idx="4">
                  <c:v>11904600.960000001</c:v>
                </c:pt>
                <c:pt idx="5">
                  <c:v>185512109.15000001</c:v>
                </c:pt>
                <c:pt idx="6">
                  <c:v>16215481.450000001</c:v>
                </c:pt>
                <c:pt idx="7">
                  <c:v>8401498.8699999992</c:v>
                </c:pt>
                <c:pt idx="8">
                  <c:v>218423627.93000001</c:v>
                </c:pt>
              </c:numCache>
            </c:numRef>
          </c:val>
          <c:extLst>
            <c:ext xmlns:c16="http://schemas.microsoft.com/office/drawing/2014/chart" uri="{C3380CC4-5D6E-409C-BE32-E72D297353CC}">
              <c16:uniqueId val="{00000003-EE96-4128-879A-9BBD34295908}"/>
            </c:ext>
          </c:extLst>
        </c:ser>
        <c:ser>
          <c:idx val="4"/>
          <c:order val="4"/>
          <c:tx>
            <c:strRef>
              <c:f>Planilha1!$F$10</c:f>
              <c:strCache>
                <c:ptCount val="1"/>
                <c:pt idx="0">
                  <c:v>Abril / 2025 -</c:v>
                </c:pt>
              </c:strCache>
            </c:strRef>
          </c:tx>
          <c:spPr>
            <a:solidFill>
              <a:schemeClr val="accent5">
                <a:alpha val="85000"/>
              </a:schemeClr>
            </a:solidFill>
            <a:ln w="9525" cap="flat" cmpd="sng" algn="ctr">
              <a:solidFill>
                <a:schemeClr val="accent5">
                  <a:lumMod val="75000"/>
                </a:schemeClr>
              </a:solidFill>
              <a:round/>
            </a:ln>
            <a:effectLst/>
            <a:sp3d contourW="9525">
              <a:contourClr>
                <a:schemeClr val="accent5">
                  <a:lumMod val="75000"/>
                </a:schemeClr>
              </a:contourClr>
            </a:sp3d>
          </c:spPr>
          <c:invertIfNegative val="0"/>
          <c:cat>
            <c:strRef>
              <c:f>Planilha1!$A$11:$A$20</c:f>
              <c:strCache>
                <c:ptCount val="9"/>
                <c:pt idx="0">
                  <c:v>Disponivel</c:v>
                </c:pt>
                <c:pt idx="1">
                  <c:v>Estoque</c:v>
                </c:pt>
                <c:pt idx="2">
                  <c:v>investimentos</c:v>
                </c:pt>
                <c:pt idx="3">
                  <c:v>imobilizado</c:v>
                </c:pt>
                <c:pt idx="4">
                  <c:v>Fornecedores</c:v>
                </c:pt>
                <c:pt idx="5">
                  <c:v>Emprestimos e Financiamentos</c:v>
                </c:pt>
                <c:pt idx="6">
                  <c:v>Passivo Tributário</c:v>
                </c:pt>
                <c:pt idx="7">
                  <c:v>Ativo Circulante</c:v>
                </c:pt>
                <c:pt idx="8">
                  <c:v>Passivo Circulante</c:v>
                </c:pt>
              </c:strCache>
            </c:strRef>
          </c:cat>
          <c:val>
            <c:numRef>
              <c:f>Planilha1!$F$11:$F$20</c:f>
              <c:numCache>
                <c:formatCode>_(* #,##0.00_);_(* \(#,##0.00\);_(* "-"??_);_(@_)</c:formatCode>
                <c:ptCount val="9"/>
                <c:pt idx="0">
                  <c:v>9930.67</c:v>
                </c:pt>
                <c:pt idx="1">
                  <c:v>4998800</c:v>
                </c:pt>
                <c:pt idx="2">
                  <c:v>1089000</c:v>
                </c:pt>
                <c:pt idx="3">
                  <c:v>1562351.8499999999</c:v>
                </c:pt>
                <c:pt idx="4">
                  <c:v>11904600.960000001</c:v>
                </c:pt>
                <c:pt idx="5">
                  <c:v>185546468.97999999</c:v>
                </c:pt>
                <c:pt idx="6">
                  <c:v>16248594.210000001</c:v>
                </c:pt>
                <c:pt idx="7">
                  <c:v>8410976.8699999992</c:v>
                </c:pt>
                <c:pt idx="8">
                  <c:v>218491100.52000001</c:v>
                </c:pt>
              </c:numCache>
            </c:numRef>
          </c:val>
          <c:extLst>
            <c:ext xmlns:c16="http://schemas.microsoft.com/office/drawing/2014/chart" uri="{C3380CC4-5D6E-409C-BE32-E72D297353CC}">
              <c16:uniqueId val="{00000004-EE96-4128-879A-9BBD34295908}"/>
            </c:ext>
          </c:extLst>
        </c:ser>
        <c:dLbls>
          <c:showLegendKey val="0"/>
          <c:showVal val="0"/>
          <c:showCatName val="0"/>
          <c:showSerName val="0"/>
          <c:showPercent val="0"/>
          <c:showBubbleSize val="0"/>
        </c:dLbls>
        <c:gapWidth val="65"/>
        <c:shape val="box"/>
        <c:axId val="1245040160"/>
        <c:axId val="1245061760"/>
        <c:axId val="0"/>
      </c:bar3DChart>
      <c:catAx>
        <c:axId val="1245040160"/>
        <c:scaling>
          <c:orientation val="minMax"/>
        </c:scaling>
        <c:delete val="1"/>
        <c:axPos val="b"/>
        <c:numFmt formatCode="General" sourceLinked="1"/>
        <c:majorTickMark val="none"/>
        <c:minorTickMark val="none"/>
        <c:tickLblPos val="nextTo"/>
        <c:crossAx val="1245061760"/>
        <c:crosses val="autoZero"/>
        <c:auto val="1"/>
        <c:lblAlgn val="ctr"/>
        <c:lblOffset val="100"/>
        <c:noMultiLvlLbl val="0"/>
      </c:catAx>
      <c:valAx>
        <c:axId val="1245061760"/>
        <c:scaling>
          <c:orientation val="minMax"/>
        </c:scaling>
        <c:delete val="1"/>
        <c:axPos val="l"/>
        <c:majorGridlines>
          <c:spPr>
            <a:ln w="9525" cap="flat" cmpd="sng" algn="ctr">
              <a:solidFill>
                <a:schemeClr val="dk1">
                  <a:lumMod val="15000"/>
                  <a:lumOff val="85000"/>
                </a:schemeClr>
              </a:solidFill>
              <a:round/>
            </a:ln>
            <a:effectLst/>
          </c:spPr>
        </c:majorGridlines>
        <c:numFmt formatCode="_(* #,##0.00_);_(* \(#,##0.00\);_(* &quot;-&quot;??_);_(@_)" sourceLinked="1"/>
        <c:majorTickMark val="none"/>
        <c:minorTickMark val="none"/>
        <c:tickLblPos val="nextTo"/>
        <c:crossAx val="1245040160"/>
        <c:crosses val="autoZero"/>
        <c:crossBetween val="between"/>
      </c:valAx>
      <c:dTable>
        <c:showHorzBorder val="1"/>
        <c:showVertBorder val="1"/>
        <c:showOutline val="1"/>
        <c:showKeys val="1"/>
        <c:spPr>
          <a:noFill/>
          <a:ln w="9525">
            <a:solidFill>
              <a:schemeClr val="dk1">
                <a:lumMod val="35000"/>
                <a:lumOff val="65000"/>
              </a:schemeClr>
            </a:solidFill>
          </a:ln>
          <a:effectLst/>
        </c:spPr>
        <c:txPr>
          <a:bodyPr rot="0" spcFirstLastPara="1" vertOverflow="ellipsis" vert="horz" wrap="square" anchor="ctr" anchorCtr="1"/>
          <a:lstStyle/>
          <a:p>
            <a:pPr rtl="0">
              <a:defRPr sz="500" b="0" i="0" u="none" strike="noStrike" kern="1200" baseline="0">
                <a:solidFill>
                  <a:srgbClr val="62504F"/>
                </a:solidFill>
                <a:latin typeface="Univers" panose="020B0603020202030204" pitchFamily="34" charset="0"/>
                <a:ea typeface="+mn-ea"/>
                <a:cs typeface="+mn-cs"/>
              </a:defRPr>
            </a:pPr>
            <a:endParaRPr lang="pt-BR"/>
          </a:p>
        </c:txPr>
      </c:dTable>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600" b="0" i="0" u="none" strike="noStrike" kern="1200" baseline="0">
              <a:solidFill>
                <a:srgbClr val="62504F"/>
              </a:solidFill>
              <a:latin typeface="Univers" panose="020B0603020202030204" pitchFamily="34" charset="0"/>
              <a:ea typeface="+mn-ea"/>
              <a:cs typeface="+mn-cs"/>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600">
          <a:solidFill>
            <a:srgbClr val="62504F"/>
          </a:solidFill>
          <a:latin typeface="Univers" panose="020B0603020202030204" pitchFamily="34" charset="0"/>
        </a:defRPr>
      </a:pPr>
      <a:endParaRPr lang="pt-B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200" b="1" i="0" u="none" strike="noStrike" kern="1200" baseline="0">
              <a:solidFill>
                <a:srgbClr val="62504E"/>
              </a:solidFill>
              <a:latin typeface="Univers" panose="020B0603020202030204" pitchFamily="34" charset="0"/>
              <a:ea typeface="+mn-ea"/>
              <a:cs typeface="+mn-cs"/>
            </a:defRPr>
          </a:pPr>
          <a:endParaRPr lang="pt-BR"/>
        </a:p>
      </c:txPr>
    </c:title>
    <c:autoTitleDeleted val="0"/>
    <c:plotArea>
      <c:layout/>
      <c:lineChart>
        <c:grouping val="stacked"/>
        <c:varyColors val="0"/>
        <c:ser>
          <c:idx val="0"/>
          <c:order val="0"/>
          <c:tx>
            <c:strRef>
              <c:f>Planilha1!$A$91</c:f>
              <c:strCache>
                <c:ptCount val="1"/>
                <c:pt idx="0">
                  <c:v>FATURAMENTO</c:v>
                </c:pt>
              </c:strCache>
            </c:strRef>
          </c:tx>
          <c:spPr>
            <a:ln w="31750" cap="rnd">
              <a:solidFill>
                <a:schemeClr val="accent1"/>
              </a:solidFill>
              <a:round/>
            </a:ln>
            <a:effectLst/>
          </c:spPr>
          <c:marker>
            <c:symbol val="circle"/>
            <c:size val="17"/>
            <c:spPr>
              <a:solidFill>
                <a:schemeClr val="accent1"/>
              </a:solidFill>
              <a:ln>
                <a:noFill/>
              </a:ln>
              <a:effectLst/>
            </c:spPr>
          </c:marker>
          <c:dLbls>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Planilha1!$B$90:$E$90</c:f>
              <c:numCache>
                <c:formatCode>mmm\-yy</c:formatCode>
                <c:ptCount val="4"/>
                <c:pt idx="0" formatCode="General">
                  <c:v>2024</c:v>
                </c:pt>
                <c:pt idx="1">
                  <c:v>45658</c:v>
                </c:pt>
                <c:pt idx="2">
                  <c:v>45689</c:v>
                </c:pt>
                <c:pt idx="3">
                  <c:v>45717</c:v>
                </c:pt>
              </c:numCache>
            </c:numRef>
          </c:cat>
          <c:val>
            <c:numRef>
              <c:f>Planilha1!$B$91:$E$91</c:f>
              <c:numCache>
                <c:formatCode>_(* #,##0.00_);_(* \(#,##0.00\);_(* "-"??_);_(@_)</c:formatCode>
                <c:ptCount val="4"/>
                <c:pt idx="0">
                  <c:v>74909.97</c:v>
                </c:pt>
                <c:pt idx="1">
                  <c:v>8012.82</c:v>
                </c:pt>
                <c:pt idx="2">
                  <c:v>16106.86</c:v>
                </c:pt>
                <c:pt idx="3" formatCode="_(&quot;R$&quot;* #,##0.00_);_(&quot;R$&quot;* \(#,##0.00\);_(&quot;R$&quot;* &quot;-&quot;??_);_(@_)">
                  <c:v>16456.66</c:v>
                </c:pt>
              </c:numCache>
            </c:numRef>
          </c:val>
          <c:smooth val="0"/>
          <c:extLst>
            <c:ext xmlns:c16="http://schemas.microsoft.com/office/drawing/2014/chart" uri="{C3380CC4-5D6E-409C-BE32-E72D297353CC}">
              <c16:uniqueId val="{00000000-B257-4C86-8CB8-F69ACE0671E2}"/>
            </c:ext>
          </c:extLst>
        </c:ser>
        <c:dLbls>
          <c:dLblPos val="t"/>
          <c:showLegendKey val="0"/>
          <c:showVal val="1"/>
          <c:showCatName val="0"/>
          <c:showSerName val="0"/>
          <c:showPercent val="0"/>
          <c:showBubbleSize val="0"/>
        </c:dLbls>
        <c:marker val="1"/>
        <c:smooth val="0"/>
        <c:axId val="1069073119"/>
        <c:axId val="1069071199"/>
      </c:lineChart>
      <c:catAx>
        <c:axId val="106907311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600" b="0" i="0" u="none" strike="noStrike" kern="1200" cap="all" baseline="0">
                <a:solidFill>
                  <a:srgbClr val="62504E"/>
                </a:solidFill>
                <a:latin typeface="Univers" panose="020B0603020202030204" pitchFamily="34" charset="0"/>
                <a:ea typeface="+mn-ea"/>
                <a:cs typeface="+mn-cs"/>
              </a:defRPr>
            </a:pPr>
            <a:endParaRPr lang="pt-BR"/>
          </a:p>
        </c:txPr>
        <c:crossAx val="1069071199"/>
        <c:crosses val="autoZero"/>
        <c:auto val="1"/>
        <c:lblAlgn val="ctr"/>
        <c:lblOffset val="100"/>
        <c:noMultiLvlLbl val="0"/>
      </c:catAx>
      <c:valAx>
        <c:axId val="1069071199"/>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_(* #,##0.00_);_(* \(#,##0.00\);_(* &quot;-&quot;??_);_(@_)" sourceLinked="1"/>
        <c:majorTickMark val="none"/>
        <c:minorTickMark val="none"/>
        <c:tickLblPos val="nextTo"/>
        <c:crossAx val="1069073119"/>
        <c:crosses val="autoZero"/>
        <c:crossBetween val="between"/>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600">
          <a:solidFill>
            <a:srgbClr val="62504E"/>
          </a:solidFill>
          <a:latin typeface="Univers" panose="020B0603020202030204" pitchFamily="34" charset="0"/>
        </a:defRPr>
      </a:pPr>
      <a:endParaRPr lang="pt-B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rgbClr val="62504E"/>
                </a:solidFill>
                <a:latin typeface="Univers" panose="020B0603020202030204" pitchFamily="34" charset="0"/>
                <a:ea typeface="+mn-ea"/>
                <a:cs typeface="+mn-cs"/>
              </a:defRPr>
            </a:pPr>
            <a:r>
              <a:rPr lang="pt-BR" sz="1400" dirty="0"/>
              <a:t>CUSTO</a:t>
            </a:r>
          </a:p>
        </c:rich>
      </c:tx>
      <c:overlay val="0"/>
      <c:spPr>
        <a:noFill/>
        <a:ln>
          <a:noFill/>
        </a:ln>
        <a:effectLst/>
      </c:spPr>
      <c:txPr>
        <a:bodyPr rot="0" spcFirstLastPara="1" vertOverflow="ellipsis" vert="horz" wrap="square" anchor="ctr" anchorCtr="1"/>
        <a:lstStyle/>
        <a:p>
          <a:pPr>
            <a:defRPr sz="1400" b="1" i="0" u="none" strike="noStrike" kern="1200" baseline="0">
              <a:solidFill>
                <a:srgbClr val="62504E"/>
              </a:solidFill>
              <a:latin typeface="Univers" panose="020B0603020202030204" pitchFamily="34" charset="0"/>
              <a:ea typeface="+mn-ea"/>
              <a:cs typeface="+mn-cs"/>
            </a:defRPr>
          </a:pPr>
          <a:endParaRPr lang="pt-BR"/>
        </a:p>
      </c:txPr>
    </c:title>
    <c:autoTitleDeleted val="0"/>
    <c:plotArea>
      <c:layout/>
      <c:barChart>
        <c:barDir val="col"/>
        <c:grouping val="clustered"/>
        <c:varyColors val="0"/>
        <c:ser>
          <c:idx val="0"/>
          <c:order val="0"/>
          <c:tx>
            <c:strRef>
              <c:f>Planilha1!$B$60</c:f>
              <c:strCache>
                <c:ptCount val="1"/>
                <c:pt idx="0">
                  <c:v>2024</c:v>
                </c:pt>
              </c:strCache>
            </c:strRef>
          </c:tx>
          <c:spPr>
            <a:solidFill>
              <a:schemeClr val="accent1">
                <a:alpha val="85000"/>
              </a:schemeClr>
            </a:solidFill>
            <a:ln w="9525" cap="flat" cmpd="sng" algn="ctr">
              <a:solidFill>
                <a:schemeClr val="lt1">
                  <a:alpha val="50000"/>
                </a:schemeClr>
              </a:solidFill>
              <a:round/>
            </a:ln>
            <a:effectLst/>
          </c:spPr>
          <c:invertIfNegative val="0"/>
          <c:dLbls>
            <c:dLbl>
              <c:idx val="0"/>
              <c:tx>
                <c:rich>
                  <a:bodyPr/>
                  <a:lstStyle/>
                  <a:p>
                    <a:r>
                      <a:rPr lang="en-US"/>
                      <a:t>0,00</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9001-4204-9E7E-BA6C3E641B75}"/>
                </c:ext>
              </c:extLst>
            </c:dLbl>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Planilha1!$A$68</c:f>
              <c:strCache>
                <c:ptCount val="1"/>
                <c:pt idx="0">
                  <c:v>CPV (Custo dos Produtos Vendidos (CMV ou CSP)</c:v>
                </c:pt>
              </c:strCache>
            </c:strRef>
          </c:cat>
          <c:val>
            <c:numRef>
              <c:f>Planilha1!$B$68</c:f>
              <c:numCache>
                <c:formatCode>_("R$"* #,##0.00_);_("R$"* \(#,##0.00\);_("R$"* "-"??_);_(@_)</c:formatCode>
                <c:ptCount val="1"/>
                <c:pt idx="0">
                  <c:v>0</c:v>
                </c:pt>
              </c:numCache>
            </c:numRef>
          </c:val>
          <c:extLst>
            <c:ext xmlns:c16="http://schemas.microsoft.com/office/drawing/2014/chart" uri="{C3380CC4-5D6E-409C-BE32-E72D297353CC}">
              <c16:uniqueId val="{00000000-9001-4204-9E7E-BA6C3E641B75}"/>
            </c:ext>
          </c:extLst>
        </c:ser>
        <c:ser>
          <c:idx val="1"/>
          <c:order val="1"/>
          <c:tx>
            <c:strRef>
              <c:f>Planilha1!$C$60</c:f>
              <c:strCache>
                <c:ptCount val="1"/>
                <c:pt idx="0">
                  <c:v>jan/25</c:v>
                </c:pt>
              </c:strCache>
            </c:strRef>
          </c:tx>
          <c:spPr>
            <a:solidFill>
              <a:schemeClr val="accent2">
                <a:alpha val="85000"/>
              </a:schemeClr>
            </a:solidFill>
            <a:ln w="9525" cap="flat" cmpd="sng" algn="ctr">
              <a:solidFill>
                <a:schemeClr val="lt1">
                  <a:alpha val="50000"/>
                </a:schemeClr>
              </a:solidFill>
              <a:round/>
            </a:ln>
            <a:effectLst/>
          </c:spPr>
          <c:invertIfNegative val="0"/>
          <c:dLbls>
            <c:dLbl>
              <c:idx val="0"/>
              <c:tx>
                <c:rich>
                  <a:bodyPr/>
                  <a:lstStyle/>
                  <a:p>
                    <a:r>
                      <a:rPr lang="en-US"/>
                      <a:t>0,00</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9001-4204-9E7E-BA6C3E641B75}"/>
                </c:ext>
              </c:extLst>
            </c:dLbl>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Planilha1!$A$68</c:f>
              <c:strCache>
                <c:ptCount val="1"/>
                <c:pt idx="0">
                  <c:v>CPV (Custo dos Produtos Vendidos (CMV ou CSP)</c:v>
                </c:pt>
              </c:strCache>
            </c:strRef>
          </c:cat>
          <c:val>
            <c:numRef>
              <c:f>Planilha1!$C$68</c:f>
              <c:numCache>
                <c:formatCode>_("R$"* #,##0.00_);_("R$"* \(#,##0.00\);_("R$"* "-"??_);_(@_)</c:formatCode>
                <c:ptCount val="1"/>
                <c:pt idx="0">
                  <c:v>0</c:v>
                </c:pt>
              </c:numCache>
            </c:numRef>
          </c:val>
          <c:extLst>
            <c:ext xmlns:c16="http://schemas.microsoft.com/office/drawing/2014/chart" uri="{C3380CC4-5D6E-409C-BE32-E72D297353CC}">
              <c16:uniqueId val="{00000001-9001-4204-9E7E-BA6C3E641B75}"/>
            </c:ext>
          </c:extLst>
        </c:ser>
        <c:ser>
          <c:idx val="2"/>
          <c:order val="2"/>
          <c:tx>
            <c:strRef>
              <c:f>Planilha1!$D$60</c:f>
              <c:strCache>
                <c:ptCount val="1"/>
                <c:pt idx="0">
                  <c:v>fev/25</c:v>
                </c:pt>
              </c:strCache>
            </c:strRef>
          </c:tx>
          <c:spPr>
            <a:solidFill>
              <a:schemeClr val="accent3">
                <a:alpha val="85000"/>
              </a:schemeClr>
            </a:solidFill>
            <a:ln w="9525" cap="flat" cmpd="sng" algn="ctr">
              <a:solidFill>
                <a:schemeClr val="lt1">
                  <a:alpha val="50000"/>
                </a:schemeClr>
              </a:solidFill>
              <a:round/>
            </a:ln>
            <a:effectLst/>
          </c:spPr>
          <c:invertIfNegative val="0"/>
          <c:dLbls>
            <c:dLbl>
              <c:idx val="0"/>
              <c:tx>
                <c:rich>
                  <a:bodyPr/>
                  <a:lstStyle/>
                  <a:p>
                    <a:r>
                      <a:rPr lang="en-US"/>
                      <a:t>0,00</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9001-4204-9E7E-BA6C3E641B75}"/>
                </c:ext>
              </c:extLst>
            </c:dLbl>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Planilha1!$A$68</c:f>
              <c:strCache>
                <c:ptCount val="1"/>
                <c:pt idx="0">
                  <c:v>CPV (Custo dos Produtos Vendidos (CMV ou CSP)</c:v>
                </c:pt>
              </c:strCache>
            </c:strRef>
          </c:cat>
          <c:val>
            <c:numRef>
              <c:f>Planilha1!$D$68</c:f>
              <c:numCache>
                <c:formatCode>_("R$"* #,##0.00_);_("R$"* \(#,##0.00\);_("R$"* "-"??_);_(@_)</c:formatCode>
                <c:ptCount val="1"/>
                <c:pt idx="0">
                  <c:v>0</c:v>
                </c:pt>
              </c:numCache>
            </c:numRef>
          </c:val>
          <c:extLst>
            <c:ext xmlns:c16="http://schemas.microsoft.com/office/drawing/2014/chart" uri="{C3380CC4-5D6E-409C-BE32-E72D297353CC}">
              <c16:uniqueId val="{00000002-9001-4204-9E7E-BA6C3E641B75}"/>
            </c:ext>
          </c:extLst>
        </c:ser>
        <c:ser>
          <c:idx val="3"/>
          <c:order val="3"/>
          <c:tx>
            <c:strRef>
              <c:f>Planilha1!$E$60</c:f>
              <c:strCache>
                <c:ptCount val="1"/>
                <c:pt idx="0">
                  <c:v>mar/25</c:v>
                </c:pt>
              </c:strCache>
            </c:strRef>
          </c:tx>
          <c:spPr>
            <a:solidFill>
              <a:schemeClr val="accent4">
                <a:alpha val="85000"/>
              </a:schemeClr>
            </a:solidFill>
            <a:ln w="9525" cap="flat" cmpd="sng" algn="ctr">
              <a:solidFill>
                <a:schemeClr val="lt1">
                  <a:alpha val="50000"/>
                </a:schemeClr>
              </a:solidFill>
              <a:round/>
            </a:ln>
            <a:effectLst/>
          </c:spPr>
          <c:invertIfNegative val="0"/>
          <c:dLbls>
            <c:dLbl>
              <c:idx val="0"/>
              <c:tx>
                <c:rich>
                  <a:bodyPr/>
                  <a:lstStyle/>
                  <a:p>
                    <a:r>
                      <a:rPr lang="en-US"/>
                      <a:t>0,00</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9001-4204-9E7E-BA6C3E641B75}"/>
                </c:ext>
              </c:extLst>
            </c:dLbl>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Planilha1!$A$68</c:f>
              <c:strCache>
                <c:ptCount val="1"/>
                <c:pt idx="0">
                  <c:v>CPV (Custo dos Produtos Vendidos (CMV ou CSP)</c:v>
                </c:pt>
              </c:strCache>
            </c:strRef>
          </c:cat>
          <c:val>
            <c:numRef>
              <c:f>Planilha1!$E$68</c:f>
              <c:numCache>
                <c:formatCode>_("R$"* #,##0.00_);_("R$"* \(#,##0.00\);_("R$"* "-"??_);_(@_)</c:formatCode>
                <c:ptCount val="1"/>
                <c:pt idx="0">
                  <c:v>0</c:v>
                </c:pt>
              </c:numCache>
            </c:numRef>
          </c:val>
          <c:extLst>
            <c:ext xmlns:c16="http://schemas.microsoft.com/office/drawing/2014/chart" uri="{C3380CC4-5D6E-409C-BE32-E72D297353CC}">
              <c16:uniqueId val="{00000003-9001-4204-9E7E-BA6C3E641B75}"/>
            </c:ext>
          </c:extLst>
        </c:ser>
        <c:ser>
          <c:idx val="4"/>
          <c:order val="4"/>
          <c:tx>
            <c:strRef>
              <c:f>Planilha1!$F$60</c:f>
              <c:strCache>
                <c:ptCount val="1"/>
                <c:pt idx="0">
                  <c:v>abr/25</c:v>
                </c:pt>
              </c:strCache>
            </c:strRef>
          </c:tx>
          <c:spPr>
            <a:solidFill>
              <a:schemeClr val="accent5">
                <a:alpha val="85000"/>
              </a:schemeClr>
            </a:solidFill>
            <a:ln w="9525" cap="flat" cmpd="sng" algn="ctr">
              <a:solidFill>
                <a:schemeClr val="lt1">
                  <a:alpha val="50000"/>
                </a:schemeClr>
              </a:solidFill>
              <a:round/>
            </a:ln>
            <a:effectLst/>
          </c:spPr>
          <c:invertIfNegative val="0"/>
          <c:dLbls>
            <c:dLbl>
              <c:idx val="0"/>
              <c:tx>
                <c:rich>
                  <a:bodyPr/>
                  <a:lstStyle/>
                  <a:p>
                    <a:r>
                      <a:rPr lang="en-US"/>
                      <a:t>0,00</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9001-4204-9E7E-BA6C3E641B75}"/>
                </c:ext>
              </c:extLst>
            </c:dLbl>
            <c:spPr>
              <a:noFill/>
              <a:ln>
                <a:noFill/>
              </a:ln>
              <a:effectLst/>
            </c:spPr>
            <c:txPr>
              <a:bodyPr rot="0" spcFirstLastPara="1" vertOverflow="ellipsis" vert="horz" wrap="square" anchor="ctr" anchorCtr="1"/>
              <a:lstStyle/>
              <a:p>
                <a:pPr>
                  <a:defRPr sz="600" b="1" i="0" u="none" strike="noStrike" kern="1200" baseline="0">
                    <a:solidFill>
                      <a:srgbClr val="62504E"/>
                    </a:solidFill>
                    <a:latin typeface="Univers" panose="020B0603020202030204" pitchFamily="34" charset="0"/>
                    <a:ea typeface="+mn-ea"/>
                    <a:cs typeface="+mn-cs"/>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Planilha1!$A$68</c:f>
              <c:strCache>
                <c:ptCount val="1"/>
                <c:pt idx="0">
                  <c:v>CPV (Custo dos Produtos Vendidos (CMV ou CSP)</c:v>
                </c:pt>
              </c:strCache>
            </c:strRef>
          </c:cat>
          <c:val>
            <c:numRef>
              <c:f>Planilha1!$F$68</c:f>
              <c:numCache>
                <c:formatCode>_("R$"* #,##0.00_);_("R$"* \(#,##0.00\);_("R$"* "-"??_);_(@_)</c:formatCode>
                <c:ptCount val="1"/>
                <c:pt idx="0">
                  <c:v>0</c:v>
                </c:pt>
              </c:numCache>
            </c:numRef>
          </c:val>
          <c:extLst>
            <c:ext xmlns:c16="http://schemas.microsoft.com/office/drawing/2014/chart" uri="{C3380CC4-5D6E-409C-BE32-E72D297353CC}">
              <c16:uniqueId val="{00000004-9001-4204-9E7E-BA6C3E641B75}"/>
            </c:ext>
          </c:extLst>
        </c:ser>
        <c:dLbls>
          <c:dLblPos val="inEnd"/>
          <c:showLegendKey val="0"/>
          <c:showVal val="1"/>
          <c:showCatName val="0"/>
          <c:showSerName val="0"/>
          <c:showPercent val="0"/>
          <c:showBubbleSize val="0"/>
        </c:dLbls>
        <c:gapWidth val="65"/>
        <c:axId val="1245020000"/>
        <c:axId val="1245029120"/>
      </c:barChart>
      <c:catAx>
        <c:axId val="1245020000"/>
        <c:scaling>
          <c:orientation val="minMax"/>
        </c:scaling>
        <c:delete val="1"/>
        <c:axPos val="b"/>
        <c:numFmt formatCode="General" sourceLinked="1"/>
        <c:majorTickMark val="none"/>
        <c:minorTickMark val="none"/>
        <c:tickLblPos val="nextTo"/>
        <c:crossAx val="1245029120"/>
        <c:crosses val="autoZero"/>
        <c:auto val="1"/>
        <c:lblAlgn val="ctr"/>
        <c:lblOffset val="100"/>
        <c:noMultiLvlLbl val="0"/>
      </c:catAx>
      <c:valAx>
        <c:axId val="1245029120"/>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_(&quot;R$&quot;* #,##0.00_);_(&quot;R$&quot;* \(#,##0.00\);_(&quot;R$&quot;* &quot;-&quot;??_);_(@_)" sourceLinked="1"/>
        <c:majorTickMark val="none"/>
        <c:minorTickMark val="none"/>
        <c:tickLblPos val="nextTo"/>
        <c:crossAx val="1245020000"/>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600" b="0" i="0" u="none" strike="noStrike" kern="1200" baseline="0">
              <a:solidFill>
                <a:srgbClr val="62504E"/>
              </a:solidFill>
              <a:latin typeface="Univers" panose="020B0603020202030204" pitchFamily="34" charset="0"/>
              <a:ea typeface="+mn-ea"/>
              <a:cs typeface="+mn-cs"/>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600">
          <a:solidFill>
            <a:srgbClr val="62504E"/>
          </a:solidFill>
          <a:latin typeface="Univers" panose="020B0603020202030204" pitchFamily="34" charset="0"/>
        </a:defRPr>
      </a:pPr>
      <a:endParaRPr lang="pt-B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rgbClr val="62504F"/>
                </a:solidFill>
                <a:latin typeface="Univers" panose="020B0603020202030204" pitchFamily="34" charset="0"/>
                <a:ea typeface="+mn-ea"/>
                <a:cs typeface="+mn-cs"/>
              </a:defRPr>
            </a:pPr>
            <a:r>
              <a:rPr lang="pt-BR" sz="1200"/>
              <a:t>CONTAS A RECEBER X A PAGAR</a:t>
            </a:r>
          </a:p>
        </c:rich>
      </c:tx>
      <c:overlay val="0"/>
      <c:spPr>
        <a:noFill/>
        <a:ln>
          <a:noFill/>
        </a:ln>
        <a:effectLst/>
      </c:spPr>
      <c:txPr>
        <a:bodyPr rot="0" spcFirstLastPara="1" vertOverflow="ellipsis" vert="horz" wrap="square" anchor="ctr" anchorCtr="1"/>
        <a:lstStyle/>
        <a:p>
          <a:pPr>
            <a:defRPr sz="1200" b="1" i="0" u="none" strike="noStrike" kern="1200" baseline="0">
              <a:solidFill>
                <a:srgbClr val="62504F"/>
              </a:solidFill>
              <a:latin typeface="Univers" panose="020B0603020202030204" pitchFamily="34" charset="0"/>
              <a:ea typeface="+mn-ea"/>
              <a:cs typeface="+mn-cs"/>
            </a:defRPr>
          </a:pPr>
          <a:endParaRPr lang="pt-BR"/>
        </a:p>
      </c:txPr>
    </c:title>
    <c:autoTitleDeleted val="0"/>
    <c:plotArea>
      <c:layout>
        <c:manualLayout>
          <c:layoutTarget val="inner"/>
          <c:xMode val="edge"/>
          <c:yMode val="edge"/>
          <c:x val="1.7294992823322957E-2"/>
          <c:y val="0.28662175598651585"/>
          <c:w val="0.95387840670859536"/>
          <c:h val="0.48852302808025927"/>
        </c:manualLayout>
      </c:layout>
      <c:lineChart>
        <c:grouping val="standard"/>
        <c:varyColors val="0"/>
        <c:ser>
          <c:idx val="0"/>
          <c:order val="0"/>
          <c:tx>
            <c:strRef>
              <c:f>Planilha1!$A$26</c:f>
              <c:strCache>
                <c:ptCount val="1"/>
                <c:pt idx="0">
                  <c:v>Pagar "fornecedores"</c:v>
                </c:pt>
              </c:strCache>
            </c:strRef>
          </c:tx>
          <c:spPr>
            <a:ln w="31750" cap="rnd">
              <a:solidFill>
                <a:schemeClr val="accent1"/>
              </a:solidFill>
              <a:round/>
            </a:ln>
            <a:effectLst/>
          </c:spPr>
          <c:marker>
            <c:symbol val="circle"/>
            <c:size val="17"/>
            <c:spPr>
              <a:solidFill>
                <a:schemeClr val="accent1"/>
              </a:solidFill>
              <a:ln>
                <a:noFill/>
              </a:ln>
              <a:effectLst/>
            </c:spPr>
          </c:marker>
          <c:dLbls>
            <c:spPr>
              <a:noFill/>
              <a:ln>
                <a:noFill/>
              </a:ln>
              <a:effectLst/>
            </c:spPr>
            <c:txPr>
              <a:bodyPr rot="0" spcFirstLastPara="1" vertOverflow="ellipsis" vert="horz" wrap="square" anchor="ctr" anchorCtr="1"/>
              <a:lstStyle/>
              <a:p>
                <a:pPr>
                  <a:defRPr sz="600" b="1" i="0" u="none" strike="noStrike" kern="1200" baseline="0">
                    <a:solidFill>
                      <a:srgbClr val="62504F"/>
                    </a:solidFill>
                    <a:latin typeface="Univers" panose="020B0603020202030204" pitchFamily="34" charset="0"/>
                    <a:ea typeface="+mn-ea"/>
                    <a:cs typeface="+mn-cs"/>
                  </a:defRPr>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Planilha1!$B$25:$F$25</c:f>
              <c:strCache>
                <c:ptCount val="5"/>
                <c:pt idx="0">
                  <c:v>2024</c:v>
                </c:pt>
                <c:pt idx="1">
                  <c:v>jan/25</c:v>
                </c:pt>
                <c:pt idx="2">
                  <c:v>fev/25</c:v>
                </c:pt>
                <c:pt idx="3">
                  <c:v>mar/25</c:v>
                </c:pt>
                <c:pt idx="4">
                  <c:v>Abril / 2025 -</c:v>
                </c:pt>
              </c:strCache>
            </c:strRef>
          </c:cat>
          <c:val>
            <c:numRef>
              <c:f>Planilha1!$B$26:$F$26</c:f>
              <c:numCache>
                <c:formatCode>_(* #,##0.00_);_(* \(#,##0.00\);_(* "-"??_);_(@_)</c:formatCode>
                <c:ptCount val="5"/>
                <c:pt idx="0">
                  <c:v>11904600.960000001</c:v>
                </c:pt>
                <c:pt idx="1">
                  <c:v>11904200.960000001</c:v>
                </c:pt>
                <c:pt idx="2">
                  <c:v>11904200.960000001</c:v>
                </c:pt>
                <c:pt idx="3">
                  <c:v>11904600.960000001</c:v>
                </c:pt>
                <c:pt idx="4">
                  <c:v>11904600.960000001</c:v>
                </c:pt>
              </c:numCache>
            </c:numRef>
          </c:val>
          <c:smooth val="0"/>
          <c:extLst>
            <c:ext xmlns:c16="http://schemas.microsoft.com/office/drawing/2014/chart" uri="{C3380CC4-5D6E-409C-BE32-E72D297353CC}">
              <c16:uniqueId val="{00000000-7E03-4106-A7A8-B1A73CED2A83}"/>
            </c:ext>
          </c:extLst>
        </c:ser>
        <c:ser>
          <c:idx val="1"/>
          <c:order val="1"/>
          <c:tx>
            <c:strRef>
              <c:f>Planilha1!$A$27</c:f>
              <c:strCache>
                <c:ptCount val="1"/>
                <c:pt idx="0">
                  <c:v>Receber </c:v>
                </c:pt>
              </c:strCache>
            </c:strRef>
          </c:tx>
          <c:spPr>
            <a:ln w="31750" cap="rnd">
              <a:solidFill>
                <a:schemeClr val="accent2"/>
              </a:solidFill>
              <a:round/>
            </a:ln>
            <a:effectLst/>
          </c:spPr>
          <c:marker>
            <c:symbol val="circle"/>
            <c:size val="17"/>
            <c:spPr>
              <a:solidFill>
                <a:schemeClr val="accent2"/>
              </a:solidFill>
              <a:ln>
                <a:noFill/>
              </a:ln>
              <a:effectLst/>
            </c:spPr>
          </c:marker>
          <c:dLbls>
            <c:spPr>
              <a:noFill/>
              <a:ln>
                <a:noFill/>
              </a:ln>
              <a:effectLst/>
            </c:spPr>
            <c:txPr>
              <a:bodyPr rot="0" spcFirstLastPara="1" vertOverflow="ellipsis" vert="horz" wrap="square" anchor="ctr" anchorCtr="1"/>
              <a:lstStyle/>
              <a:p>
                <a:pPr>
                  <a:defRPr sz="600" b="1" i="0" u="none" strike="noStrike" kern="1200" baseline="0">
                    <a:solidFill>
                      <a:srgbClr val="62504F"/>
                    </a:solidFill>
                    <a:latin typeface="Univers" panose="020B0603020202030204" pitchFamily="34" charset="0"/>
                    <a:ea typeface="+mn-ea"/>
                    <a:cs typeface="+mn-cs"/>
                  </a:defRPr>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Planilha1!$B$25:$F$25</c:f>
              <c:strCache>
                <c:ptCount val="5"/>
                <c:pt idx="0">
                  <c:v>2024</c:v>
                </c:pt>
                <c:pt idx="1">
                  <c:v>jan/25</c:v>
                </c:pt>
                <c:pt idx="2">
                  <c:v>fev/25</c:v>
                </c:pt>
                <c:pt idx="3">
                  <c:v>mar/25</c:v>
                </c:pt>
                <c:pt idx="4">
                  <c:v>Abril / 2025 -</c:v>
                </c:pt>
              </c:strCache>
            </c:strRef>
          </c:cat>
          <c:val>
            <c:numRef>
              <c:f>Planilha1!$B$27</c:f>
              <c:numCache>
                <c:formatCode>_(* #,##0.00_);_(* \(#,##0.00\);_(* "-"??_);_(@_)</c:formatCode>
                <c:ptCount val="1"/>
                <c:pt idx="0">
                  <c:v>0</c:v>
                </c:pt>
              </c:numCache>
            </c:numRef>
          </c:val>
          <c:smooth val="0"/>
          <c:extLst>
            <c:ext xmlns:c16="http://schemas.microsoft.com/office/drawing/2014/chart" uri="{C3380CC4-5D6E-409C-BE32-E72D297353CC}">
              <c16:uniqueId val="{00000001-7E03-4106-A7A8-B1A73CED2A83}"/>
            </c:ext>
          </c:extLst>
        </c:ser>
        <c:dLbls>
          <c:dLblPos val="t"/>
          <c:showLegendKey val="0"/>
          <c:showVal val="1"/>
          <c:showCatName val="0"/>
          <c:showSerName val="0"/>
          <c:showPercent val="0"/>
          <c:showBubbleSize val="0"/>
        </c:dLbls>
        <c:marker val="1"/>
        <c:smooth val="0"/>
        <c:axId val="373152191"/>
        <c:axId val="373178111"/>
      </c:lineChart>
      <c:catAx>
        <c:axId val="373152191"/>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600" b="0" i="0" u="none" strike="noStrike" kern="1200" cap="all" baseline="0">
                <a:solidFill>
                  <a:srgbClr val="62504F"/>
                </a:solidFill>
                <a:latin typeface="Univers" panose="020B0603020202030204" pitchFamily="34" charset="0"/>
                <a:ea typeface="+mn-ea"/>
                <a:cs typeface="+mn-cs"/>
              </a:defRPr>
            </a:pPr>
            <a:endParaRPr lang="pt-BR"/>
          </a:p>
        </c:txPr>
        <c:crossAx val="373178111"/>
        <c:crosses val="autoZero"/>
        <c:auto val="1"/>
        <c:lblAlgn val="ctr"/>
        <c:lblOffset val="100"/>
        <c:noMultiLvlLbl val="0"/>
      </c:catAx>
      <c:valAx>
        <c:axId val="373178111"/>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_(* #,##0.00_);_(* \(#,##0.00\);_(* &quot;-&quot;??_);_(@_)" sourceLinked="1"/>
        <c:majorTickMark val="none"/>
        <c:minorTickMark val="none"/>
        <c:tickLblPos val="nextTo"/>
        <c:crossAx val="373152191"/>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600" b="0" i="0" u="none" strike="noStrike" kern="1200" baseline="0">
              <a:solidFill>
                <a:srgbClr val="62504F"/>
              </a:solidFill>
              <a:latin typeface="Univers" panose="020B0603020202030204" pitchFamily="34" charset="0"/>
              <a:ea typeface="+mn-ea"/>
              <a:cs typeface="+mn-cs"/>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600">
          <a:solidFill>
            <a:srgbClr val="62504F"/>
          </a:solidFill>
          <a:latin typeface="Univers" panose="020B0603020202030204" pitchFamily="34" charset="0"/>
        </a:defRPr>
      </a:pPr>
      <a:endParaRPr lang="pt-B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200" b="1" i="0" u="none" strike="noStrike" kern="1200" baseline="0">
              <a:solidFill>
                <a:srgbClr val="62504E"/>
              </a:solidFill>
              <a:latin typeface="Univers" panose="020B0603020202030204" pitchFamily="34" charset="0"/>
              <a:ea typeface="+mn-ea"/>
              <a:cs typeface="+mn-cs"/>
            </a:defRPr>
          </a:pPr>
          <a:endParaRPr lang="pt-BR"/>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Planilha1!$A$13</c:f>
              <c:strCache>
                <c:ptCount val="1"/>
                <c:pt idx="0">
                  <c:v>Estoque</c:v>
                </c:pt>
              </c:strCache>
            </c:strRef>
          </c:tx>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rgbClr val="62504E"/>
                    </a:solidFill>
                    <a:latin typeface="Univers" panose="020B0603020202030204" pitchFamily="34" charset="0"/>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Planilha1!$B$10:$F$10</c:f>
              <c:strCache>
                <c:ptCount val="5"/>
                <c:pt idx="0">
                  <c:v>2024</c:v>
                </c:pt>
                <c:pt idx="1">
                  <c:v>jan/25</c:v>
                </c:pt>
                <c:pt idx="2">
                  <c:v>fev/25</c:v>
                </c:pt>
                <c:pt idx="3">
                  <c:v>mar/25</c:v>
                </c:pt>
                <c:pt idx="4">
                  <c:v>Abril / 2025 -</c:v>
                </c:pt>
              </c:strCache>
            </c:strRef>
          </c:cat>
          <c:val>
            <c:numRef>
              <c:f>Planilha1!$B$13:$F$13</c:f>
              <c:numCache>
                <c:formatCode>_(* #,##0.00_);_(* \(#,##0.00\);_(* "-"??_);_(@_)</c:formatCode>
                <c:ptCount val="5"/>
                <c:pt idx="0">
                  <c:v>4998800</c:v>
                </c:pt>
                <c:pt idx="1">
                  <c:v>4998800</c:v>
                </c:pt>
                <c:pt idx="2">
                  <c:v>4998800</c:v>
                </c:pt>
                <c:pt idx="3">
                  <c:v>4998800</c:v>
                </c:pt>
                <c:pt idx="4">
                  <c:v>4998800</c:v>
                </c:pt>
              </c:numCache>
            </c:numRef>
          </c:val>
          <c:extLst>
            <c:ext xmlns:c16="http://schemas.microsoft.com/office/drawing/2014/chart" uri="{C3380CC4-5D6E-409C-BE32-E72D297353CC}">
              <c16:uniqueId val="{00000000-EF15-46E5-B40F-F59F93E8F0CB}"/>
            </c:ext>
          </c:extLst>
        </c:ser>
        <c:dLbls>
          <c:showLegendKey val="0"/>
          <c:showVal val="1"/>
          <c:showCatName val="0"/>
          <c:showSerName val="0"/>
          <c:showPercent val="0"/>
          <c:showBubbleSize val="0"/>
        </c:dLbls>
        <c:gapWidth val="65"/>
        <c:shape val="box"/>
        <c:axId val="373180511"/>
        <c:axId val="373181951"/>
        <c:axId val="0"/>
      </c:bar3DChart>
      <c:catAx>
        <c:axId val="373180511"/>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600" b="0" i="0" u="none" strike="noStrike" kern="1200" cap="all" baseline="0">
                <a:solidFill>
                  <a:srgbClr val="62504E"/>
                </a:solidFill>
                <a:latin typeface="Univers" panose="020B0603020202030204" pitchFamily="34" charset="0"/>
                <a:ea typeface="+mn-ea"/>
                <a:cs typeface="+mn-cs"/>
              </a:defRPr>
            </a:pPr>
            <a:endParaRPr lang="pt-BR"/>
          </a:p>
        </c:txPr>
        <c:crossAx val="373181951"/>
        <c:crosses val="autoZero"/>
        <c:auto val="1"/>
        <c:lblAlgn val="ctr"/>
        <c:lblOffset val="100"/>
        <c:noMultiLvlLbl val="0"/>
      </c:catAx>
      <c:valAx>
        <c:axId val="373181951"/>
        <c:scaling>
          <c:orientation val="minMax"/>
        </c:scaling>
        <c:delete val="1"/>
        <c:axPos val="l"/>
        <c:majorGridlines>
          <c:spPr>
            <a:ln w="9525" cap="flat" cmpd="sng" algn="ctr">
              <a:solidFill>
                <a:schemeClr val="dk1">
                  <a:lumMod val="15000"/>
                  <a:lumOff val="85000"/>
                </a:schemeClr>
              </a:solidFill>
              <a:round/>
            </a:ln>
            <a:effectLst/>
          </c:spPr>
        </c:majorGridlines>
        <c:numFmt formatCode="_(* #,##0.00_);_(* \(#,##0.00\);_(* &quot;-&quot;??_);_(@_)" sourceLinked="1"/>
        <c:majorTickMark val="none"/>
        <c:minorTickMark val="none"/>
        <c:tickLblPos val="nextTo"/>
        <c:crossAx val="3731805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600">
          <a:solidFill>
            <a:srgbClr val="62504E"/>
          </a:solidFill>
          <a:latin typeface="Univers" panose="020B0603020202030204" pitchFamily="34" charset="0"/>
        </a:defRPr>
      </a:pPr>
      <a:endParaRPr lang="pt-B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rgbClr val="62504E"/>
                </a:solidFill>
                <a:latin typeface="Univers" panose="020B0603020202030204" pitchFamily="34" charset="0"/>
                <a:ea typeface="+mn-ea"/>
                <a:cs typeface="+mn-cs"/>
              </a:defRPr>
            </a:pPr>
            <a:r>
              <a:rPr lang="en-US" sz="1200"/>
              <a:t>IMOBILIZADO</a:t>
            </a:r>
          </a:p>
        </c:rich>
      </c:tx>
      <c:overlay val="0"/>
      <c:spPr>
        <a:noFill/>
        <a:ln>
          <a:noFill/>
        </a:ln>
        <a:effectLst/>
      </c:spPr>
      <c:txPr>
        <a:bodyPr rot="0" spcFirstLastPara="1" vertOverflow="ellipsis" vert="horz" wrap="square" anchor="ctr" anchorCtr="1"/>
        <a:lstStyle/>
        <a:p>
          <a:pPr>
            <a:defRPr sz="1200" b="1" i="0" u="none" strike="noStrike" kern="1200" baseline="0">
              <a:solidFill>
                <a:srgbClr val="62504E"/>
              </a:solidFill>
              <a:latin typeface="Univers" panose="020B0603020202030204" pitchFamily="34" charset="0"/>
              <a:ea typeface="+mn-ea"/>
              <a:cs typeface="+mn-cs"/>
            </a:defRPr>
          </a:pPr>
          <a:endParaRPr lang="pt-BR"/>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4023760866235026E-4"/>
          <c:y val="0.1850696267133275"/>
          <c:w val="0.96890099157529874"/>
          <c:h val="0.69827172645086033"/>
        </c:manualLayout>
      </c:layout>
      <c:bar3DChart>
        <c:barDir val="col"/>
        <c:grouping val="clustered"/>
        <c:varyColors val="0"/>
        <c:ser>
          <c:idx val="0"/>
          <c:order val="0"/>
          <c:tx>
            <c:strRef>
              <c:f>Planilha1!$A$15</c:f>
              <c:strCache>
                <c:ptCount val="1"/>
                <c:pt idx="0">
                  <c:v>imobilizado</c:v>
                </c:pt>
              </c:strCache>
            </c:strRef>
          </c:tx>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dLbls>
            <c:spPr>
              <a:noFill/>
              <a:ln>
                <a:noFill/>
              </a:ln>
              <a:effectLst/>
            </c:spPr>
            <c:txPr>
              <a:bodyPr rot="0" spcFirstLastPara="1" vertOverflow="ellipsis" vert="horz" wrap="square" anchor="ctr" anchorCtr="1"/>
              <a:lstStyle/>
              <a:p>
                <a:pPr>
                  <a:defRPr sz="600" b="0" i="0" u="none" strike="noStrike" kern="1200" baseline="0">
                    <a:solidFill>
                      <a:srgbClr val="62504E"/>
                    </a:solidFill>
                    <a:latin typeface="Univers" panose="020B0603020202030204" pitchFamily="34" charset="0"/>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Planilha1!$B$10:$F$10</c:f>
              <c:strCache>
                <c:ptCount val="5"/>
                <c:pt idx="0">
                  <c:v>2024</c:v>
                </c:pt>
                <c:pt idx="1">
                  <c:v>jan/25</c:v>
                </c:pt>
                <c:pt idx="2">
                  <c:v>fev/25</c:v>
                </c:pt>
                <c:pt idx="3">
                  <c:v>mar/25</c:v>
                </c:pt>
                <c:pt idx="4">
                  <c:v>Abril / 2025 -</c:v>
                </c:pt>
              </c:strCache>
            </c:strRef>
          </c:cat>
          <c:val>
            <c:numRef>
              <c:f>Planilha1!$B$15:$F$15</c:f>
              <c:numCache>
                <c:formatCode>_(* #,##0.00_);_(* \(#,##0.00\);_(* "-"??_);_(@_)</c:formatCode>
                <c:ptCount val="5"/>
                <c:pt idx="0">
                  <c:v>2444090.65</c:v>
                </c:pt>
                <c:pt idx="1">
                  <c:v>1580874.69</c:v>
                </c:pt>
                <c:pt idx="2">
                  <c:v>1571613.27</c:v>
                </c:pt>
                <c:pt idx="3">
                  <c:v>1704570.3499999999</c:v>
                </c:pt>
                <c:pt idx="4">
                  <c:v>1562351.8499999999</c:v>
                </c:pt>
              </c:numCache>
            </c:numRef>
          </c:val>
          <c:extLst>
            <c:ext xmlns:c16="http://schemas.microsoft.com/office/drawing/2014/chart" uri="{C3380CC4-5D6E-409C-BE32-E72D297353CC}">
              <c16:uniqueId val="{00000000-494B-4A50-9BEA-DE2E932F7ABB}"/>
            </c:ext>
          </c:extLst>
        </c:ser>
        <c:dLbls>
          <c:showLegendKey val="0"/>
          <c:showVal val="1"/>
          <c:showCatName val="0"/>
          <c:showSerName val="0"/>
          <c:showPercent val="0"/>
          <c:showBubbleSize val="0"/>
        </c:dLbls>
        <c:gapWidth val="65"/>
        <c:shape val="box"/>
        <c:axId val="1753510175"/>
        <c:axId val="1753511615"/>
        <c:axId val="0"/>
      </c:bar3DChart>
      <c:catAx>
        <c:axId val="1753510175"/>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600" b="0" i="0" u="none" strike="noStrike" kern="1200" cap="all" baseline="0">
                <a:solidFill>
                  <a:srgbClr val="62504E"/>
                </a:solidFill>
                <a:latin typeface="Univers" panose="020B0603020202030204" pitchFamily="34" charset="0"/>
                <a:ea typeface="+mn-ea"/>
                <a:cs typeface="+mn-cs"/>
              </a:defRPr>
            </a:pPr>
            <a:endParaRPr lang="pt-BR"/>
          </a:p>
        </c:txPr>
        <c:crossAx val="1753511615"/>
        <c:crosses val="autoZero"/>
        <c:auto val="1"/>
        <c:lblAlgn val="ctr"/>
        <c:lblOffset val="100"/>
        <c:noMultiLvlLbl val="0"/>
      </c:catAx>
      <c:valAx>
        <c:axId val="1753511615"/>
        <c:scaling>
          <c:orientation val="minMax"/>
        </c:scaling>
        <c:delete val="1"/>
        <c:axPos val="l"/>
        <c:majorGridlines>
          <c:spPr>
            <a:ln w="9525" cap="flat" cmpd="sng" algn="ctr">
              <a:solidFill>
                <a:schemeClr val="dk1">
                  <a:lumMod val="15000"/>
                  <a:lumOff val="85000"/>
                </a:schemeClr>
              </a:solidFill>
              <a:round/>
            </a:ln>
            <a:effectLst/>
          </c:spPr>
        </c:majorGridlines>
        <c:numFmt formatCode="_(* #,##0.00_);_(* \(#,##0.00\);_(* &quot;-&quot;??_);_(@_)" sourceLinked="1"/>
        <c:majorTickMark val="none"/>
        <c:minorTickMark val="none"/>
        <c:tickLblPos val="nextTo"/>
        <c:crossAx val="17535101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600">
          <a:solidFill>
            <a:srgbClr val="62504E"/>
          </a:solidFill>
          <a:latin typeface="Univers" panose="020B0603020202030204" pitchFamily="34" charset="0"/>
        </a:defRPr>
      </a:pPr>
      <a:endParaRPr lang="pt-B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rgbClr val="62504F"/>
                </a:solidFill>
                <a:latin typeface="Univers" panose="020B0603020202030204" pitchFamily="34" charset="0"/>
                <a:ea typeface="+mn-ea"/>
                <a:cs typeface="+mn-cs"/>
              </a:defRPr>
            </a:pPr>
            <a:r>
              <a:rPr lang="pt-BR" sz="1400"/>
              <a:t>ÍNDICE DE LIQUIDEZ</a:t>
            </a:r>
          </a:p>
        </c:rich>
      </c:tx>
      <c:layout>
        <c:manualLayout>
          <c:xMode val="edge"/>
          <c:yMode val="edge"/>
          <c:x val="0.3727622165788243"/>
          <c:y val="3.6246070139057902E-2"/>
        </c:manualLayout>
      </c:layout>
      <c:overlay val="0"/>
      <c:spPr>
        <a:noFill/>
        <a:ln>
          <a:noFill/>
        </a:ln>
        <a:effectLst/>
      </c:spPr>
      <c:txPr>
        <a:bodyPr rot="0" spcFirstLastPara="1" vertOverflow="ellipsis" vert="horz" wrap="square" anchor="ctr" anchorCtr="1"/>
        <a:lstStyle/>
        <a:p>
          <a:pPr>
            <a:defRPr sz="1400" b="1" i="0" u="none" strike="noStrike" kern="1200" baseline="0">
              <a:solidFill>
                <a:srgbClr val="62504F"/>
              </a:solidFill>
              <a:latin typeface="Univers" panose="020B0603020202030204" pitchFamily="34" charset="0"/>
              <a:ea typeface="+mn-ea"/>
              <a:cs typeface="+mn-cs"/>
            </a:defRPr>
          </a:pPr>
          <a:endParaRPr lang="pt-BR"/>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Planilha1!$A$37</c:f>
              <c:strCache>
                <c:ptCount val="1"/>
                <c:pt idx="0">
                  <c:v>CORRENTE </c:v>
                </c:pt>
              </c:strCache>
            </c:strRef>
          </c:tx>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dLbls>
            <c:spPr>
              <a:noFill/>
              <a:ln>
                <a:noFill/>
              </a:ln>
              <a:effectLst/>
            </c:spPr>
            <c:txPr>
              <a:bodyPr rot="0" spcFirstLastPara="1" vertOverflow="ellipsis" vert="horz" wrap="square" anchor="ctr" anchorCtr="1"/>
              <a:lstStyle/>
              <a:p>
                <a:pPr>
                  <a:defRPr sz="600" b="0" i="0" u="none" strike="noStrike" kern="1200" baseline="0">
                    <a:solidFill>
                      <a:srgbClr val="62504F"/>
                    </a:solidFill>
                    <a:latin typeface="Univers" panose="020B0603020202030204" pitchFamily="34" charset="0"/>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Planilha1!$B$36:$F$36</c:f>
              <c:strCache>
                <c:ptCount val="5"/>
                <c:pt idx="0">
                  <c:v>2024</c:v>
                </c:pt>
                <c:pt idx="1">
                  <c:v>jan/25</c:v>
                </c:pt>
                <c:pt idx="2">
                  <c:v>fev/25</c:v>
                </c:pt>
                <c:pt idx="3">
                  <c:v>mar/25</c:v>
                </c:pt>
                <c:pt idx="4">
                  <c:v>Abril / 2025 -</c:v>
                </c:pt>
              </c:strCache>
            </c:strRef>
          </c:cat>
          <c:val>
            <c:numRef>
              <c:f>Planilha1!$B$37:$F$37</c:f>
              <c:numCache>
                <c:formatCode>General</c:formatCode>
                <c:ptCount val="5"/>
                <c:pt idx="0">
                  <c:v>0.04</c:v>
                </c:pt>
                <c:pt idx="1">
                  <c:v>3.9E-2</c:v>
                </c:pt>
                <c:pt idx="2" formatCode="_-* #,##0.0000_-;\-* #,##0.0000_-;_-* &quot;-&quot;??_-;_-@_-">
                  <c:v>3.85E-2</c:v>
                </c:pt>
                <c:pt idx="3" formatCode="_-* #,##0.0000_-;\-* #,##0.0000_-;_-* &quot;-&quot;??_-;_-@_-">
                  <c:v>3.85E-2</c:v>
                </c:pt>
                <c:pt idx="4">
                  <c:v>3.85E-2</c:v>
                </c:pt>
              </c:numCache>
            </c:numRef>
          </c:val>
          <c:extLst>
            <c:ext xmlns:c16="http://schemas.microsoft.com/office/drawing/2014/chart" uri="{C3380CC4-5D6E-409C-BE32-E72D297353CC}">
              <c16:uniqueId val="{00000000-5FC7-4F07-B1E7-82C81415DF96}"/>
            </c:ext>
          </c:extLst>
        </c:ser>
        <c:ser>
          <c:idx val="1"/>
          <c:order val="1"/>
          <c:tx>
            <c:strRef>
              <c:f>Planilha1!$A$38</c:f>
              <c:strCache>
                <c:ptCount val="1"/>
                <c:pt idx="0">
                  <c:v>SECA </c:v>
                </c:pt>
              </c:strCache>
            </c:strRef>
          </c:tx>
          <c:spPr>
            <a:solidFill>
              <a:schemeClr val="accent2">
                <a:alpha val="85000"/>
              </a:schemeClr>
            </a:solidFill>
            <a:ln w="9525" cap="flat" cmpd="sng" algn="ctr">
              <a:solidFill>
                <a:schemeClr val="accent2">
                  <a:lumMod val="75000"/>
                </a:schemeClr>
              </a:solidFill>
              <a:round/>
            </a:ln>
            <a:effectLst/>
            <a:sp3d contourW="9525">
              <a:contourClr>
                <a:schemeClr val="accent2">
                  <a:lumMod val="75000"/>
                </a:schemeClr>
              </a:contourClr>
            </a:sp3d>
          </c:spPr>
          <c:invertIfNegative val="0"/>
          <c:dLbls>
            <c:spPr>
              <a:noFill/>
              <a:ln>
                <a:noFill/>
              </a:ln>
              <a:effectLst/>
            </c:spPr>
            <c:txPr>
              <a:bodyPr rot="0" spcFirstLastPara="1" vertOverflow="ellipsis" vert="horz" wrap="square" anchor="ctr" anchorCtr="1"/>
              <a:lstStyle/>
              <a:p>
                <a:pPr>
                  <a:defRPr sz="600" b="0" i="0" u="none" strike="noStrike" kern="1200" baseline="0">
                    <a:solidFill>
                      <a:srgbClr val="62504F"/>
                    </a:solidFill>
                    <a:latin typeface="Univers" panose="020B0603020202030204" pitchFamily="34" charset="0"/>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Planilha1!$B$36:$F$36</c:f>
              <c:strCache>
                <c:ptCount val="5"/>
                <c:pt idx="0">
                  <c:v>2024</c:v>
                </c:pt>
                <c:pt idx="1">
                  <c:v>jan/25</c:v>
                </c:pt>
                <c:pt idx="2">
                  <c:v>fev/25</c:v>
                </c:pt>
                <c:pt idx="3">
                  <c:v>mar/25</c:v>
                </c:pt>
                <c:pt idx="4">
                  <c:v>Abril / 2025 -</c:v>
                </c:pt>
              </c:strCache>
            </c:strRef>
          </c:cat>
          <c:val>
            <c:numRef>
              <c:f>Planilha1!$B$38:$F$38</c:f>
              <c:numCache>
                <c:formatCode>General</c:formatCode>
                <c:ptCount val="5"/>
                <c:pt idx="0">
                  <c:v>0.02</c:v>
                </c:pt>
                <c:pt idx="1">
                  <c:v>1.61E-2</c:v>
                </c:pt>
                <c:pt idx="2">
                  <c:v>1.5599999999999999E-2</c:v>
                </c:pt>
                <c:pt idx="3">
                  <c:v>1.5599999999999999E-2</c:v>
                </c:pt>
                <c:pt idx="4">
                  <c:v>1.5599999999999999E-2</c:v>
                </c:pt>
              </c:numCache>
            </c:numRef>
          </c:val>
          <c:extLst>
            <c:ext xmlns:c16="http://schemas.microsoft.com/office/drawing/2014/chart" uri="{C3380CC4-5D6E-409C-BE32-E72D297353CC}">
              <c16:uniqueId val="{00000001-5FC7-4F07-B1E7-82C81415DF96}"/>
            </c:ext>
          </c:extLst>
        </c:ser>
        <c:ser>
          <c:idx val="2"/>
          <c:order val="2"/>
          <c:tx>
            <c:strRef>
              <c:f>Planilha1!$A$39</c:f>
              <c:strCache>
                <c:ptCount val="1"/>
                <c:pt idx="0">
                  <c:v>IMEDIATA</c:v>
                </c:pt>
              </c:strCache>
            </c:strRef>
          </c:tx>
          <c:spPr>
            <a:solidFill>
              <a:schemeClr val="accent3">
                <a:alpha val="85000"/>
              </a:schemeClr>
            </a:solidFill>
            <a:ln w="9525" cap="flat" cmpd="sng" algn="ctr">
              <a:solidFill>
                <a:schemeClr val="accent3">
                  <a:lumMod val="75000"/>
                </a:schemeClr>
              </a:solidFill>
              <a:round/>
            </a:ln>
            <a:effectLst/>
            <a:sp3d contourW="9525">
              <a:contourClr>
                <a:schemeClr val="accent3">
                  <a:lumMod val="75000"/>
                </a:schemeClr>
              </a:contourClr>
            </a:sp3d>
          </c:spPr>
          <c:invertIfNegative val="0"/>
          <c:dLbls>
            <c:spPr>
              <a:noFill/>
              <a:ln>
                <a:noFill/>
              </a:ln>
              <a:effectLst/>
            </c:spPr>
            <c:txPr>
              <a:bodyPr rot="0" spcFirstLastPara="1" vertOverflow="ellipsis" vert="horz" wrap="square" anchor="ctr" anchorCtr="1"/>
              <a:lstStyle/>
              <a:p>
                <a:pPr>
                  <a:defRPr sz="600" b="0" i="0" u="none" strike="noStrike" kern="1200" baseline="0">
                    <a:solidFill>
                      <a:srgbClr val="62504F"/>
                    </a:solidFill>
                    <a:latin typeface="Univers" panose="020B0603020202030204" pitchFamily="34" charset="0"/>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Planilha1!$B$36:$F$36</c:f>
              <c:strCache>
                <c:ptCount val="5"/>
                <c:pt idx="0">
                  <c:v>2024</c:v>
                </c:pt>
                <c:pt idx="1">
                  <c:v>jan/25</c:v>
                </c:pt>
                <c:pt idx="2">
                  <c:v>fev/25</c:v>
                </c:pt>
                <c:pt idx="3">
                  <c:v>mar/25</c:v>
                </c:pt>
                <c:pt idx="4">
                  <c:v>Abril / 2025 -</c:v>
                </c:pt>
              </c:strCache>
            </c:strRef>
          </c:cat>
          <c:val>
            <c:numRef>
              <c:f>Planilha1!$B$39:$F$39</c:f>
              <c:numCache>
                <c:formatCode>General</c:formatCode>
                <c:ptCount val="5"/>
                <c:pt idx="0">
                  <c:v>4.5500000000000001E-5</c:v>
                </c:pt>
                <c:pt idx="1">
                  <c:v>4.5500000000000001E-5</c:v>
                </c:pt>
                <c:pt idx="2">
                  <c:v>4.5500000000000001E-5</c:v>
                </c:pt>
                <c:pt idx="3">
                  <c:v>4.5500000000000001E-5</c:v>
                </c:pt>
                <c:pt idx="4">
                  <c:v>4.5500000000000001E-5</c:v>
                </c:pt>
              </c:numCache>
            </c:numRef>
          </c:val>
          <c:extLst>
            <c:ext xmlns:c16="http://schemas.microsoft.com/office/drawing/2014/chart" uri="{C3380CC4-5D6E-409C-BE32-E72D297353CC}">
              <c16:uniqueId val="{00000002-5FC7-4F07-B1E7-82C81415DF96}"/>
            </c:ext>
          </c:extLst>
        </c:ser>
        <c:dLbls>
          <c:showLegendKey val="0"/>
          <c:showVal val="1"/>
          <c:showCatName val="0"/>
          <c:showSerName val="0"/>
          <c:showPercent val="0"/>
          <c:showBubbleSize val="0"/>
        </c:dLbls>
        <c:gapWidth val="65"/>
        <c:shape val="box"/>
        <c:axId val="1473983"/>
        <c:axId val="1474463"/>
        <c:axId val="0"/>
      </c:bar3DChart>
      <c:catAx>
        <c:axId val="1473983"/>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600" b="0" i="0" u="none" strike="noStrike" kern="1200" cap="all" baseline="0">
                <a:solidFill>
                  <a:srgbClr val="62504F"/>
                </a:solidFill>
                <a:latin typeface="Univers" panose="020B0603020202030204" pitchFamily="34" charset="0"/>
                <a:ea typeface="+mn-ea"/>
                <a:cs typeface="+mn-cs"/>
              </a:defRPr>
            </a:pPr>
            <a:endParaRPr lang="pt-BR"/>
          </a:p>
        </c:txPr>
        <c:crossAx val="1474463"/>
        <c:crosses val="autoZero"/>
        <c:auto val="1"/>
        <c:lblAlgn val="ctr"/>
        <c:lblOffset val="100"/>
        <c:noMultiLvlLbl val="0"/>
      </c:catAx>
      <c:valAx>
        <c:axId val="1474463"/>
        <c:scaling>
          <c:orientation val="minMax"/>
        </c:scaling>
        <c:delete val="1"/>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crossAx val="1473983"/>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600" b="0" i="0" u="none" strike="noStrike" kern="1200" baseline="0">
              <a:solidFill>
                <a:srgbClr val="62504F"/>
              </a:solidFill>
              <a:latin typeface="Univers" panose="020B0603020202030204" pitchFamily="34" charset="0"/>
              <a:ea typeface="+mn-ea"/>
              <a:cs typeface="+mn-cs"/>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600">
          <a:solidFill>
            <a:srgbClr val="62504F"/>
          </a:solidFill>
          <a:latin typeface="Univers" panose="020B0603020202030204" pitchFamily="34" charset="0"/>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1e0110969e1_0_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e0110969e1_0_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e0110969e1_0_5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e0110969e1_0_5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e0110969e1_0_5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e0110969e1_0_5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3946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1e0b5ff1fbc_0_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1e0b5ff1fbc_0_0: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04290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25109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66209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40540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08235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50441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6007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54282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68077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282023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79890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278841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0992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16320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e0c620e04f_0_1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e0c620e04f_0_1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874884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1e0c620e04f_0_19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1e0c620e04f_0_19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213433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1e0c620e04f_0_19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1e0c620e04f_0_19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111092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1e0c620e04f_0_19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1e0c620e04f_0_19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697208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1e0c620e04f_0_19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1e0c620e04f_0_19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569096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1e0c620e04f_0_21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1e0c620e04f_0_219: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t-B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chart" Target="../charts/char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6818322" y="221064"/>
            <a:ext cx="1644928" cy="688836"/>
          </a:xfrm>
          <a:prstGeom prst="rect">
            <a:avLst/>
          </a:prstGeom>
          <a:noFill/>
          <a:ln>
            <a:noFill/>
          </a:ln>
        </p:spPr>
      </p:pic>
      <p:sp>
        <p:nvSpPr>
          <p:cNvPr id="55" name="Google Shape;55;p13"/>
          <p:cNvSpPr/>
          <p:nvPr/>
        </p:nvSpPr>
        <p:spPr>
          <a:xfrm>
            <a:off x="680750" y="-45400"/>
            <a:ext cx="930300" cy="21486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56" name="Google Shape;56;p13"/>
          <p:cNvSpPr txBox="1"/>
          <p:nvPr/>
        </p:nvSpPr>
        <p:spPr>
          <a:xfrm>
            <a:off x="4486590" y="3608008"/>
            <a:ext cx="3932168" cy="1015632"/>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Clr>
                <a:schemeClr val="dk1"/>
              </a:buClr>
              <a:buSzPts val="1100"/>
              <a:buFont typeface="Arial"/>
              <a:buNone/>
            </a:pPr>
            <a:r>
              <a:rPr lang="pt-BR" b="1" dirty="0">
                <a:solidFill>
                  <a:srgbClr val="807770"/>
                </a:solidFill>
                <a:latin typeface="Noto Sans"/>
                <a:ea typeface="Noto Sans"/>
                <a:cs typeface="Noto Sans"/>
                <a:sym typeface="Noto Sans"/>
              </a:rPr>
              <a:t>Proc. nº 1000127-86.2024.8.26.0354</a:t>
            </a:r>
          </a:p>
          <a:p>
            <a:pPr marL="0" lvl="0" indent="0" algn="r" rtl="0">
              <a:spcBef>
                <a:spcPts val="0"/>
              </a:spcBef>
              <a:spcAft>
                <a:spcPts val="0"/>
              </a:spcAft>
              <a:buClr>
                <a:schemeClr val="dk1"/>
              </a:buClr>
              <a:buSzPts val="1100"/>
              <a:buFont typeface="Arial"/>
              <a:buNone/>
            </a:pPr>
            <a:endParaRPr lang="pt-BR" sz="1000" dirty="0">
              <a:solidFill>
                <a:srgbClr val="807770"/>
              </a:solidFill>
              <a:latin typeface="Noto Sans"/>
              <a:ea typeface="Noto Sans"/>
              <a:cs typeface="Noto Sans"/>
              <a:sym typeface="Noto Sans"/>
            </a:endParaRPr>
          </a:p>
          <a:p>
            <a:pPr marL="0" lvl="0" indent="0" algn="r" rtl="0">
              <a:spcBef>
                <a:spcPts val="0"/>
              </a:spcBef>
              <a:spcAft>
                <a:spcPts val="0"/>
              </a:spcAft>
              <a:buClr>
                <a:schemeClr val="dk1"/>
              </a:buClr>
              <a:buSzPts val="1100"/>
              <a:buFont typeface="Arial"/>
              <a:buNone/>
            </a:pPr>
            <a:r>
              <a:rPr lang="pt-BR" sz="1000" dirty="0">
                <a:solidFill>
                  <a:srgbClr val="807770"/>
                </a:solidFill>
                <a:latin typeface="Noto Sans"/>
                <a:ea typeface="Noto Sans"/>
                <a:cs typeface="Noto Sans"/>
                <a:sym typeface="Noto Sans"/>
              </a:rPr>
              <a:t>Relatório Mensal de Atividades (abril 2025)</a:t>
            </a:r>
          </a:p>
          <a:p>
            <a:pPr marL="0" lvl="0" indent="0" algn="r" rtl="0">
              <a:spcBef>
                <a:spcPts val="0"/>
              </a:spcBef>
              <a:spcAft>
                <a:spcPts val="0"/>
              </a:spcAft>
              <a:buClr>
                <a:schemeClr val="dk1"/>
              </a:buClr>
              <a:buSzPts val="1100"/>
              <a:buFont typeface="Arial"/>
              <a:buNone/>
            </a:pPr>
            <a:endParaRPr lang="pt-BR" sz="1000" dirty="0">
              <a:solidFill>
                <a:srgbClr val="807770"/>
              </a:solidFill>
              <a:latin typeface="Noto Sans"/>
              <a:ea typeface="Noto Sans"/>
              <a:cs typeface="Noto Sans"/>
              <a:sym typeface="Noto Sans"/>
            </a:endParaRPr>
          </a:p>
          <a:p>
            <a:pPr marL="0" lvl="0" indent="0" algn="r" rtl="0">
              <a:spcBef>
                <a:spcPts val="0"/>
              </a:spcBef>
              <a:spcAft>
                <a:spcPts val="0"/>
              </a:spcAft>
              <a:buClr>
                <a:schemeClr val="dk1"/>
              </a:buClr>
              <a:buSzPts val="1100"/>
              <a:buFont typeface="Arial"/>
              <a:buNone/>
            </a:pPr>
            <a:r>
              <a:rPr lang="pt-BR" sz="1000" dirty="0">
                <a:solidFill>
                  <a:srgbClr val="807770"/>
                </a:solidFill>
                <a:latin typeface="Noto Sans"/>
                <a:ea typeface="Noto Sans"/>
                <a:cs typeface="Noto Sans"/>
                <a:sym typeface="Noto Sans"/>
              </a:rPr>
              <a:t>Relatório de Andamento Processual atualizado até 28.05.2025</a:t>
            </a:r>
            <a:endParaRPr sz="1000" dirty="0">
              <a:solidFill>
                <a:srgbClr val="807770"/>
              </a:solidFill>
              <a:latin typeface="Noto Sans"/>
              <a:ea typeface="Noto Sans"/>
              <a:cs typeface="Noto Sans"/>
              <a:sym typeface="Noto Sans"/>
            </a:endParaRPr>
          </a:p>
        </p:txBody>
      </p:sp>
      <p:sp>
        <p:nvSpPr>
          <p:cNvPr id="57" name="Google Shape;57;p13"/>
          <p:cNvSpPr/>
          <p:nvPr/>
        </p:nvSpPr>
        <p:spPr>
          <a:xfrm>
            <a:off x="8480307" y="3608008"/>
            <a:ext cx="157800" cy="1597500"/>
          </a:xfrm>
          <a:prstGeom prst="rect">
            <a:avLst/>
          </a:prstGeom>
          <a:solidFill>
            <a:srgbClr val="8077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pic>
        <p:nvPicPr>
          <p:cNvPr id="5" name="Imagem 4" descr="Logotipo&#10;&#10;O conteúdo gerado por IA pode estar incorreto.">
            <a:extLst>
              <a:ext uri="{FF2B5EF4-FFF2-40B4-BE49-F238E27FC236}">
                <a16:creationId xmlns:a16="http://schemas.microsoft.com/office/drawing/2014/main" id="{FE11F929-C91B-6574-CE7F-CBF9C832AD56}"/>
              </a:ext>
            </a:extLst>
          </p:cNvPr>
          <p:cNvPicPr>
            <a:picLocks noChangeAspect="1"/>
          </p:cNvPicPr>
          <p:nvPr/>
        </p:nvPicPr>
        <p:blipFill>
          <a:blip r:embed="rId4"/>
          <a:stretch>
            <a:fillRect/>
          </a:stretch>
        </p:blipFill>
        <p:spPr>
          <a:xfrm>
            <a:off x="3034602" y="843959"/>
            <a:ext cx="2567456" cy="25674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p:nvPr/>
        </p:nvSpPr>
        <p:spPr>
          <a:xfrm>
            <a:off x="256800" y="219300"/>
            <a:ext cx="8630400" cy="4704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63" name="Google Shape;63;p14"/>
          <p:cNvSpPr txBox="1"/>
          <p:nvPr/>
        </p:nvSpPr>
        <p:spPr>
          <a:xfrm>
            <a:off x="431125" y="459700"/>
            <a:ext cx="17700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500" b="1" dirty="0">
                <a:solidFill>
                  <a:srgbClr val="C4B6AB"/>
                </a:solidFill>
                <a:latin typeface="Noto Sans"/>
                <a:ea typeface="Noto Sans"/>
                <a:cs typeface="Noto Sans"/>
                <a:sym typeface="Noto Sans"/>
              </a:rPr>
              <a:t>ÍNDICE</a:t>
            </a:r>
            <a:endParaRPr sz="2500" b="1" dirty="0">
              <a:solidFill>
                <a:srgbClr val="C4B6AB"/>
              </a:solidFill>
              <a:latin typeface="Noto Sans"/>
              <a:ea typeface="Noto Sans"/>
              <a:cs typeface="Noto Sans"/>
              <a:sym typeface="Noto Sans"/>
            </a:endParaRPr>
          </a:p>
        </p:txBody>
      </p:sp>
      <p:sp>
        <p:nvSpPr>
          <p:cNvPr id="64" name="Google Shape;64;p14"/>
          <p:cNvSpPr/>
          <p:nvPr/>
        </p:nvSpPr>
        <p:spPr>
          <a:xfrm>
            <a:off x="8002700" y="-60500"/>
            <a:ext cx="635400" cy="1762200"/>
          </a:xfrm>
          <a:prstGeom prst="rect">
            <a:avLst/>
          </a:prstGeom>
          <a:solidFill>
            <a:srgbClr val="C4B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65" name="Google Shape;65;p14"/>
          <p:cNvSpPr txBox="1"/>
          <p:nvPr/>
        </p:nvSpPr>
        <p:spPr>
          <a:xfrm>
            <a:off x="3033200" y="810325"/>
            <a:ext cx="4969500" cy="2909997"/>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pt-BR" dirty="0">
                <a:solidFill>
                  <a:schemeClr val="lt1"/>
                </a:solidFill>
                <a:latin typeface="Noto Sans"/>
                <a:ea typeface="Noto Sans"/>
                <a:cs typeface="Noto Sans"/>
                <a:sym typeface="Noto Sans"/>
              </a:rPr>
              <a:t>OBJETIVO DESTE RELATÓRIO</a:t>
            </a:r>
          </a:p>
          <a:p>
            <a:pPr marL="0" lvl="0" indent="0" algn="l" rtl="0">
              <a:lnSpc>
                <a:spcPct val="115000"/>
              </a:lnSpc>
              <a:spcBef>
                <a:spcPts val="0"/>
              </a:spcBef>
              <a:spcAft>
                <a:spcPts val="0"/>
              </a:spcAft>
              <a:buClr>
                <a:schemeClr val="dk1"/>
              </a:buClr>
              <a:buSzPts val="1100"/>
              <a:buFont typeface="Arial"/>
              <a:buNone/>
            </a:pPr>
            <a:endParaRPr lang="pt-B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Clr>
                <a:schemeClr val="dk1"/>
              </a:buClr>
              <a:buSzPts val="1100"/>
              <a:buFont typeface="Arial"/>
              <a:buNone/>
            </a:pPr>
            <a:r>
              <a:rPr lang="pt-BR" dirty="0">
                <a:solidFill>
                  <a:schemeClr val="lt1"/>
                </a:solidFill>
                <a:latin typeface="Noto Sans"/>
                <a:ea typeface="Noto Sans"/>
                <a:cs typeface="Noto Sans"/>
                <a:sym typeface="Noto Sans"/>
              </a:rPr>
              <a:t>BREVE HISTÓRICO</a:t>
            </a: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Clr>
                <a:schemeClr val="dk1"/>
              </a:buClr>
              <a:buSzPts val="1100"/>
              <a:buFont typeface="Arial"/>
              <a:buNone/>
            </a:pP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Clr>
                <a:schemeClr val="dk1"/>
              </a:buClr>
              <a:buSzPts val="1100"/>
              <a:buFont typeface="Arial"/>
              <a:buNone/>
            </a:pPr>
            <a:r>
              <a:rPr lang="pt-BR" dirty="0">
                <a:solidFill>
                  <a:schemeClr val="lt1"/>
                </a:solidFill>
                <a:latin typeface="Noto Sans"/>
                <a:ea typeface="Noto Sans"/>
                <a:cs typeface="Noto Sans"/>
                <a:sym typeface="Noto Sans"/>
              </a:rPr>
              <a:t>HISTÓRICO PROCESSUAL</a:t>
            </a: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Clr>
                <a:schemeClr val="dk1"/>
              </a:buClr>
              <a:buSzPts val="1100"/>
              <a:buFont typeface="Arial"/>
              <a:buNone/>
            </a:pPr>
            <a:endParaRPr lang="pt-BR" dirty="0">
              <a:solidFill>
                <a:schemeClr val="lt1"/>
              </a:solidFill>
              <a:latin typeface="Noto Sans"/>
              <a:ea typeface="Noto Sans"/>
              <a:cs typeface="Noto Sans"/>
              <a:sym typeface="Noto Sans"/>
            </a:endParaRPr>
          </a:p>
          <a:p>
            <a:pPr>
              <a:lnSpc>
                <a:spcPct val="115000"/>
              </a:lnSpc>
              <a:buClr>
                <a:schemeClr val="dk1"/>
              </a:buClr>
              <a:buSzPts val="1100"/>
            </a:pPr>
            <a:r>
              <a:rPr lang="pt-BR" dirty="0">
                <a:solidFill>
                  <a:schemeClr val="lt1"/>
                </a:solidFill>
                <a:latin typeface="Noto Sans"/>
                <a:ea typeface="Noto Sans"/>
                <a:cs typeface="Noto Sans"/>
                <a:sym typeface="Noto Sans"/>
              </a:rPr>
              <a:t>REUNIÃO PERIÓDICA E VISITA A EMPRESA</a:t>
            </a:r>
          </a:p>
          <a:p>
            <a:pPr>
              <a:lnSpc>
                <a:spcPct val="115000"/>
              </a:lnSpc>
              <a:buClr>
                <a:schemeClr val="dk1"/>
              </a:buClr>
              <a:buSzPts val="1100"/>
            </a:pPr>
            <a:endParaRPr lang="pt-BR" dirty="0">
              <a:solidFill>
                <a:schemeClr val="lt1"/>
              </a:solidFill>
              <a:latin typeface="Noto Sans"/>
              <a:ea typeface="Noto Sans"/>
              <a:cs typeface="Noto Sans"/>
              <a:sym typeface="Noto Sans"/>
            </a:endParaRPr>
          </a:p>
          <a:p>
            <a:pPr>
              <a:lnSpc>
                <a:spcPct val="115000"/>
              </a:lnSpc>
              <a:buClr>
                <a:schemeClr val="dk1"/>
              </a:buClr>
              <a:buSzPts val="1100"/>
            </a:pPr>
            <a:r>
              <a:rPr lang="pt-BR" dirty="0">
                <a:solidFill>
                  <a:schemeClr val="lt1"/>
                </a:solidFill>
                <a:latin typeface="Noto Sans"/>
                <a:ea typeface="Noto Sans"/>
                <a:cs typeface="Noto Sans"/>
                <a:sym typeface="Noto Sans"/>
              </a:rPr>
              <a:t>INFORMAÇÕES ECONOMICAS E FINANCEIRAS</a:t>
            </a:r>
          </a:p>
          <a:p>
            <a:pPr marL="0" lvl="0" indent="0" algn="l" rtl="0">
              <a:lnSpc>
                <a:spcPct val="115000"/>
              </a:lnSpc>
              <a:spcBef>
                <a:spcPts val="0"/>
              </a:spcBef>
              <a:spcAft>
                <a:spcPts val="0"/>
              </a:spcAft>
              <a:buClr>
                <a:schemeClr val="dk1"/>
              </a:buClr>
              <a:buSzPts val="1100"/>
              <a:buFont typeface="Arial"/>
              <a:buNone/>
            </a:pP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r>
              <a:rPr lang="pt-BR" dirty="0">
                <a:solidFill>
                  <a:schemeClr val="lt1"/>
                </a:solidFill>
                <a:latin typeface="Noto Sans"/>
                <a:ea typeface="Noto Sans"/>
                <a:cs typeface="Noto Sans"/>
                <a:sym typeface="Noto Sans"/>
              </a:rPr>
              <a:t>CONCLUSÃO</a:t>
            </a:r>
            <a:endParaRPr dirty="0">
              <a:solidFill>
                <a:schemeClr val="lt1"/>
              </a:solidFill>
              <a:latin typeface="Noto Sans"/>
              <a:ea typeface="Noto Sans"/>
              <a:cs typeface="Noto Sans"/>
              <a:sym typeface="Noto Sans"/>
            </a:endParaRPr>
          </a:p>
        </p:txBody>
      </p:sp>
      <p:sp>
        <p:nvSpPr>
          <p:cNvPr id="66" name="Google Shape;66;p14"/>
          <p:cNvSpPr/>
          <p:nvPr/>
        </p:nvSpPr>
        <p:spPr>
          <a:xfrm>
            <a:off x="462500" y="-60500"/>
            <a:ext cx="97200" cy="10059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grpSp>
        <p:nvGrpSpPr>
          <p:cNvPr id="67" name="Google Shape;67;p14"/>
          <p:cNvGrpSpPr/>
          <p:nvPr/>
        </p:nvGrpSpPr>
        <p:grpSpPr>
          <a:xfrm>
            <a:off x="2622600" y="876650"/>
            <a:ext cx="255900" cy="2695854"/>
            <a:chOff x="2622600" y="876650"/>
            <a:chExt cx="255900" cy="2710688"/>
          </a:xfrm>
        </p:grpSpPr>
        <p:sp>
          <p:nvSpPr>
            <p:cNvPr id="68" name="Google Shape;68;p14"/>
            <p:cNvSpPr/>
            <p:nvPr/>
          </p:nvSpPr>
          <p:spPr>
            <a:xfrm>
              <a:off x="2622600" y="876650"/>
              <a:ext cx="255900" cy="255900"/>
            </a:xfrm>
            <a:prstGeom prst="snip1Rect">
              <a:avLst>
                <a:gd name="adj" fmla="val 0"/>
              </a:avLst>
            </a:prstGeom>
            <a:solidFill>
              <a:srgbClr val="C4B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 name="Google Shape;69;p14"/>
            <p:cNvSpPr/>
            <p:nvPr/>
          </p:nvSpPr>
          <p:spPr>
            <a:xfrm>
              <a:off x="2622600" y="1374300"/>
              <a:ext cx="255900" cy="255900"/>
            </a:xfrm>
            <a:prstGeom prst="snip1Rect">
              <a:avLst>
                <a:gd name="adj" fmla="val 0"/>
              </a:avLst>
            </a:prstGeom>
            <a:solidFill>
              <a:srgbClr val="C4B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 name="Google Shape;70;p14"/>
            <p:cNvSpPr/>
            <p:nvPr/>
          </p:nvSpPr>
          <p:spPr>
            <a:xfrm>
              <a:off x="2622600" y="1833875"/>
              <a:ext cx="255900" cy="255900"/>
            </a:xfrm>
            <a:prstGeom prst="snip1Rect">
              <a:avLst>
                <a:gd name="adj" fmla="val 0"/>
              </a:avLst>
            </a:prstGeom>
            <a:solidFill>
              <a:srgbClr val="C4B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71;p14"/>
            <p:cNvSpPr/>
            <p:nvPr/>
          </p:nvSpPr>
          <p:spPr>
            <a:xfrm>
              <a:off x="2622600" y="2346913"/>
              <a:ext cx="255900" cy="255900"/>
            </a:xfrm>
            <a:prstGeom prst="snip1Rect">
              <a:avLst>
                <a:gd name="adj" fmla="val 0"/>
              </a:avLst>
            </a:prstGeom>
            <a:solidFill>
              <a:srgbClr val="C4B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 name="Google Shape;72;p14"/>
            <p:cNvSpPr/>
            <p:nvPr/>
          </p:nvSpPr>
          <p:spPr>
            <a:xfrm>
              <a:off x="2622600" y="2849225"/>
              <a:ext cx="255900" cy="255900"/>
            </a:xfrm>
            <a:prstGeom prst="snip1Rect">
              <a:avLst>
                <a:gd name="adj" fmla="val 0"/>
              </a:avLst>
            </a:prstGeom>
            <a:solidFill>
              <a:srgbClr val="C4B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 name="Google Shape;73;p14"/>
            <p:cNvSpPr/>
            <p:nvPr/>
          </p:nvSpPr>
          <p:spPr>
            <a:xfrm>
              <a:off x="2622600" y="3331438"/>
              <a:ext cx="255900" cy="255900"/>
            </a:xfrm>
            <a:prstGeom prst="snip1Rect">
              <a:avLst>
                <a:gd name="adj" fmla="val 0"/>
              </a:avLst>
            </a:prstGeom>
            <a:solidFill>
              <a:srgbClr val="C4B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76" name="Google Shape;76;p14"/>
          <p:cNvSpPr txBox="1"/>
          <p:nvPr/>
        </p:nvSpPr>
        <p:spPr>
          <a:xfrm>
            <a:off x="2561706" y="810325"/>
            <a:ext cx="418500" cy="3157757"/>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pt-BR" dirty="0">
                <a:solidFill>
                  <a:schemeClr val="lt1"/>
                </a:solidFill>
                <a:latin typeface="Noto Sans"/>
                <a:ea typeface="Noto Sans"/>
                <a:cs typeface="Noto Sans"/>
                <a:sym typeface="Noto Sans"/>
              </a:rPr>
              <a:t>03</a:t>
            </a: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r>
              <a:rPr lang="pt-BR" dirty="0">
                <a:solidFill>
                  <a:schemeClr val="lt1"/>
                </a:solidFill>
                <a:latin typeface="Noto Sans"/>
                <a:ea typeface="Noto Sans"/>
                <a:cs typeface="Noto Sans"/>
                <a:sym typeface="Noto Sans"/>
              </a:rPr>
              <a:t>04</a:t>
            </a: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r>
              <a:rPr lang="pt-BR" dirty="0">
                <a:solidFill>
                  <a:schemeClr val="lt1"/>
                </a:solidFill>
                <a:latin typeface="Noto Sans"/>
                <a:ea typeface="Noto Sans"/>
                <a:cs typeface="Noto Sans"/>
                <a:sym typeface="Noto Sans"/>
              </a:rPr>
              <a:t>06</a:t>
            </a: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r>
              <a:rPr lang="pt-BR" dirty="0">
                <a:solidFill>
                  <a:schemeClr val="lt1"/>
                </a:solidFill>
                <a:latin typeface="Noto Sans"/>
                <a:ea typeface="Noto Sans"/>
                <a:cs typeface="Noto Sans"/>
                <a:sym typeface="Noto Sans"/>
              </a:rPr>
              <a:t>07</a:t>
            </a: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r>
              <a:rPr lang="pt-BR" dirty="0">
                <a:solidFill>
                  <a:schemeClr val="lt1"/>
                </a:solidFill>
                <a:latin typeface="Noto Sans"/>
                <a:ea typeface="Noto Sans"/>
                <a:cs typeface="Noto Sans"/>
                <a:sym typeface="Noto Sans"/>
              </a:rPr>
              <a:t>09</a:t>
            </a: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endParaRPr dirty="0">
              <a:solidFill>
                <a:schemeClr val="lt1"/>
              </a:solidFill>
              <a:latin typeface="Noto Sans"/>
              <a:ea typeface="Noto Sans"/>
              <a:cs typeface="Noto Sans"/>
              <a:sym typeface="Noto Sans"/>
            </a:endParaRPr>
          </a:p>
          <a:p>
            <a:pPr marL="0" lvl="0" indent="0" algn="l" rtl="0">
              <a:lnSpc>
                <a:spcPct val="115000"/>
              </a:lnSpc>
              <a:spcBef>
                <a:spcPts val="0"/>
              </a:spcBef>
              <a:spcAft>
                <a:spcPts val="0"/>
              </a:spcAft>
              <a:buNone/>
            </a:pPr>
            <a:r>
              <a:rPr lang="pt-BR" dirty="0">
                <a:solidFill>
                  <a:schemeClr val="lt1"/>
                </a:solidFill>
                <a:latin typeface="Noto Sans"/>
                <a:ea typeface="Noto Sans"/>
                <a:cs typeface="Noto Sans"/>
                <a:sym typeface="Noto Sans"/>
              </a:rPr>
              <a:t>23</a:t>
            </a:r>
          </a:p>
          <a:p>
            <a:pPr marL="0" lvl="0" indent="0" algn="l" rtl="0">
              <a:lnSpc>
                <a:spcPct val="115000"/>
              </a:lnSpc>
              <a:spcBef>
                <a:spcPts val="0"/>
              </a:spcBef>
              <a:spcAft>
                <a:spcPts val="0"/>
              </a:spcAft>
              <a:buNone/>
            </a:pPr>
            <a:endParaRPr dirty="0">
              <a:solidFill>
                <a:schemeClr val="lt1"/>
              </a:solidFill>
              <a:latin typeface="Noto Sans"/>
              <a:ea typeface="Noto Sans"/>
              <a:cs typeface="Noto Sans"/>
              <a:sym typeface="Noto Sans"/>
            </a:endParaRPr>
          </a:p>
        </p:txBody>
      </p:sp>
      <p:pic>
        <p:nvPicPr>
          <p:cNvPr id="77" name="Google Shape;77;p14"/>
          <p:cNvPicPr preferRelativeResize="0"/>
          <p:nvPr/>
        </p:nvPicPr>
        <p:blipFill>
          <a:blip r:embed="rId3">
            <a:alphaModFix/>
          </a:blip>
          <a:stretch>
            <a:fillRect/>
          </a:stretch>
        </p:blipFill>
        <p:spPr>
          <a:xfrm>
            <a:off x="559699" y="4325199"/>
            <a:ext cx="986563" cy="407775"/>
          </a:xfrm>
          <a:prstGeom prst="rect">
            <a:avLst/>
          </a:prstGeom>
          <a:noFill/>
          <a:ln>
            <a:noFill/>
          </a:ln>
        </p:spPr>
      </p:pic>
      <p:sp>
        <p:nvSpPr>
          <p:cNvPr id="78" name="Google Shape;78;p14"/>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02</a:t>
            </a:r>
            <a:endParaRPr sz="1000" b="1" dirty="0">
              <a:solidFill>
                <a:srgbClr val="62504F"/>
              </a:solidFill>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5"/>
          <p:cNvSpPr/>
          <p:nvPr/>
        </p:nvSpPr>
        <p:spPr>
          <a:xfrm>
            <a:off x="-45375" y="-36700"/>
            <a:ext cx="859200" cy="52041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84" name="Google Shape;84;p15"/>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03</a:t>
            </a:r>
            <a:endParaRPr sz="1000" b="1" dirty="0">
              <a:solidFill>
                <a:srgbClr val="62504F"/>
              </a:solidFill>
              <a:latin typeface="Noto Sans"/>
              <a:ea typeface="Noto Sans"/>
              <a:cs typeface="Noto Sans"/>
              <a:sym typeface="Noto Sans"/>
            </a:endParaRPr>
          </a:p>
        </p:txBody>
      </p:sp>
      <p:sp>
        <p:nvSpPr>
          <p:cNvPr id="85" name="Google Shape;85;p15"/>
          <p:cNvSpPr txBox="1"/>
          <p:nvPr/>
        </p:nvSpPr>
        <p:spPr>
          <a:xfrm>
            <a:off x="1014924" y="359729"/>
            <a:ext cx="8077500" cy="243600"/>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OBJETIVO DESTE RELATÓRIO</a:t>
            </a:r>
            <a:endParaRPr sz="1500" b="1" dirty="0">
              <a:solidFill>
                <a:srgbClr val="C67E6C"/>
              </a:solidFill>
              <a:latin typeface="Noto Sans"/>
              <a:ea typeface="Noto Sans"/>
              <a:cs typeface="Noto Sans"/>
              <a:sym typeface="Noto Sans"/>
            </a:endParaRPr>
          </a:p>
        </p:txBody>
      </p:sp>
      <p:sp>
        <p:nvSpPr>
          <p:cNvPr id="86" name="Google Shape;86;p15"/>
          <p:cNvSpPr txBox="1"/>
          <p:nvPr/>
        </p:nvSpPr>
        <p:spPr>
          <a:xfrm>
            <a:off x="1014924" y="1259341"/>
            <a:ext cx="7498211" cy="2550037"/>
          </a:xfrm>
          <a:prstGeom prst="rect">
            <a:avLst/>
          </a:prstGeom>
          <a:noFill/>
          <a:ln>
            <a:noFill/>
          </a:ln>
        </p:spPr>
        <p:txBody>
          <a:bodyPr spcFirstLastPara="1" wrap="square" lIns="0" tIns="10775" rIns="0" bIns="0" anchor="t" anchorCtr="0">
            <a:spAutoFit/>
          </a:bodyPr>
          <a:lstStyle/>
          <a:p>
            <a:r>
              <a:t>Apresentar ao MM. Juízo, interessados e credores, o Relatório das Atividades da Recuperanda relativamente ao mês de abril de 2025, conforme determinado no art. 22, inciso II, alínea “c” da Lei 11.101/2005;</a:t>
            </a:r>
          </a:p>
          <a:p>
            <a:endParaRPr/>
          </a:p>
          <a:p>
            <a:r>
              <a:t>Apresentar o Relatório de Andamento Processual até 27.03.2025</a:t>
            </a:r>
          </a:p>
          <a:p>
            <a:endParaRPr/>
          </a:p>
          <a:p>
            <a:r>
              <a:t>Informar o quadro atual de colaboradores diretos;</a:t>
            </a:r>
          </a:p>
          <a:p>
            <a:endParaRPr/>
          </a:p>
          <a:p>
            <a:r>
              <a:t>Analisar a situação econômico-financeira;</a:t>
            </a:r>
          </a:p>
          <a:p>
            <a:endParaRPr/>
          </a:p>
          <a:p>
            <a:r>
              <a:t>Analisar os resultados apresentados.</a:t>
            </a:r>
          </a:p>
        </p:txBody>
      </p:sp>
      <p:sp>
        <p:nvSpPr>
          <p:cNvPr id="87" name="Google Shape;87;p15"/>
          <p:cNvSpPr/>
          <p:nvPr/>
        </p:nvSpPr>
        <p:spPr>
          <a:xfrm>
            <a:off x="769875" y="-36700"/>
            <a:ext cx="43800" cy="5204100"/>
          </a:xfrm>
          <a:prstGeom prst="rect">
            <a:avLst/>
          </a:prstGeom>
          <a:solidFill>
            <a:srgbClr val="8077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pic>
        <p:nvPicPr>
          <p:cNvPr id="88" name="Google Shape;88;p15"/>
          <p:cNvPicPr preferRelativeResize="0"/>
          <p:nvPr/>
        </p:nvPicPr>
        <p:blipFill>
          <a:blip r:embed="rId3">
            <a:alphaModFix/>
          </a:blip>
          <a:stretch>
            <a:fillRect/>
          </a:stretch>
        </p:blipFill>
        <p:spPr>
          <a:xfrm>
            <a:off x="114150" y="365700"/>
            <a:ext cx="588959" cy="243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5"/>
          <p:cNvSpPr/>
          <p:nvPr/>
        </p:nvSpPr>
        <p:spPr>
          <a:xfrm>
            <a:off x="-45375" y="-36700"/>
            <a:ext cx="859200" cy="52041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84" name="Google Shape;84;p15"/>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04</a:t>
            </a:r>
            <a:endParaRPr sz="1000" b="1" dirty="0">
              <a:solidFill>
                <a:srgbClr val="62504F"/>
              </a:solidFill>
              <a:latin typeface="Noto Sans"/>
              <a:ea typeface="Noto Sans"/>
              <a:cs typeface="Noto Sans"/>
              <a:sym typeface="Noto Sans"/>
            </a:endParaRPr>
          </a:p>
        </p:txBody>
      </p:sp>
      <p:sp>
        <p:nvSpPr>
          <p:cNvPr id="85" name="Google Shape;85;p15"/>
          <p:cNvSpPr txBox="1"/>
          <p:nvPr/>
        </p:nvSpPr>
        <p:spPr>
          <a:xfrm>
            <a:off x="1014924" y="359729"/>
            <a:ext cx="8077500" cy="243600"/>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BREVE HISTÓRICO</a:t>
            </a:r>
            <a:endParaRPr sz="1500" b="1" dirty="0">
              <a:solidFill>
                <a:srgbClr val="C67E6C"/>
              </a:solidFill>
              <a:latin typeface="Noto Sans"/>
              <a:ea typeface="Noto Sans"/>
              <a:cs typeface="Noto Sans"/>
              <a:sym typeface="Noto Sans"/>
            </a:endParaRPr>
          </a:p>
        </p:txBody>
      </p:sp>
      <p:sp>
        <p:nvSpPr>
          <p:cNvPr id="86" name="Google Shape;86;p15"/>
          <p:cNvSpPr txBox="1"/>
          <p:nvPr/>
        </p:nvSpPr>
        <p:spPr>
          <a:xfrm>
            <a:off x="1385455" y="677135"/>
            <a:ext cx="7070420" cy="3935031"/>
          </a:xfrm>
          <a:prstGeom prst="rect">
            <a:avLst/>
          </a:prstGeom>
          <a:noFill/>
          <a:ln>
            <a:noFill/>
          </a:ln>
        </p:spPr>
        <p:txBody>
          <a:bodyPr spcFirstLastPara="1" wrap="square" lIns="0" tIns="10775" rIns="0" bIns="0" anchor="t" anchorCtr="0">
            <a:spAutoFit/>
          </a:bodyPr>
          <a:lstStyle/>
          <a:p>
            <a:pPr indent="1974850" algn="just">
              <a:lnSpc>
                <a:spcPct val="150000"/>
              </a:lnSpc>
            </a:pPr>
            <a:r>
              <a:rPr lang="pt-BR" sz="1000" spc="120" dirty="0">
                <a:solidFill>
                  <a:srgbClr val="62504F"/>
                </a:solidFill>
                <a:latin typeface="Univers" panose="020B0603020202030204" pitchFamily="34" charset="0"/>
              </a:rPr>
              <a:t>O grupo econômico formado pela empresa CRB, com mais de 19 anos de atuação no setor de incorporações imobiliárias, tendo concluído mais de 10 empreendimentos em Sorocaba, com um total superior a 844 unidades entregues apresentou pedido de Recuperação Judicial na data de 15.08.2024, cujo deferimento do processamento se deu em 18.10.2024.</a:t>
            </a:r>
          </a:p>
          <a:p>
            <a:pPr indent="1974850" algn="just">
              <a:lnSpc>
                <a:spcPct val="150000"/>
              </a:lnSpc>
            </a:pPr>
            <a:endParaRPr lang="pt-BR" sz="1000" spc="120" dirty="0">
              <a:solidFill>
                <a:srgbClr val="62504F"/>
              </a:solidFill>
              <a:latin typeface="Univers" panose="020B0603020202030204" pitchFamily="34" charset="0"/>
            </a:endParaRPr>
          </a:p>
          <a:p>
            <a:pPr indent="1980000" algn="just">
              <a:lnSpc>
                <a:spcPct val="150000"/>
              </a:lnSpc>
            </a:pPr>
            <a:r>
              <a:rPr lang="pt-BR" sz="1000" spc="120" dirty="0">
                <a:solidFill>
                  <a:srgbClr val="62504F"/>
                </a:solidFill>
                <a:latin typeface="Univers" panose="020B0603020202030204" pitchFamily="34" charset="0"/>
              </a:rPr>
              <a:t>Conforme se verificou nos meses que se seguiram, a CRB enfrenta  um cenário de desafiador e de instabilidade, decorrente de condições adversas do mercado e de desafios econômicos e jurídicos que comprometem sua saúde financeira. Apesar de seu histórico de sucesso e sua relevância no cenário econômico local, a empresa se vê ameaçada por dificuldades de fluxo de caixa e por pendências com credores.</a:t>
            </a:r>
          </a:p>
          <a:p>
            <a:pPr indent="1980000" algn="just">
              <a:lnSpc>
                <a:spcPct val="150000"/>
              </a:lnSpc>
            </a:pPr>
            <a:endParaRPr lang="pt-BR" sz="1000" spc="120" dirty="0">
              <a:solidFill>
                <a:srgbClr val="62504F"/>
              </a:solidFill>
              <a:latin typeface="Univers" panose="020B0603020202030204" pitchFamily="34" charset="0"/>
            </a:endParaRPr>
          </a:p>
          <a:p>
            <a:pPr indent="1980000" algn="just">
              <a:lnSpc>
                <a:spcPct val="150000"/>
              </a:lnSpc>
            </a:pPr>
            <a:r>
              <a:rPr lang="pt-BR" sz="1000" spc="120" dirty="0">
                <a:solidFill>
                  <a:srgbClr val="62504F"/>
                </a:solidFill>
                <a:latin typeface="Univers" panose="020B0603020202030204" pitchFamily="34" charset="0"/>
              </a:rPr>
              <a:t>Esta Administradora Judicial, pautada pelos deveres insculpidos no art. 22 e </a:t>
            </a:r>
            <a:r>
              <a:rPr lang="pt-BR" sz="1000" spc="120" dirty="0" err="1">
                <a:solidFill>
                  <a:srgbClr val="62504F"/>
                </a:solidFill>
                <a:latin typeface="Univers" panose="020B0603020202030204" pitchFamily="34" charset="0"/>
              </a:rPr>
              <a:t>ss</a:t>
            </a:r>
            <a:r>
              <a:rPr lang="pt-BR" sz="1000" spc="120" dirty="0">
                <a:solidFill>
                  <a:srgbClr val="62504F"/>
                </a:solidFill>
                <a:latin typeface="Univers" panose="020B0603020202030204" pitchFamily="34" charset="0"/>
              </a:rPr>
              <a:t>, da Lei 11.101/05, bem como sendo uma indutora de boas práticas, permanece diligentemente fiscalizando as atividades da recuperanda e apresenta o seguinte relatório, a seguir. </a:t>
            </a:r>
          </a:p>
          <a:p>
            <a:pPr indent="1980000" algn="just">
              <a:lnSpc>
                <a:spcPct val="150000"/>
              </a:lnSpc>
            </a:pPr>
            <a:endParaRPr lang="pt-BR" sz="1000" spc="120" dirty="0">
              <a:solidFill>
                <a:srgbClr val="62504F"/>
              </a:solidFill>
              <a:latin typeface="Univers" panose="020B0603020202030204" pitchFamily="34" charset="0"/>
              <a:ea typeface="Century Gothic" panose="020B0502020202020204" pitchFamily="34" charset="0"/>
              <a:cs typeface="Century Gothic" panose="020B0502020202020204" pitchFamily="34" charset="0"/>
            </a:endParaRPr>
          </a:p>
        </p:txBody>
      </p:sp>
      <p:sp>
        <p:nvSpPr>
          <p:cNvPr id="87" name="Google Shape;87;p15"/>
          <p:cNvSpPr/>
          <p:nvPr/>
        </p:nvSpPr>
        <p:spPr>
          <a:xfrm>
            <a:off x="769875" y="-36700"/>
            <a:ext cx="43800" cy="5204100"/>
          </a:xfrm>
          <a:prstGeom prst="rect">
            <a:avLst/>
          </a:prstGeom>
          <a:solidFill>
            <a:srgbClr val="8077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pic>
        <p:nvPicPr>
          <p:cNvPr id="88" name="Google Shape;88;p15"/>
          <p:cNvPicPr preferRelativeResize="0"/>
          <p:nvPr/>
        </p:nvPicPr>
        <p:blipFill>
          <a:blip r:embed="rId3">
            <a:alphaModFix/>
          </a:blip>
          <a:stretch>
            <a:fillRect/>
          </a:stretch>
        </p:blipFill>
        <p:spPr>
          <a:xfrm>
            <a:off x="114150" y="365700"/>
            <a:ext cx="588959" cy="243600"/>
          </a:xfrm>
          <a:prstGeom prst="rect">
            <a:avLst/>
          </a:prstGeom>
          <a:noFill/>
          <a:ln>
            <a:noFill/>
          </a:ln>
        </p:spPr>
      </p:pic>
    </p:spTree>
    <p:extLst>
      <p:ext uri="{BB962C8B-B14F-4D97-AF65-F5344CB8AC3E}">
        <p14:creationId xmlns:p14="http://schemas.microsoft.com/office/powerpoint/2010/main" val="294895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6"/>
          <p:cNvSpPr/>
          <p:nvPr/>
        </p:nvSpPr>
        <p:spPr>
          <a:xfrm>
            <a:off x="150775" y="451000"/>
            <a:ext cx="7990800" cy="45444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94" name="Google Shape;94;p16"/>
          <p:cNvSpPr/>
          <p:nvPr/>
        </p:nvSpPr>
        <p:spPr>
          <a:xfrm>
            <a:off x="186625" y="243225"/>
            <a:ext cx="2127697" cy="13320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600" b="1" i="1" dirty="0">
                <a:solidFill>
                  <a:srgbClr val="62504F"/>
                </a:solidFill>
                <a:latin typeface="Noto Sans"/>
                <a:ea typeface="Noto Sans"/>
                <a:cs typeface="Noto Sans"/>
                <a:sym typeface="Noto Sans"/>
              </a:rPr>
              <a:t>CRONOGRAMA PROCESSUAL</a:t>
            </a:r>
            <a:endParaRPr sz="600" b="1" i="1" dirty="0">
              <a:solidFill>
                <a:srgbClr val="62504F"/>
              </a:solidFill>
              <a:latin typeface="Noto Sans"/>
              <a:ea typeface="Noto Sans"/>
              <a:cs typeface="Noto Sans"/>
              <a:sym typeface="Noto Sans"/>
            </a:endParaRPr>
          </a:p>
        </p:txBody>
      </p:sp>
      <p:sp>
        <p:nvSpPr>
          <p:cNvPr id="95" name="Google Shape;95;p16"/>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06</a:t>
            </a:r>
            <a:endParaRPr sz="1000" b="1" dirty="0">
              <a:solidFill>
                <a:srgbClr val="62504F"/>
              </a:solidFill>
              <a:latin typeface="Noto Sans"/>
              <a:ea typeface="Noto Sans"/>
              <a:cs typeface="Noto Sans"/>
              <a:sym typeface="Noto Sans"/>
            </a:endParaRPr>
          </a:p>
        </p:txBody>
      </p:sp>
      <p:sp>
        <p:nvSpPr>
          <p:cNvPr id="96" name="Google Shape;96;p16"/>
          <p:cNvSpPr txBox="1"/>
          <p:nvPr/>
        </p:nvSpPr>
        <p:spPr>
          <a:xfrm>
            <a:off x="186623" y="42775"/>
            <a:ext cx="3844603" cy="166712"/>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000" b="1" dirty="0">
                <a:solidFill>
                  <a:srgbClr val="C67E6C"/>
                </a:solidFill>
                <a:latin typeface="Noto Sans"/>
                <a:ea typeface="Noto Sans"/>
                <a:cs typeface="Noto Sans"/>
                <a:sym typeface="Noto Sans"/>
              </a:rPr>
              <a:t>RELATÓRIO DO ANDAMENTO PROCESSUAL – até 27.03.2025 </a:t>
            </a:r>
            <a:endParaRPr sz="1000" b="1" dirty="0">
              <a:solidFill>
                <a:srgbClr val="C67E6C"/>
              </a:solidFill>
              <a:latin typeface="Noto Sans"/>
              <a:ea typeface="Noto Sans"/>
              <a:cs typeface="Noto Sans"/>
              <a:sym typeface="Noto Sans"/>
            </a:endParaRPr>
          </a:p>
        </p:txBody>
      </p:sp>
      <p:sp>
        <p:nvSpPr>
          <p:cNvPr id="97" name="Google Shape;97;p16"/>
          <p:cNvSpPr/>
          <p:nvPr/>
        </p:nvSpPr>
        <p:spPr>
          <a:xfrm flipH="1">
            <a:off x="8650425" y="-66675"/>
            <a:ext cx="45900" cy="443100"/>
          </a:xfrm>
          <a:prstGeom prst="rect">
            <a:avLst/>
          </a:prstGeom>
          <a:solidFill>
            <a:srgbClr val="8077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pic>
        <p:nvPicPr>
          <p:cNvPr id="98" name="Google Shape;98;p16"/>
          <p:cNvPicPr preferRelativeResize="0"/>
          <p:nvPr/>
        </p:nvPicPr>
        <p:blipFill>
          <a:blip r:embed="rId3">
            <a:alphaModFix/>
          </a:blip>
          <a:stretch>
            <a:fillRect/>
          </a:stretch>
        </p:blipFill>
        <p:spPr>
          <a:xfrm>
            <a:off x="8293072" y="451000"/>
            <a:ext cx="751901" cy="311000"/>
          </a:xfrm>
          <a:prstGeom prst="rect">
            <a:avLst/>
          </a:prstGeom>
          <a:noFill/>
          <a:ln>
            <a:noFill/>
          </a:ln>
        </p:spPr>
      </p:pic>
      <p:sp>
        <p:nvSpPr>
          <p:cNvPr id="99" name="Google Shape;99;p16"/>
          <p:cNvSpPr/>
          <p:nvPr/>
        </p:nvSpPr>
        <p:spPr>
          <a:xfrm>
            <a:off x="150775" y="451000"/>
            <a:ext cx="877800" cy="45444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graphicFrame>
        <p:nvGraphicFramePr>
          <p:cNvPr id="100" name="Google Shape;100;p16"/>
          <p:cNvGraphicFramePr/>
          <p:nvPr>
            <p:extLst>
              <p:ext uri="{D42A27DB-BD31-4B8C-83A1-F6EECF244321}">
                <p14:modId xmlns:p14="http://schemas.microsoft.com/office/powerpoint/2010/main" val="2718659787"/>
              </p:ext>
            </p:extLst>
          </p:nvPr>
        </p:nvGraphicFramePr>
        <p:xfrm>
          <a:off x="28365" y="455899"/>
          <a:ext cx="8113325" cy="5040001"/>
        </p:xfrm>
        <a:graphic>
          <a:graphicData uri="http://schemas.openxmlformats.org/drawingml/2006/table">
            <a:tbl>
              <a:tblPr firstRow="1" bandRow="1">
                <a:noFill/>
                <a:tableStyleId>{44059075-33A9-4CCC-930A-68F90C16FED7}</a:tableStyleId>
              </a:tblPr>
              <a:tblGrid>
                <a:gridCol w="1032873">
                  <a:extLst>
                    <a:ext uri="{9D8B030D-6E8A-4147-A177-3AD203B41FA5}">
                      <a16:colId xmlns:a16="http://schemas.microsoft.com/office/drawing/2014/main" val="20000"/>
                    </a:ext>
                  </a:extLst>
                </a:gridCol>
                <a:gridCol w="5295752">
                  <a:extLst>
                    <a:ext uri="{9D8B030D-6E8A-4147-A177-3AD203B41FA5}">
                      <a16:colId xmlns:a16="http://schemas.microsoft.com/office/drawing/2014/main" val="20001"/>
                    </a:ext>
                  </a:extLst>
                </a:gridCol>
                <a:gridCol w="1784700">
                  <a:extLst>
                    <a:ext uri="{9D8B030D-6E8A-4147-A177-3AD203B41FA5}">
                      <a16:colId xmlns:a16="http://schemas.microsoft.com/office/drawing/2014/main" val="20002"/>
                    </a:ext>
                  </a:extLst>
                </a:gridCol>
              </a:tblGrid>
              <a:tr h="199169">
                <a:tc>
                  <a:txBody>
                    <a:bodyPr/>
                    <a:lstStyle/>
                    <a:p>
                      <a:pPr algn="ctr">
                        <a:lnSpc>
                          <a:spcPct val="115000"/>
                        </a:lnSpc>
                      </a:pPr>
                      <a:r>
                        <a:rPr lang="pt-BR" sz="800" b="1" kern="1200" dirty="0">
                          <a:solidFill>
                            <a:srgbClr val="FFFFFF"/>
                          </a:solidFill>
                          <a:effectLst/>
                          <a:latin typeface="Univers" panose="020B0603020202030204" pitchFamily="34" charset="0"/>
                          <a:ea typeface="Times New Roman" panose="02020603050405020304" pitchFamily="18" charset="0"/>
                        </a:rPr>
                        <a:t>DATA</a:t>
                      </a:r>
                      <a:endParaRPr lang="pt-BR" sz="800" dirty="0">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905748"/>
                    </a:solidFill>
                  </a:tcPr>
                </a:tc>
                <a:tc>
                  <a:txBody>
                    <a:bodyPr/>
                    <a:lstStyle/>
                    <a:p>
                      <a:pPr algn="ctr">
                        <a:lnSpc>
                          <a:spcPct val="115000"/>
                        </a:lnSpc>
                      </a:pPr>
                      <a:r>
                        <a:rPr lang="pt-BR" sz="800" b="1" kern="1200" dirty="0">
                          <a:solidFill>
                            <a:srgbClr val="FFFFFF"/>
                          </a:solidFill>
                          <a:effectLst/>
                          <a:latin typeface="Univers" panose="020B0603020202030204" pitchFamily="34" charset="0"/>
                          <a:ea typeface="Times New Roman" panose="02020603050405020304" pitchFamily="18" charset="0"/>
                        </a:rPr>
                        <a:t>EVENTO</a:t>
                      </a:r>
                      <a:endParaRPr lang="pt-BR" sz="800" dirty="0">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905748"/>
                    </a:solidFill>
                  </a:tcPr>
                </a:tc>
                <a:tc>
                  <a:txBody>
                    <a:bodyPr/>
                    <a:lstStyle/>
                    <a:p>
                      <a:pPr algn="ctr">
                        <a:lnSpc>
                          <a:spcPct val="115000"/>
                        </a:lnSpc>
                      </a:pPr>
                      <a:r>
                        <a:rPr lang="pt-BR" sz="800" b="1" kern="1200" dirty="0">
                          <a:solidFill>
                            <a:srgbClr val="FFFFFF"/>
                          </a:solidFill>
                          <a:effectLst/>
                          <a:latin typeface="Univers" panose="020B0603020202030204" pitchFamily="34" charset="0"/>
                          <a:ea typeface="Times New Roman" panose="02020603050405020304" pitchFamily="18" charset="0"/>
                        </a:rPr>
                        <a:t>REFERÊNCIA NA LEI 11.101/05</a:t>
                      </a:r>
                      <a:endParaRPr lang="pt-BR" sz="800" dirty="0">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905748"/>
                    </a:solidFill>
                  </a:tcPr>
                </a:tc>
                <a:extLst>
                  <a:ext uri="{0D108BD9-81ED-4DB2-BD59-A6C34878D82A}">
                    <a16:rowId xmlns:a16="http://schemas.microsoft.com/office/drawing/2014/main" val="10000"/>
                  </a:ext>
                </a:extLst>
              </a:tr>
              <a:tr h="301949">
                <a:tc>
                  <a:txBody>
                    <a:bodyPr/>
                    <a:lstStyle/>
                    <a:p>
                      <a:pPr algn="ctr">
                        <a:lnSpc>
                          <a:spcPct val="115000"/>
                        </a:lnSpc>
                      </a:pPr>
                      <a:r>
                        <a:rPr lang="pt-BR" sz="800" b="1" dirty="0">
                          <a:solidFill>
                            <a:schemeClr val="bg1"/>
                          </a:solidFill>
                          <a:effectLst/>
                          <a:latin typeface="Univers" panose="020B0603020202030204" pitchFamily="34" charset="0"/>
                          <a:ea typeface="Arial" panose="020B0604020202020204" pitchFamily="34" charset="0"/>
                        </a:rPr>
                        <a:t>15/08/2024</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Distribuição da inicial da Recuperação Judicial</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dirty="0">
                          <a:solidFill>
                            <a:srgbClr val="62504E"/>
                          </a:solidFill>
                          <a:effectLst/>
                          <a:latin typeface="Univers" panose="020B0603020202030204" pitchFamily="34" charset="0"/>
                          <a:ea typeface="Times New Roman" panose="02020603050405020304" pitchFamily="18" charset="0"/>
                        </a:rPr>
                        <a:t> </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01"/>
                  </a:ext>
                </a:extLst>
              </a:tr>
              <a:tr h="301949">
                <a:tc>
                  <a:txBody>
                    <a:bodyPr/>
                    <a:lstStyle/>
                    <a:p>
                      <a:pPr algn="ctr">
                        <a:lnSpc>
                          <a:spcPct val="115000"/>
                        </a:lnSpc>
                      </a:pPr>
                      <a:r>
                        <a:rPr lang="pt-BR" sz="800" b="1" i="0" u="none" strike="noStrike" kern="1200" cap="none" dirty="0">
                          <a:solidFill>
                            <a:srgbClr val="FFFFFF"/>
                          </a:solidFill>
                          <a:effectLst/>
                          <a:latin typeface="Univers" panose="020B0603020202030204" pitchFamily="34" charset="0"/>
                          <a:ea typeface="Arial" panose="020B0604020202020204" pitchFamily="34" charset="0"/>
                          <a:cs typeface="Calibri"/>
                          <a:sym typeface="Arial"/>
                        </a:rPr>
                        <a:t>18/10/2024</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Deferimento do Processamento da recuperação Judicial</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Art. 52, inc. I, II, III, IV e V e Parágrafo 1º</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02"/>
                  </a:ext>
                </a:extLst>
              </a:tr>
              <a:tr h="301949">
                <a:tc>
                  <a:txBody>
                    <a:bodyPr/>
                    <a:lstStyle/>
                    <a:p>
                      <a:pPr algn="ctr">
                        <a:lnSpc>
                          <a:spcPct val="115000"/>
                        </a:lnSpc>
                      </a:pPr>
                      <a:r>
                        <a:rPr lang="pt-BR" sz="800" b="1" i="0" u="none" strike="noStrike" kern="1200" cap="none" dirty="0">
                          <a:solidFill>
                            <a:srgbClr val="FFFFFF"/>
                          </a:solidFill>
                          <a:effectLst/>
                          <a:latin typeface="Univers" panose="020B0603020202030204" pitchFamily="34" charset="0"/>
                          <a:ea typeface="Arial" panose="020B0604020202020204" pitchFamily="34" charset="0"/>
                          <a:cs typeface="Calibri"/>
                          <a:sym typeface="Arial"/>
                        </a:rPr>
                        <a:t>18/10/2024</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Publicação do Deferimento do Processamento no DJE</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dirty="0">
                          <a:solidFill>
                            <a:srgbClr val="62504E"/>
                          </a:solidFill>
                          <a:effectLst/>
                          <a:latin typeface="Univers" panose="020B0603020202030204" pitchFamily="34" charset="0"/>
                          <a:ea typeface="Times New Roman" panose="02020603050405020304" pitchFamily="18" charset="0"/>
                        </a:rPr>
                        <a:t> </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03"/>
                  </a:ext>
                </a:extLst>
              </a:tr>
              <a:tr h="142487">
                <a:tc>
                  <a:txBody>
                    <a:bodyPr/>
                    <a:lstStyle/>
                    <a:p>
                      <a:pPr algn="ctr">
                        <a:lnSpc>
                          <a:spcPct val="115000"/>
                        </a:lnSpc>
                      </a:pPr>
                      <a:r>
                        <a:rPr lang="pt-BR" sz="800" b="1" i="0" u="none" strike="noStrike" kern="1200" cap="none" dirty="0">
                          <a:solidFill>
                            <a:srgbClr val="FFFFFF"/>
                          </a:solidFill>
                          <a:effectLst/>
                          <a:latin typeface="Univers" panose="020B0603020202030204" pitchFamily="34" charset="0"/>
                          <a:ea typeface="Arial" panose="020B0604020202020204" pitchFamily="34" charset="0"/>
                          <a:cs typeface="Calibri"/>
                          <a:sym typeface="Arial"/>
                        </a:rPr>
                        <a:t>08/11/2024</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Publicação do 1º Edital de Credores </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Art. 52, §1º</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04"/>
                  </a:ext>
                </a:extLst>
              </a:tr>
              <a:tr h="142487">
                <a:tc>
                  <a:txBody>
                    <a:bodyPr/>
                    <a:lstStyle/>
                    <a:p>
                      <a:pPr marR="0" algn="ctr" rtl="0">
                        <a:lnSpc>
                          <a:spcPct val="115000"/>
                        </a:lnSpc>
                        <a:spcBef>
                          <a:spcPts val="0"/>
                        </a:spcBef>
                        <a:spcAft>
                          <a:spcPts val="0"/>
                        </a:spcAft>
                        <a:buClr>
                          <a:srgbClr val="000000"/>
                        </a:buClr>
                        <a:buFont typeface="Arial"/>
                      </a:pPr>
                      <a:r>
                        <a:rPr lang="pt-BR" sz="800" b="1" i="0" u="none" strike="noStrike" kern="1200" cap="none" dirty="0">
                          <a:solidFill>
                            <a:srgbClr val="FFFFFF"/>
                          </a:solidFill>
                          <a:effectLst/>
                          <a:latin typeface="Univers" panose="020B0603020202030204" pitchFamily="34" charset="0"/>
                          <a:ea typeface="Arial" panose="020B0604020202020204" pitchFamily="34" charset="0"/>
                          <a:cs typeface="Calibri"/>
                          <a:sym typeface="Arial"/>
                        </a:rPr>
                        <a:t>30/11/2024</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Fim do prazo para apresentação de habilitações e divergências ao AJ (15 dias da publicação do 1º Edital</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Art. 7º, §1º</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05"/>
                  </a:ext>
                </a:extLst>
              </a:tr>
              <a:tr h="284460">
                <a:tc>
                  <a:txBody>
                    <a:bodyPr/>
                    <a:lstStyle/>
                    <a:p>
                      <a:pPr algn="ctr">
                        <a:lnSpc>
                          <a:spcPct val="115000"/>
                        </a:lnSpc>
                      </a:pPr>
                      <a:r>
                        <a:rPr lang="pt-BR" sz="800" b="1" i="0" u="none" strike="noStrike" kern="1200" cap="none" dirty="0">
                          <a:solidFill>
                            <a:srgbClr val="FFFFFF"/>
                          </a:solidFill>
                          <a:effectLst/>
                          <a:latin typeface="Univers" panose="020B0603020202030204" pitchFamily="34" charset="0"/>
                          <a:ea typeface="Arial" panose="020B0604020202020204" pitchFamily="34" charset="0"/>
                          <a:cs typeface="Calibri"/>
                          <a:sym typeface="Arial"/>
                        </a:rPr>
                        <a:t>18/12/2024</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Apresentação do Plano de Recuperação Judicial (60 dias após publicação do deferimento do processamento da Recuperação)</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Art. 53</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06"/>
                  </a:ext>
                </a:extLst>
              </a:tr>
              <a:tr h="284460">
                <a:tc>
                  <a:txBody>
                    <a:bodyPr/>
                    <a:lstStyle/>
                    <a:p>
                      <a:pPr algn="ctr">
                        <a:lnSpc>
                          <a:spcPct val="115000"/>
                        </a:lnSpc>
                      </a:pPr>
                      <a:r>
                        <a:rPr lang="pt-BR" sz="800" b="1" i="0" u="none" strike="noStrike" kern="1200" cap="none" dirty="0">
                          <a:solidFill>
                            <a:srgbClr val="FFFFFF"/>
                          </a:solidFill>
                          <a:effectLst/>
                          <a:latin typeface="Univers" panose="020B0603020202030204" pitchFamily="34" charset="0"/>
                          <a:ea typeface="Arial" panose="020B0604020202020204" pitchFamily="34" charset="0"/>
                          <a:cs typeface="Calibri"/>
                          <a:sym typeface="Arial"/>
                        </a:rPr>
                        <a:t>10/04/2025</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Publicação do Edital pelo AJ (2º Edital)</a:t>
                      </a:r>
                      <a:endParaRPr lang="pt-BR" sz="800" dirty="0">
                        <a:solidFill>
                          <a:srgbClr val="62504E"/>
                        </a:solidFill>
                        <a:effectLst/>
                        <a:latin typeface="Univers" panose="020B0603020202030204" pitchFamily="34" charset="0"/>
                        <a:ea typeface="Arial" panose="020B0604020202020204" pitchFamily="34" charset="0"/>
                      </a:endParaRPr>
                    </a:p>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(45 dias após apresentação de habilitações/divergências)</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cs typeface="Cambria" panose="02040503050406030204" pitchFamily="18" charset="0"/>
                        </a:rPr>
                        <a:t>Art. 7º, §2º</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07"/>
                  </a:ext>
                </a:extLst>
              </a:tr>
              <a:tr h="188268">
                <a:tc>
                  <a:txBody>
                    <a:bodyPr/>
                    <a:lstStyle/>
                    <a:p>
                      <a:pPr marR="0" algn="ctr" rtl="0">
                        <a:lnSpc>
                          <a:spcPct val="115000"/>
                        </a:lnSpc>
                        <a:spcBef>
                          <a:spcPts val="0"/>
                        </a:spcBef>
                        <a:spcAft>
                          <a:spcPts val="0"/>
                        </a:spcAft>
                        <a:buClr>
                          <a:srgbClr val="000000"/>
                        </a:buClr>
                        <a:buFont typeface="Arial"/>
                      </a:pPr>
                      <a:r>
                        <a:rPr lang="pt-BR" sz="800" b="1" i="0" u="none" strike="noStrike" kern="1200" cap="none" dirty="0">
                          <a:solidFill>
                            <a:srgbClr val="FFFFFF"/>
                          </a:solidFill>
                          <a:effectLst/>
                          <a:latin typeface="Univers" panose="020B0603020202030204" pitchFamily="34" charset="0"/>
                          <a:cs typeface="Calibri"/>
                          <a:sym typeface="Arial"/>
                        </a:rPr>
                        <a:t>17/04/2025</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Publicação de aviso sobre o recebimento do PRJ no DJE</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cs typeface="Cambria" panose="02040503050406030204" pitchFamily="18" charset="0"/>
                        </a:rPr>
                        <a:t>Art. 53, § único</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08"/>
                  </a:ext>
                </a:extLst>
              </a:tr>
              <a:tr h="284460">
                <a:tc>
                  <a:txBody>
                    <a:bodyPr/>
                    <a:lstStyle/>
                    <a:p>
                      <a:pPr marR="0" algn="ctr" rtl="0">
                        <a:lnSpc>
                          <a:spcPct val="115000"/>
                        </a:lnSpc>
                        <a:spcBef>
                          <a:spcPts val="0"/>
                        </a:spcBef>
                        <a:spcAft>
                          <a:spcPts val="0"/>
                        </a:spcAft>
                        <a:buClr>
                          <a:srgbClr val="000000"/>
                        </a:buClr>
                        <a:buFont typeface="Arial"/>
                      </a:pPr>
                      <a:r>
                        <a:rPr lang="pt-BR" sz="800" b="1" i="0" u="none" strike="noStrike" kern="1200" cap="none" dirty="0">
                          <a:solidFill>
                            <a:srgbClr val="FFFFFF"/>
                          </a:solidFill>
                          <a:effectLst/>
                          <a:latin typeface="Univers" panose="020B0603020202030204" pitchFamily="34" charset="0"/>
                          <a:ea typeface="Arial" panose="020B0604020202020204" pitchFamily="34" charset="0"/>
                          <a:cs typeface="Calibri"/>
                          <a:sym typeface="Arial"/>
                        </a:rPr>
                        <a:t>28/04/2025</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Fim do prazo para apresentar impugnações ao Juízo</a:t>
                      </a:r>
                      <a:endParaRPr lang="pt-BR" sz="800" dirty="0">
                        <a:solidFill>
                          <a:srgbClr val="62504E"/>
                        </a:solidFill>
                        <a:effectLst/>
                        <a:latin typeface="Univers" panose="020B0603020202030204" pitchFamily="34" charset="0"/>
                        <a:ea typeface="Arial" panose="020B0604020202020204" pitchFamily="34" charset="0"/>
                      </a:endParaRPr>
                    </a:p>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(10 dias após publicação do 2º Edital)</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cs typeface="Cambria" panose="02040503050406030204" pitchFamily="18" charset="0"/>
                        </a:rPr>
                        <a:t>Art. 8º</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09"/>
                  </a:ext>
                </a:extLst>
              </a:tr>
              <a:tr h="426433">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pt-BR" sz="800" b="1" i="0" u="none" strike="noStrike" kern="1200" cap="none" spc="0" normalizeH="0" baseline="0" noProof="0" dirty="0">
                          <a:ln>
                            <a:noFill/>
                          </a:ln>
                          <a:solidFill>
                            <a:srgbClr val="FFFFFF"/>
                          </a:solidFill>
                          <a:effectLst/>
                          <a:uLnTx/>
                          <a:uFillTx/>
                          <a:latin typeface="Univers" panose="020B0603020202030204" pitchFamily="34" charset="0"/>
                          <a:ea typeface="Arial" panose="020B0604020202020204" pitchFamily="34" charset="0"/>
                          <a:cs typeface="Calibri"/>
                          <a:sym typeface="Arial"/>
                        </a:rPr>
                        <a:t>28/05/2025</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Fim do prazo para apresentar objeções ao PRJ</a:t>
                      </a:r>
                      <a:endParaRPr lang="pt-BR" sz="800" dirty="0">
                        <a:solidFill>
                          <a:srgbClr val="62504E"/>
                        </a:solidFill>
                        <a:effectLst/>
                        <a:latin typeface="Univers" panose="020B0603020202030204" pitchFamily="34" charset="0"/>
                        <a:ea typeface="Arial" panose="020B0604020202020204" pitchFamily="34" charset="0"/>
                      </a:endParaRPr>
                    </a:p>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(30 dias após a publicação do 2º Edital ou 30 dias após a publicação do aviso de recebimento do PRJ – o que ocorrer por último)</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Art. 53, § único e Art. 55, § único</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10"/>
                  </a:ext>
                </a:extLst>
              </a:tr>
              <a:tr h="426433">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pt-BR" sz="800" b="0" i="0" u="none" strike="noStrike" kern="1200" cap="none" spc="0" normalizeH="0" baseline="0" noProof="0" dirty="0">
                          <a:ln>
                            <a:noFill/>
                          </a:ln>
                          <a:solidFill>
                            <a:srgbClr val="FFFFFF"/>
                          </a:solidFill>
                          <a:effectLst/>
                          <a:uLnTx/>
                          <a:uFillTx/>
                          <a:latin typeface="Univers" panose="020B0603020202030204" pitchFamily="34" charset="0"/>
                          <a:ea typeface="Arial" panose="020B0604020202020204" pitchFamily="34" charset="0"/>
                          <a:cs typeface="Calibri"/>
                          <a:sym typeface="Arial"/>
                        </a:rPr>
                        <a:t>-</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Publicação do Edital de convocação para Assembleia Geral de Credores (AGC) para deliberar sobre o PRJ* (15 dias de antecedência da realização da AGC)</a:t>
                      </a:r>
                      <a:endParaRPr lang="pt-BR" sz="800" dirty="0">
                        <a:solidFill>
                          <a:srgbClr val="62504E"/>
                        </a:solidFill>
                        <a:effectLst/>
                        <a:latin typeface="Univers" panose="020B0603020202030204" pitchFamily="34" charset="0"/>
                        <a:ea typeface="Arial" panose="020B0604020202020204" pitchFamily="34" charset="0"/>
                      </a:endParaRPr>
                    </a:p>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*Caso haja objeções ao PRJ</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Art. 56, §1º</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11"/>
                  </a:ext>
                </a:extLst>
              </a:tr>
              <a:tr h="284460">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pt-BR" sz="800" b="0" i="0" u="none" strike="noStrike" kern="1200" cap="none" spc="0" normalizeH="0" baseline="0" noProof="0" dirty="0">
                          <a:ln>
                            <a:noFill/>
                          </a:ln>
                          <a:solidFill>
                            <a:srgbClr val="FFFFFF"/>
                          </a:solidFill>
                          <a:effectLst/>
                          <a:uLnTx/>
                          <a:uFillTx/>
                          <a:latin typeface="Univers" panose="020B0603020202030204" pitchFamily="34" charset="0"/>
                          <a:ea typeface="Arial" panose="020B0604020202020204" pitchFamily="34" charset="0"/>
                          <a:cs typeface="Calibri"/>
                          <a:sym typeface="Arial"/>
                        </a:rPr>
                        <a:t>-</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Prazo limite para a votação do PRJ em AGC</a:t>
                      </a:r>
                      <a:endParaRPr lang="pt-BR" sz="800" dirty="0">
                        <a:solidFill>
                          <a:srgbClr val="62504E"/>
                        </a:solidFill>
                        <a:effectLst/>
                        <a:latin typeface="Univers" panose="020B0603020202030204" pitchFamily="34" charset="0"/>
                        <a:ea typeface="Arial" panose="020B0604020202020204" pitchFamily="34" charset="0"/>
                      </a:endParaRPr>
                    </a:p>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(150 dias após o deferimento do processamento da Recuperação)</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Art. 56, §1º</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12"/>
                  </a:ext>
                </a:extLst>
              </a:tr>
              <a:tr h="188268">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pt-BR" sz="800" b="0" i="0" u="none" strike="noStrike" kern="1200" cap="none" spc="0" normalizeH="0" baseline="0" noProof="0" dirty="0">
                          <a:ln>
                            <a:noFill/>
                          </a:ln>
                          <a:solidFill>
                            <a:srgbClr val="FFFFFF"/>
                          </a:solidFill>
                          <a:effectLst/>
                          <a:uLnTx/>
                          <a:uFillTx/>
                          <a:latin typeface="Univers" panose="020B0603020202030204" pitchFamily="34" charset="0"/>
                          <a:ea typeface="Arial" panose="020B0604020202020204" pitchFamily="34" charset="0"/>
                          <a:cs typeface="Calibri"/>
                          <a:sym typeface="Arial"/>
                        </a:rPr>
                        <a:t>-</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Realização da Assembleia Geral de Credores</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 </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13"/>
                  </a:ext>
                </a:extLst>
              </a:tr>
              <a:tr h="284460">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pt-BR" sz="800" b="0" i="0" u="none" strike="noStrike" kern="1200" cap="none" spc="0" normalizeH="0" baseline="0" noProof="0" dirty="0">
                          <a:ln>
                            <a:noFill/>
                          </a:ln>
                          <a:solidFill>
                            <a:srgbClr val="FFFFFF"/>
                          </a:solidFill>
                          <a:effectLst/>
                          <a:uLnTx/>
                          <a:uFillTx/>
                          <a:latin typeface="Univers" panose="020B0603020202030204" pitchFamily="34" charset="0"/>
                          <a:ea typeface="Arial" panose="020B0604020202020204" pitchFamily="34" charset="0"/>
                          <a:cs typeface="Calibri"/>
                          <a:sym typeface="Arial"/>
                        </a:rPr>
                        <a:t>-</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Fim do prazo de suspensão do curso da prescrição de ações e execuções contra o devedor </a:t>
                      </a:r>
                      <a:endParaRPr lang="pt-BR" sz="800" dirty="0">
                        <a:solidFill>
                          <a:srgbClr val="62504E"/>
                        </a:solidFill>
                        <a:effectLst/>
                        <a:latin typeface="Univers" panose="020B0603020202030204" pitchFamily="34" charset="0"/>
                        <a:ea typeface="Arial" panose="020B0604020202020204" pitchFamily="34" charset="0"/>
                      </a:endParaRPr>
                    </a:p>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(180 dias após o deferimento do processamento da Recuperação)</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Art. 6º, § 4º</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14"/>
                  </a:ext>
                </a:extLst>
              </a:tr>
              <a:tr h="188268">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pt-BR" sz="800" b="0" i="0" u="none" strike="noStrike" kern="1200" cap="none" spc="0" normalizeH="0" baseline="0" noProof="0" dirty="0">
                          <a:ln>
                            <a:noFill/>
                          </a:ln>
                          <a:solidFill>
                            <a:srgbClr val="FFFFFF"/>
                          </a:solidFill>
                          <a:effectLst/>
                          <a:uLnTx/>
                          <a:uFillTx/>
                          <a:latin typeface="Univers" panose="020B0603020202030204" pitchFamily="34" charset="0"/>
                          <a:ea typeface="Arial" panose="020B0604020202020204" pitchFamily="34" charset="0"/>
                          <a:cs typeface="Calibri"/>
                          <a:sym typeface="Arial"/>
                        </a:rPr>
                        <a:t>-</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Homologação do PRJ e concessão da Recuperação Judicial</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Art. 58</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15"/>
                  </a:ext>
                </a:extLst>
              </a:tr>
              <a:tr h="284460">
                <a:tc>
                  <a:txBody>
                    <a:bodyPr/>
                    <a:lstStyle/>
                    <a:p>
                      <a:pPr algn="ctr">
                        <a:lnSpc>
                          <a:spcPct val="115000"/>
                        </a:lnSpc>
                      </a:pPr>
                      <a:r>
                        <a:rPr lang="pt-BR" sz="800" dirty="0">
                          <a:effectLst/>
                          <a:latin typeface="Univers" panose="020B0603020202030204" pitchFamily="34" charset="0"/>
                        </a:rPr>
                        <a:t>-</a:t>
                      </a: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62504F"/>
                    </a:solidFill>
                  </a:tcPr>
                </a:tc>
                <a:tc>
                  <a:txBody>
                    <a:bodyPr/>
                    <a:lstStyle/>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Fim do prazo de Recuperação Judicial, se cumpridas todas as obrigações previstas no PRJ</a:t>
                      </a:r>
                      <a:endParaRPr lang="pt-BR" sz="800" dirty="0">
                        <a:solidFill>
                          <a:srgbClr val="62504E"/>
                        </a:solidFill>
                        <a:effectLst/>
                        <a:latin typeface="Univers" panose="020B0603020202030204" pitchFamily="34" charset="0"/>
                        <a:ea typeface="Arial" panose="020B0604020202020204" pitchFamily="34" charset="0"/>
                      </a:endParaRPr>
                    </a:p>
                    <a:p>
                      <a:pPr>
                        <a:lnSpc>
                          <a:spcPct val="115000"/>
                        </a:lnSpc>
                      </a:pPr>
                      <a:r>
                        <a:rPr lang="pt-BR" sz="800" kern="1200" dirty="0">
                          <a:solidFill>
                            <a:srgbClr val="62504E"/>
                          </a:solidFill>
                          <a:effectLst/>
                          <a:latin typeface="Univers" panose="020B0603020202030204" pitchFamily="34" charset="0"/>
                          <a:ea typeface="Times New Roman" panose="02020603050405020304" pitchFamily="18" charset="0"/>
                        </a:rPr>
                        <a:t>(2 anos após a concessão da Recuperação Judicial</a:t>
                      </a:r>
                      <a:endParaRPr lang="pt-BR" sz="800" dirty="0">
                        <a:solidFill>
                          <a:srgbClr val="62504E"/>
                        </a:solidFill>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tc>
                  <a:txBody>
                    <a:bodyPr/>
                    <a:lstStyle/>
                    <a:p>
                      <a:pPr>
                        <a:lnSpc>
                          <a:spcPct val="115000"/>
                        </a:lnSpc>
                      </a:pPr>
                      <a:r>
                        <a:rPr lang="pt-BR" sz="800" kern="1200" dirty="0">
                          <a:solidFill>
                            <a:srgbClr val="000000"/>
                          </a:solidFill>
                          <a:effectLst/>
                          <a:latin typeface="Univers" panose="020B0603020202030204" pitchFamily="34" charset="0"/>
                          <a:ea typeface="Times New Roman" panose="02020603050405020304" pitchFamily="18" charset="0"/>
                        </a:rPr>
                        <a:t> </a:t>
                      </a:r>
                      <a:endParaRPr lang="pt-BR" sz="800" dirty="0">
                        <a:effectLst/>
                        <a:latin typeface="Univers" panose="020B0603020202030204" pitchFamily="34" charset="0"/>
                        <a:ea typeface="Arial" panose="020B0604020202020204" pitchFamily="34" charset="0"/>
                      </a:endParaRPr>
                    </a:p>
                  </a:txBody>
                  <a:tcPr marL="62865" marR="6286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8E1DC"/>
                    </a:solidFill>
                  </a:tcPr>
                </a:tc>
                <a:extLst>
                  <a:ext uri="{0D108BD9-81ED-4DB2-BD59-A6C34878D82A}">
                    <a16:rowId xmlns:a16="http://schemas.microsoft.com/office/drawing/2014/main" val="10016"/>
                  </a:ext>
                </a:extLst>
              </a:tr>
              <a:tr h="223751">
                <a:tc>
                  <a:txBody>
                    <a:bodyPr/>
                    <a:lstStyle/>
                    <a:p>
                      <a:pPr marL="0" marR="0" lvl="0" indent="0" algn="ctr" rtl="0">
                        <a:lnSpc>
                          <a:spcPct val="100000"/>
                        </a:lnSpc>
                        <a:spcBef>
                          <a:spcPts val="0"/>
                        </a:spcBef>
                        <a:spcAft>
                          <a:spcPts val="0"/>
                        </a:spcAft>
                        <a:buNone/>
                      </a:pPr>
                      <a:endParaRPr sz="800" b="1" u="none" strike="noStrike" cap="none" dirty="0">
                        <a:latin typeface="Univers" panose="020B0603020202030204" pitchFamily="34" charset="0"/>
                        <a:ea typeface="Noto Sans"/>
                        <a:cs typeface="Noto Sans"/>
                        <a:sym typeface="Noto Sans"/>
                      </a:endParaRPr>
                    </a:p>
                  </a:txBody>
                  <a:tcPr marL="0" marR="0" marT="99050" marB="0">
                    <a:lnT w="9525" cap="flat" cmpd="sng" algn="ctr">
                      <a:solidFill>
                        <a:schemeClr val="bg1"/>
                      </a:solidFill>
                      <a:prstDash val="solid"/>
                      <a:round/>
                      <a:headEnd type="none" w="med" len="med"/>
                      <a:tailEnd type="none" w="med" len="med"/>
                    </a:lnT>
                    <a:lnB w="9525" cap="flat" cmpd="sng">
                      <a:solidFill>
                        <a:srgbClr val="FFFFFF"/>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800" u="none" strike="noStrike" cap="none" dirty="0">
                        <a:solidFill>
                          <a:schemeClr val="lt1"/>
                        </a:solidFill>
                        <a:latin typeface="Univers" panose="020B0603020202030204" pitchFamily="34" charset="0"/>
                        <a:ea typeface="Noto Sans"/>
                        <a:cs typeface="Noto Sans"/>
                        <a:sym typeface="Noto Sans"/>
                      </a:endParaRPr>
                    </a:p>
                  </a:txBody>
                  <a:tcPr marL="0" marR="0" marT="99050" marB="0">
                    <a:lnT w="9525" cap="flat" cmpd="sng" algn="ctr">
                      <a:solidFill>
                        <a:schemeClr val="bg1"/>
                      </a:solidFill>
                      <a:prstDash val="solid"/>
                      <a:round/>
                      <a:headEnd type="none" w="med" len="med"/>
                      <a:tailEnd type="none" w="med" len="med"/>
                    </a:lnT>
                    <a:lnB w="9525" cap="flat" cmpd="sng">
                      <a:solidFill>
                        <a:schemeClr val="lt1"/>
                      </a:solidFill>
                      <a:prstDash val="solid"/>
                      <a:round/>
                      <a:headEnd type="none" w="sm" len="sm"/>
                      <a:tailEnd type="none" w="sm" len="sm"/>
                    </a:lnB>
                  </a:tcPr>
                </a:tc>
                <a:tc>
                  <a:txBody>
                    <a:bodyPr/>
                    <a:lstStyle/>
                    <a:p>
                      <a:pPr marL="78740" marR="0" lvl="0" indent="0" algn="l" rtl="0">
                        <a:lnSpc>
                          <a:spcPct val="100000"/>
                        </a:lnSpc>
                        <a:spcBef>
                          <a:spcPts val="0"/>
                        </a:spcBef>
                        <a:spcAft>
                          <a:spcPts val="0"/>
                        </a:spcAft>
                        <a:buNone/>
                      </a:pPr>
                      <a:endParaRPr sz="800" u="none" strike="noStrike" cap="none" dirty="0">
                        <a:solidFill>
                          <a:schemeClr val="lt1"/>
                        </a:solidFill>
                        <a:latin typeface="Univers" panose="020B0603020202030204" pitchFamily="34" charset="0"/>
                        <a:ea typeface="Noto Sans"/>
                        <a:cs typeface="Noto Sans"/>
                        <a:sym typeface="Noto Sans"/>
                      </a:endParaRPr>
                    </a:p>
                  </a:txBody>
                  <a:tcPr marL="0" marR="0" marT="99050" marB="0">
                    <a:lnT w="9525" cap="flat" cmpd="sng" algn="ctr">
                      <a:solidFill>
                        <a:schemeClr val="bg1"/>
                      </a:solidFill>
                      <a:prstDash val="solid"/>
                      <a:round/>
                      <a:headEnd type="none" w="med" len="med"/>
                      <a:tailEnd type="none" w="med" len="med"/>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17"/>
                  </a:ext>
                </a:extLst>
              </a:tr>
              <a:tr h="133999">
                <a:tc>
                  <a:txBody>
                    <a:bodyPr/>
                    <a:lstStyle/>
                    <a:p>
                      <a:pPr marL="0" marR="0" lvl="0" indent="0" algn="l" rtl="0">
                        <a:lnSpc>
                          <a:spcPct val="100000"/>
                        </a:lnSpc>
                        <a:spcBef>
                          <a:spcPts val="0"/>
                        </a:spcBef>
                        <a:spcAft>
                          <a:spcPts val="0"/>
                        </a:spcAft>
                        <a:buNone/>
                      </a:pPr>
                      <a:endParaRPr sz="800" u="none" strike="noStrike" cap="none" dirty="0">
                        <a:latin typeface="Univers" panose="020B0603020202030204" pitchFamily="34" charset="0"/>
                        <a:ea typeface="Times New Roman"/>
                        <a:cs typeface="Times New Roman"/>
                        <a:sym typeface="Times New Roman"/>
                      </a:endParaRPr>
                    </a:p>
                  </a:txBody>
                  <a:tcPr marL="0" marR="0" marT="0" marB="0">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marR="0" lvl="0" indent="0" algn="l" rtl="0">
                        <a:lnSpc>
                          <a:spcPct val="115555"/>
                        </a:lnSpc>
                        <a:spcBef>
                          <a:spcPts val="0"/>
                        </a:spcBef>
                        <a:spcAft>
                          <a:spcPts val="0"/>
                        </a:spcAft>
                        <a:buNone/>
                      </a:pPr>
                      <a:endParaRPr sz="800" u="none" strike="noStrike" cap="none" dirty="0">
                        <a:solidFill>
                          <a:schemeClr val="lt1"/>
                        </a:solidFill>
                        <a:latin typeface="Univers" panose="020B0603020202030204" pitchFamily="34" charset="0"/>
                        <a:ea typeface="Noto Sans"/>
                        <a:cs typeface="Noto Sans"/>
                        <a:sym typeface="Noto Sans"/>
                      </a:endParaRPr>
                    </a:p>
                  </a:txBody>
                  <a:tcPr marL="0" marR="0" marT="0" marB="0">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78740" marR="0" lvl="0" indent="0" algn="l" rtl="0">
                        <a:lnSpc>
                          <a:spcPct val="115555"/>
                        </a:lnSpc>
                        <a:spcBef>
                          <a:spcPts val="0"/>
                        </a:spcBef>
                        <a:spcAft>
                          <a:spcPts val="0"/>
                        </a:spcAft>
                        <a:buNone/>
                      </a:pPr>
                      <a:endParaRPr sz="800" u="none" strike="noStrike" cap="none" dirty="0">
                        <a:solidFill>
                          <a:schemeClr val="lt1"/>
                        </a:solidFill>
                        <a:latin typeface="Univers" panose="020B0603020202030204" pitchFamily="34" charset="0"/>
                        <a:ea typeface="Noto Sans"/>
                        <a:cs typeface="Noto Sans"/>
                        <a:sym typeface="Noto Sans"/>
                      </a:endParaRPr>
                    </a:p>
                  </a:txBody>
                  <a:tcPr marL="0" marR="0" marT="0" marB="0">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18"/>
                  </a:ext>
                </a:extLst>
              </a:tr>
              <a:tr h="167831">
                <a:tc>
                  <a:txBody>
                    <a:bodyPr/>
                    <a:lstStyle/>
                    <a:p>
                      <a:pPr marL="0" marR="0" lvl="0" indent="0" algn="l" rtl="0">
                        <a:lnSpc>
                          <a:spcPct val="100000"/>
                        </a:lnSpc>
                        <a:spcBef>
                          <a:spcPts val="0"/>
                        </a:spcBef>
                        <a:spcAft>
                          <a:spcPts val="0"/>
                        </a:spcAft>
                        <a:buNone/>
                      </a:pPr>
                      <a:endParaRPr sz="800" u="none" strike="noStrike" cap="none" dirty="0">
                        <a:latin typeface="Univers" panose="020B0603020202030204" pitchFamily="34" charset="0"/>
                        <a:ea typeface="Times New Roman"/>
                        <a:cs typeface="Times New Roman"/>
                        <a:sym typeface="Times New Roman"/>
                      </a:endParaRPr>
                    </a:p>
                  </a:txBody>
                  <a:tcPr marL="0" marR="0" marT="0" marB="0">
                    <a:lnT w="9525" cap="flat" cmpd="sng">
                      <a:solidFill>
                        <a:srgbClr val="FFFFFF"/>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800" u="none" strike="noStrike" cap="none" dirty="0">
                        <a:solidFill>
                          <a:schemeClr val="lt1"/>
                        </a:solidFill>
                        <a:latin typeface="Univers" panose="020B0603020202030204" pitchFamily="34" charset="0"/>
                        <a:ea typeface="Noto Sans"/>
                        <a:cs typeface="Noto Sans"/>
                        <a:sym typeface="Noto Sans"/>
                      </a:endParaRPr>
                    </a:p>
                  </a:txBody>
                  <a:tcPr marL="0" marR="0" marT="43825" marB="0">
                    <a:lnT w="9525"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78740" marR="0" lvl="0" indent="0" algn="l" rtl="0">
                        <a:lnSpc>
                          <a:spcPct val="100000"/>
                        </a:lnSpc>
                        <a:spcBef>
                          <a:spcPts val="0"/>
                        </a:spcBef>
                        <a:spcAft>
                          <a:spcPts val="0"/>
                        </a:spcAft>
                        <a:buNone/>
                      </a:pPr>
                      <a:endParaRPr sz="800" u="none" strike="noStrike" cap="none" dirty="0">
                        <a:solidFill>
                          <a:schemeClr val="lt1"/>
                        </a:solidFill>
                        <a:latin typeface="Univers" panose="020B0603020202030204" pitchFamily="34" charset="0"/>
                        <a:ea typeface="Noto Sans"/>
                        <a:cs typeface="Noto Sans"/>
                        <a:sym typeface="Noto Sans"/>
                      </a:endParaRPr>
                    </a:p>
                  </a:txBody>
                  <a:tcPr marL="0" marR="0" marT="43825" marB="0">
                    <a:lnT w="9525"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19"/>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428400"/>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REUNIÃO PERIÓDICO E VISITA A EMPRESA</a:t>
            </a:r>
            <a:br>
              <a:rPr lang="pt-BR" sz="1500" b="1" dirty="0">
                <a:solidFill>
                  <a:srgbClr val="C67E6C"/>
                </a:solidFill>
                <a:latin typeface="Noto Sans"/>
                <a:ea typeface="Noto Sans"/>
                <a:cs typeface="Noto Sans"/>
                <a:sym typeface="Noto Sans"/>
              </a:rPr>
            </a:br>
            <a:endParaRPr sz="1200" b="1"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7" name="Google Shape;187;p20"/>
          <p:cNvSpPr txBox="1"/>
          <p:nvPr/>
        </p:nvSpPr>
        <p:spPr>
          <a:xfrm>
            <a:off x="907613" y="1007562"/>
            <a:ext cx="7603412" cy="1611318"/>
          </a:xfrm>
          <a:prstGeom prst="rect">
            <a:avLst/>
          </a:prstGeom>
          <a:noFill/>
          <a:ln>
            <a:noFill/>
          </a:ln>
        </p:spPr>
        <p:txBody>
          <a:bodyPr spcFirstLastPara="1" wrap="square" lIns="0" tIns="10775" rIns="0" bIns="0" anchor="t" anchorCtr="0">
            <a:spAutoFit/>
          </a:bodyPr>
          <a:lstStyle/>
          <a:p>
            <a:pPr indent="1980000" algn="just">
              <a:lnSpc>
                <a:spcPct val="150000"/>
              </a:lnSpc>
            </a:pPr>
            <a:r>
              <a:rPr lang="pt-BR" sz="1000" spc="120" dirty="0">
                <a:solidFill>
                  <a:srgbClr val="62504E"/>
                </a:solidFill>
                <a:latin typeface="Univers" panose="020B0603020202030204" pitchFamily="34" charset="0"/>
                <a:cs typeface="Arial" panose="020B0604020202020204" pitchFamily="34" charset="0"/>
              </a:rPr>
              <a:t>Esta administradora realizou visita técnica periódica nas dependências da recuperanda em 11 de abril de 2025, a fim de constatar o desenvolvimento de suas atividades. As informações contábeis são solicitadas ao menos 30 dias antes do fechamento contábil mensal, de forma a proceder a detida análise dos dados fornecidos. Frise-se que tais informações não são submetidas à auditoria contábil independente.</a:t>
            </a:r>
          </a:p>
          <a:p>
            <a:pPr indent="1980000" algn="just">
              <a:lnSpc>
                <a:spcPct val="150000"/>
              </a:lnSpc>
            </a:pPr>
            <a:r>
              <a:rPr lang="pt-BR" sz="1000" spc="120" dirty="0">
                <a:solidFill>
                  <a:srgbClr val="62504E"/>
                </a:solidFill>
                <a:latin typeface="Univers" panose="020B0603020202030204" pitchFamily="34" charset="0"/>
                <a:cs typeface="Arial" panose="020B0604020202020204" pitchFamily="34" charset="0"/>
              </a:rPr>
              <a:t> Seguem abaixo fotos da visita técnica:</a:t>
            </a:r>
          </a:p>
          <a:p>
            <a:endParaRPr dirty="0"/>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07</a:t>
            </a:r>
            <a:endParaRPr sz="1000" b="1" dirty="0">
              <a:solidFill>
                <a:srgbClr val="62504F"/>
              </a:solidFill>
              <a:latin typeface="Noto Sans"/>
              <a:ea typeface="Noto Sans"/>
              <a:cs typeface="Noto Sans"/>
              <a:sym typeface="Noto Sans"/>
            </a:endParaRPr>
          </a:p>
        </p:txBody>
      </p:sp>
      <p:pic>
        <p:nvPicPr>
          <p:cNvPr id="7" name="Imagem 6">
            <a:extLst>
              <a:ext uri="{FF2B5EF4-FFF2-40B4-BE49-F238E27FC236}">
                <a16:creationId xmlns:a16="http://schemas.microsoft.com/office/drawing/2014/main" id="{5B844745-7586-4769-EE21-F275B02CC143}"/>
              </a:ext>
            </a:extLst>
          </p:cNvPr>
          <p:cNvPicPr>
            <a:picLocks noChangeAspect="1"/>
          </p:cNvPicPr>
          <p:nvPr/>
        </p:nvPicPr>
        <p:blipFill>
          <a:blip r:embed="rId4"/>
          <a:srcRect l="27651" t="9180" r="18258" b="12414"/>
          <a:stretch/>
        </p:blipFill>
        <p:spPr>
          <a:xfrm>
            <a:off x="2971800" y="2439010"/>
            <a:ext cx="3144982" cy="246937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428400"/>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REUNIÃO PERIÓDICO E VISITA A EMPRESA</a:t>
            </a:r>
            <a:br>
              <a:rPr lang="pt-BR" sz="1500" b="1" dirty="0">
                <a:solidFill>
                  <a:srgbClr val="C67E6C"/>
                </a:solidFill>
                <a:latin typeface="Noto Sans"/>
                <a:ea typeface="Noto Sans"/>
                <a:cs typeface="Noto Sans"/>
                <a:sym typeface="Noto Sans"/>
              </a:rPr>
            </a:br>
            <a:endParaRPr sz="1200" b="1"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08</a:t>
            </a:r>
            <a:endParaRPr sz="1000" b="1" dirty="0">
              <a:solidFill>
                <a:srgbClr val="62504F"/>
              </a:solidFill>
              <a:latin typeface="Noto Sans"/>
              <a:ea typeface="Noto Sans"/>
              <a:cs typeface="Noto Sans"/>
              <a:sym typeface="Noto Sans"/>
            </a:endParaRPr>
          </a:p>
        </p:txBody>
      </p:sp>
      <p:sp>
        <p:nvSpPr>
          <p:cNvPr id="6" name="CaixaDeTexto 5">
            <a:extLst>
              <a:ext uri="{FF2B5EF4-FFF2-40B4-BE49-F238E27FC236}">
                <a16:creationId xmlns:a16="http://schemas.microsoft.com/office/drawing/2014/main" id="{5EEE37F5-C39E-CEF4-5B78-53EE976827A8}"/>
              </a:ext>
            </a:extLst>
          </p:cNvPr>
          <p:cNvSpPr txBox="1"/>
          <p:nvPr/>
        </p:nvSpPr>
        <p:spPr>
          <a:xfrm>
            <a:off x="3043044" y="839400"/>
            <a:ext cx="3184574" cy="369332"/>
          </a:xfrm>
          <a:prstGeom prst="rect">
            <a:avLst/>
          </a:prstGeom>
          <a:noFill/>
        </p:spPr>
        <p:txBody>
          <a:bodyPr wrap="square" rtlCol="0">
            <a:spAutoFit/>
          </a:bodyPr>
          <a:lstStyle/>
          <a:p>
            <a:r>
              <a:rPr lang="pt-BR" sz="1800" b="1" dirty="0">
                <a:solidFill>
                  <a:srgbClr val="62504F"/>
                </a:solidFill>
                <a:latin typeface="Univers" panose="020B0603020202030204" pitchFamily="34" charset="0"/>
                <a:cs typeface="Arial" panose="020B0604020202020204" pitchFamily="34" charset="0"/>
              </a:rPr>
              <a:t>Área Administrativa</a:t>
            </a:r>
            <a:endParaRPr lang="pt-BR" dirty="0"/>
          </a:p>
        </p:txBody>
      </p:sp>
      <p:sp>
        <p:nvSpPr>
          <p:cNvPr id="15" name="Google Shape;187;p20">
            <a:extLst>
              <a:ext uri="{FF2B5EF4-FFF2-40B4-BE49-F238E27FC236}">
                <a16:creationId xmlns:a16="http://schemas.microsoft.com/office/drawing/2014/main" id="{A06C3EDE-B9A8-62EF-1C3C-46489B23B72E}"/>
              </a:ext>
            </a:extLst>
          </p:cNvPr>
          <p:cNvSpPr txBox="1"/>
          <p:nvPr/>
        </p:nvSpPr>
        <p:spPr>
          <a:xfrm>
            <a:off x="810413" y="4330732"/>
            <a:ext cx="7250379" cy="934210"/>
          </a:xfrm>
          <a:prstGeom prst="rect">
            <a:avLst/>
          </a:prstGeom>
          <a:noFill/>
          <a:ln>
            <a:noFill/>
          </a:ln>
        </p:spPr>
        <p:txBody>
          <a:bodyPr spcFirstLastPara="1" wrap="square" lIns="0" tIns="10775" rIns="0" bIns="0" anchor="t" anchorCtr="0">
            <a:spAutoFit/>
          </a:bodyPr>
          <a:lstStyle/>
          <a:p>
            <a:pPr indent="1980565" algn="just">
              <a:lnSpc>
                <a:spcPct val="150000"/>
              </a:lnSpc>
            </a:pPr>
            <a:r>
              <a:rPr lang="pt-BR" sz="1000" dirty="0">
                <a:solidFill>
                  <a:srgbClr val="62504F"/>
                </a:solidFill>
                <a:effectLst/>
                <a:latin typeface="Univers" panose="020B0603020202030204" pitchFamily="34" charset="0"/>
                <a:ea typeface="Arial" panose="020B0604020202020204" pitchFamily="34" charset="0"/>
              </a:rPr>
              <a:t> </a:t>
            </a:r>
            <a:r>
              <a:rPr lang="pt-BR" sz="1000" spc="120" dirty="0">
                <a:solidFill>
                  <a:srgbClr val="62504F"/>
                </a:solidFill>
                <a:effectLst/>
                <a:latin typeface="Univers" panose="020B0603020202030204" pitchFamily="34" charset="0"/>
                <a:ea typeface="Century Gothic" panose="020B0502020202020204" pitchFamily="34" charset="0"/>
                <a:cs typeface="Century Gothic" panose="020B0502020202020204" pitchFamily="34" charset="0"/>
              </a:rPr>
              <a:t>Na referida visita fomos recepcionados pela gerente financeira da empresa Sra. Deborah Cristiane Duarte, que nos informou acerca dos trabalhos </a:t>
            </a:r>
            <a:r>
              <a:rPr lang="pt-BR" sz="1000" spc="120" dirty="0">
                <a:solidFill>
                  <a:srgbClr val="62504F"/>
                </a:solidFill>
                <a:latin typeface="Univers" panose="020B0603020202030204" pitchFamily="34" charset="0"/>
                <a:ea typeface="Century Gothic" panose="020B0502020202020204" pitchFamily="34" charset="0"/>
                <a:cs typeface="Century Gothic" panose="020B0502020202020204" pitchFamily="34" charset="0"/>
              </a:rPr>
              <a:t>realizados nos últimos 30 (trinta) dias, bem como acerca do planejamento </a:t>
            </a:r>
            <a:r>
              <a:rPr lang="pt-BR" sz="1000" spc="120" dirty="0">
                <a:solidFill>
                  <a:srgbClr val="62504F"/>
                </a:solidFill>
                <a:effectLst/>
                <a:latin typeface="Univers" panose="020B0603020202030204" pitchFamily="34" charset="0"/>
                <a:ea typeface="Century Gothic" panose="020B0502020202020204" pitchFamily="34" charset="0"/>
                <a:cs typeface="Century Gothic" panose="020B0502020202020204" pitchFamily="34" charset="0"/>
              </a:rPr>
              <a:t>para o próximo trimestre.</a:t>
            </a:r>
            <a:endParaRPr lang="pt-BR" sz="1000" dirty="0">
              <a:effectLst/>
              <a:latin typeface="Univers" panose="020B0603020202030204" pitchFamily="34" charset="0"/>
              <a:ea typeface="Times New Roman" panose="02020603050405020304" pitchFamily="18" charset="0"/>
            </a:endParaRPr>
          </a:p>
          <a:p>
            <a:pPr indent="1980565" algn="just">
              <a:lnSpc>
                <a:spcPct val="150000"/>
              </a:lnSpc>
            </a:pPr>
            <a:endParaRPr lang="pt-BR" sz="1000" dirty="0">
              <a:effectLst/>
              <a:latin typeface="Univers" panose="020B0603020202030204" pitchFamily="34" charset="0"/>
              <a:ea typeface="Arial" panose="020B0604020202020204" pitchFamily="34" charset="0"/>
            </a:endParaRPr>
          </a:p>
        </p:txBody>
      </p:sp>
      <p:pic>
        <p:nvPicPr>
          <p:cNvPr id="3" name="Imagem 2">
            <a:extLst>
              <a:ext uri="{FF2B5EF4-FFF2-40B4-BE49-F238E27FC236}">
                <a16:creationId xmlns:a16="http://schemas.microsoft.com/office/drawing/2014/main" id="{1B76B6E2-C114-D756-9529-A75C028F2118}"/>
              </a:ext>
            </a:extLst>
          </p:cNvPr>
          <p:cNvPicPr>
            <a:picLocks noChangeAspect="1"/>
          </p:cNvPicPr>
          <p:nvPr/>
        </p:nvPicPr>
        <p:blipFill>
          <a:blip r:embed="rId4"/>
          <a:srcRect l="8819" r="10958" b="33199"/>
          <a:stretch/>
        </p:blipFill>
        <p:spPr>
          <a:xfrm>
            <a:off x="1951831" y="1228384"/>
            <a:ext cx="4924897" cy="3075716"/>
          </a:xfrm>
          <a:prstGeom prst="rect">
            <a:avLst/>
          </a:prstGeom>
          <a:scene3d>
            <a:camera prst="orthographicFront">
              <a:rot lat="0" lon="10799978" rev="0"/>
            </a:camera>
            <a:lightRig rig="threePt" dir="t"/>
          </a:scene3d>
        </p:spPr>
      </p:pic>
      <p:sp>
        <p:nvSpPr>
          <p:cNvPr id="5" name="Smiley 4">
            <a:extLst>
              <a:ext uri="{FF2B5EF4-FFF2-40B4-BE49-F238E27FC236}">
                <a16:creationId xmlns:a16="http://schemas.microsoft.com/office/drawing/2014/main" id="{02651CBA-60ED-AB03-B74E-3353B3B0D947}"/>
              </a:ext>
            </a:extLst>
          </p:cNvPr>
          <p:cNvSpPr/>
          <p:nvPr/>
        </p:nvSpPr>
        <p:spPr>
          <a:xfrm>
            <a:off x="3454324" y="2526223"/>
            <a:ext cx="256309" cy="249382"/>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pt-BR" dirty="0"/>
          </a:p>
        </p:txBody>
      </p:sp>
      <p:sp>
        <p:nvSpPr>
          <p:cNvPr id="8" name="Smiley 7">
            <a:extLst>
              <a:ext uri="{FF2B5EF4-FFF2-40B4-BE49-F238E27FC236}">
                <a16:creationId xmlns:a16="http://schemas.microsoft.com/office/drawing/2014/main" id="{91EEA410-FF9F-DAB7-0E42-C29A730F18B1}"/>
              </a:ext>
            </a:extLst>
          </p:cNvPr>
          <p:cNvSpPr/>
          <p:nvPr/>
        </p:nvSpPr>
        <p:spPr>
          <a:xfrm>
            <a:off x="5356630" y="2447059"/>
            <a:ext cx="256309" cy="249382"/>
          </a:xfrm>
          <a:prstGeom prst="smileyFac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pt-BR" dirty="0"/>
          </a:p>
        </p:txBody>
      </p:sp>
    </p:spTree>
    <p:extLst>
      <p:ext uri="{BB962C8B-B14F-4D97-AF65-F5344CB8AC3E}">
        <p14:creationId xmlns:p14="http://schemas.microsoft.com/office/powerpoint/2010/main" val="3153706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a:t>
            </a:r>
            <a:br>
              <a:rPr lang="pt-BR" sz="1500" b="1" dirty="0">
                <a:solidFill>
                  <a:srgbClr val="C67E6C"/>
                </a:solidFill>
                <a:latin typeface="Noto Sans"/>
                <a:ea typeface="Noto Sans"/>
                <a:cs typeface="Noto Sans"/>
                <a:sym typeface="Noto Sans"/>
              </a:rPr>
            </a:br>
            <a:r>
              <a:rPr lang="pt-BR" sz="1200" b="1" i="1" u="sng" dirty="0">
                <a:solidFill>
                  <a:srgbClr val="62504F"/>
                </a:solidFill>
                <a:latin typeface="Noto Sans"/>
                <a:ea typeface="Noto Sans"/>
                <a:cs typeface="Noto Sans"/>
                <a:sym typeface="Noto Sans"/>
              </a:rPr>
              <a:t>BALANÇO </a:t>
            </a:r>
            <a:r>
              <a:rPr lang="pt-BR" sz="1200" b="1" i="1" dirty="0">
                <a:solidFill>
                  <a:srgbClr val="62504F"/>
                </a:solidFill>
                <a:latin typeface="Noto Sans"/>
                <a:ea typeface="Noto Sans"/>
                <a:cs typeface="Noto Sans"/>
                <a:sym typeface="Noto Sans"/>
              </a:rPr>
              <a:t>/ </a:t>
            </a:r>
            <a:r>
              <a:rPr lang="pt-BR" sz="1200" i="1" dirty="0">
                <a:solidFill>
                  <a:srgbClr val="62504F"/>
                </a:solidFill>
                <a:latin typeface="Noto Sans"/>
                <a:ea typeface="Noto Sans"/>
                <a:cs typeface="Noto Sans"/>
                <a:sym typeface="Noto Sans"/>
              </a:rPr>
              <a:t>DRE / CONTAS A PAGAR X RECEBER / ESTOQUE / 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  ENDIVIDAMENTO</a:t>
            </a:r>
            <a:endParaRPr sz="1200"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7" name="Google Shape;187;p20"/>
          <p:cNvSpPr txBox="1"/>
          <p:nvPr/>
        </p:nvSpPr>
        <p:spPr>
          <a:xfrm>
            <a:off x="810413" y="839400"/>
            <a:ext cx="7800187" cy="4292822"/>
          </a:xfrm>
          <a:prstGeom prst="rect">
            <a:avLst/>
          </a:prstGeom>
          <a:noFill/>
          <a:ln>
            <a:noFill/>
          </a:ln>
        </p:spPr>
        <p:txBody>
          <a:bodyPr spcFirstLastPara="1" wrap="square" lIns="0" tIns="10775" rIns="0" bIns="0" anchor="t" anchorCtr="0">
            <a:spAutoFit/>
          </a:bodyPr>
          <a:lstStyle/>
          <a:p>
            <a:pPr marL="12700" marR="7620" indent="1980000" algn="just">
              <a:lnSpc>
                <a:spcPct val="150000"/>
              </a:lnSpc>
            </a:pPr>
            <a:r>
              <a:rPr lang="pt-BR" sz="850" kern="0" spc="120" dirty="0">
                <a:solidFill>
                  <a:srgbClr val="62504E"/>
                </a:solidFill>
                <a:effectLst/>
                <a:latin typeface="Univers" panose="020B0603020202030204" pitchFamily="34" charset="0"/>
                <a:ea typeface="Times New Roman" panose="02020603050405020304" pitchFamily="18" charset="0"/>
                <a:cs typeface="Arial" panose="020B0604020202020204" pitchFamily="34" charset="0"/>
              </a:rPr>
              <a:t>A recuperanda realiza o fechamento contábil e fiscal mensalmente, sendo que os dados apresentados pela Administradora Judicial são obtidos em bases comparativas, ao qual são aplicados procedimentos de análise técnica contábil, incluindo cálculo</a:t>
            </a:r>
            <a:r>
              <a:rPr lang="pt-BR" sz="850" spc="120" dirty="0">
                <a:solidFill>
                  <a:srgbClr val="62504E"/>
                </a:solidFill>
                <a:latin typeface="Univers" panose="020B0603020202030204" pitchFamily="34" charset="0"/>
                <a:ea typeface="Times New Roman" panose="02020603050405020304" pitchFamily="18" charset="0"/>
                <a:cs typeface="Arial" panose="020B0604020202020204" pitchFamily="34" charset="0"/>
              </a:rPr>
              <a:t>s</a:t>
            </a:r>
            <a:r>
              <a:rPr lang="pt-BR" sz="850" kern="0" spc="120" dirty="0">
                <a:solidFill>
                  <a:srgbClr val="62504E"/>
                </a:solidFill>
                <a:effectLst/>
                <a:latin typeface="Univers" panose="020B0603020202030204" pitchFamily="34" charset="0"/>
                <a:ea typeface="Times New Roman" panose="02020603050405020304" pitchFamily="18" charset="0"/>
                <a:cs typeface="Arial" panose="020B0604020202020204" pitchFamily="34" charset="0"/>
              </a:rPr>
              <a:t> de indicadores. A atuação desta Administradora J</a:t>
            </a:r>
            <a:r>
              <a:rPr lang="pt-BR" sz="850" spc="120" dirty="0">
                <a:solidFill>
                  <a:srgbClr val="62504E"/>
                </a:solidFill>
                <a:latin typeface="Univers" panose="020B0603020202030204" pitchFamily="34" charset="0"/>
                <a:ea typeface="Times New Roman" panose="02020603050405020304" pitchFamily="18" charset="0"/>
                <a:cs typeface="Arial" panose="020B0604020202020204" pitchFamily="34" charset="0"/>
              </a:rPr>
              <a:t>udicial</a:t>
            </a:r>
            <a:r>
              <a:rPr lang="pt-BR" sz="850" kern="0" spc="120" dirty="0">
                <a:solidFill>
                  <a:srgbClr val="62504E"/>
                </a:solidFill>
                <a:effectLst/>
                <a:latin typeface="Univers" panose="020B0603020202030204" pitchFamily="34" charset="0"/>
                <a:ea typeface="Times New Roman" panose="02020603050405020304" pitchFamily="18" charset="0"/>
                <a:cs typeface="Arial" panose="020B0604020202020204" pitchFamily="34" charset="0"/>
              </a:rPr>
              <a:t> visa verificar a evolução das contas patrimoniais e </a:t>
            </a:r>
            <a:r>
              <a:rPr lang="pt-BR" sz="850" spc="120" dirty="0">
                <a:solidFill>
                  <a:srgbClr val="62504E"/>
                </a:solidFill>
                <a:latin typeface="Univers" panose="020B0603020202030204" pitchFamily="34" charset="0"/>
                <a:ea typeface="Times New Roman" panose="02020603050405020304" pitchFamily="18" charset="0"/>
                <a:cs typeface="Arial" panose="020B0604020202020204" pitchFamily="34" charset="0"/>
              </a:rPr>
              <a:t>os</a:t>
            </a:r>
            <a:r>
              <a:rPr lang="pt-BR" sz="850" kern="0" spc="120" dirty="0">
                <a:solidFill>
                  <a:srgbClr val="62504E"/>
                </a:solidFill>
                <a:effectLst/>
                <a:latin typeface="Univers" panose="020B0603020202030204" pitchFamily="34" charset="0"/>
                <a:ea typeface="Times New Roman" panose="02020603050405020304" pitchFamily="18" charset="0"/>
                <a:cs typeface="Arial" panose="020B0604020202020204" pitchFamily="34" charset="0"/>
              </a:rPr>
              <a:t> resultados mensais auferidos pela recuperanda, analisando o desempenho ao longo dos meses de processamento da presente Recuperação Judicial.</a:t>
            </a:r>
          </a:p>
          <a:p>
            <a:pPr marL="12700" marR="7620" indent="1980000" algn="just">
              <a:lnSpc>
                <a:spcPct val="150000"/>
              </a:lnSpc>
            </a:pPr>
            <a:endParaRPr lang="pt-BR" sz="900" b="1" spc="120" dirty="0">
              <a:solidFill>
                <a:srgbClr val="62504E"/>
              </a:solidFill>
              <a:latin typeface="Univers" panose="020B0603020202030204" pitchFamily="34" charset="0"/>
              <a:ea typeface="Noto Sans"/>
              <a:cs typeface="Arial" panose="020B0604020202020204" pitchFamily="34" charset="0"/>
            </a:endParaRPr>
          </a:p>
          <a:p>
            <a:pPr marL="12700" marR="7620" indent="-12700" algn="just">
              <a:lnSpc>
                <a:spcPct val="150000"/>
              </a:lnSpc>
            </a:pPr>
            <a:r>
              <a:rPr lang="pt-BR" sz="1500" b="1" dirty="0">
                <a:solidFill>
                  <a:srgbClr val="C67E6C"/>
                </a:solidFill>
                <a:latin typeface="Noto Sans"/>
                <a:ea typeface="Noto Sans"/>
              </a:rPr>
              <a:t>PRINCIPAIS</a:t>
            </a:r>
            <a:r>
              <a:rPr lang="pt-BR" sz="1500" b="1" spc="120" dirty="0">
                <a:solidFill>
                  <a:srgbClr val="62504E"/>
                </a:solidFill>
                <a:effectLst/>
                <a:latin typeface="Univers" panose="020B0603020202030204" pitchFamily="34" charset="0"/>
                <a:ea typeface="Arial" panose="020B0604020202020204" pitchFamily="34" charset="0"/>
                <a:cs typeface="Arial" panose="020B0604020202020204" pitchFamily="34" charset="0"/>
              </a:rPr>
              <a:t> </a:t>
            </a:r>
            <a:r>
              <a:rPr lang="pt-BR" sz="1500" b="1" dirty="0">
                <a:solidFill>
                  <a:srgbClr val="C67E6C"/>
                </a:solidFill>
                <a:latin typeface="Noto Sans"/>
                <a:ea typeface="Noto Sans"/>
              </a:rPr>
              <a:t>MOVIMENTOS DO PERÍODO APURADO NO BALANÇO PATRIMONIAL:</a:t>
            </a:r>
          </a:p>
          <a:p>
            <a:pPr indent="1980000" algn="just">
              <a:lnSpc>
                <a:spcPct val="150000"/>
              </a:lnSpc>
              <a:buNone/>
            </a:pPr>
            <a:r>
              <a:rPr lang="pt-BR" sz="850" spc="120" dirty="0">
                <a:solidFill>
                  <a:srgbClr val="62504E"/>
                </a:solidFill>
                <a:latin typeface="Univers" panose="020B0603020202030204" pitchFamily="34" charset="0"/>
                <a:cs typeface="Arial" panose="020B0604020202020204" pitchFamily="34" charset="0"/>
              </a:rPr>
              <a:t>Da análise do balanço no período apurado, quais sejam os meses de janeiro, fevereiro até  abril de 2025, não se observam alterações significativas em relação ao consolidado do ano de 2024. Destacam-se, contudo, a continuidade da redução do ativo circulante e a manutenção do elevado passivo tributário e de empréstimos, reforçando a tendência observada desde o início do exercício.</a:t>
            </a:r>
          </a:p>
          <a:p>
            <a:pPr indent="1980000" algn="just">
              <a:lnSpc>
                <a:spcPct val="150000"/>
              </a:lnSpc>
              <a:buNone/>
            </a:pPr>
            <a:r>
              <a:rPr lang="pt-BR" sz="850" spc="120" dirty="0">
                <a:solidFill>
                  <a:srgbClr val="62504E"/>
                </a:solidFill>
                <a:latin typeface="Univers" panose="020B0603020202030204" pitchFamily="34" charset="0"/>
                <a:cs typeface="Arial" panose="020B0604020202020204" pitchFamily="34" charset="0"/>
              </a:rPr>
              <a:t>Observa-se que o ativo circulante, em abril de 2025, sinalizando ausência de recuperação ou reinvestimento relevante em ativos de curto prazo. O passivo circulante, que era de R$ 218.295.194,36 em 2024, elevou-se para R$ 218.491.100,52 em abril de 2025, o que representa um acréscimo de aproximadamente R$ 200.000,00, intensificando ainda mais a pressão sobre a estrutura de capital de curto prazo da empresa.</a:t>
            </a:r>
          </a:p>
          <a:p>
            <a:pPr indent="1980000" algn="just">
              <a:lnSpc>
                <a:spcPct val="150000"/>
              </a:lnSpc>
            </a:pPr>
            <a:r>
              <a:rPr lang="pt-BR" sz="850" spc="120" dirty="0">
                <a:solidFill>
                  <a:srgbClr val="62504E"/>
                </a:solidFill>
                <a:latin typeface="Univers" panose="020B0603020202030204" pitchFamily="34" charset="0"/>
                <a:cs typeface="Arial" panose="020B0604020202020204" pitchFamily="34" charset="0"/>
              </a:rPr>
              <a:t>Ademais, o estoque manteve-se estável em R$ 4.998.800,00, o que demonstra atividade econômica em estagnação, sem renovação significativa dos produtos ou giro de mercadorias. </a:t>
            </a:r>
          </a:p>
          <a:p>
            <a:pPr indent="1980000" algn="just">
              <a:lnSpc>
                <a:spcPct val="150000"/>
              </a:lnSpc>
            </a:pPr>
            <a:r>
              <a:rPr lang="pt-BR" sz="850" spc="120" dirty="0">
                <a:solidFill>
                  <a:srgbClr val="62504E"/>
                </a:solidFill>
                <a:latin typeface="Univers" panose="020B0603020202030204" pitchFamily="34" charset="0"/>
                <a:cs typeface="Arial" panose="020B0604020202020204" pitchFamily="34" charset="0"/>
              </a:rPr>
              <a:t>Tais movimentos indicam a necessidade urgente de reestruturação da gestão de caixa, com foco na otimização dos ativos circulantes e renegociação de passivos de curto prazo, a fim de evitar desequilíbrios financeiros futuros e comprometer a continuidade operacional da empresa.</a:t>
            </a: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09</a:t>
            </a:r>
            <a:endParaRPr sz="1000" b="1" dirty="0">
              <a:solidFill>
                <a:srgbClr val="62504F"/>
              </a:solidFill>
              <a:latin typeface="Noto Sans"/>
              <a:ea typeface="Noto Sans"/>
              <a:cs typeface="Noto Sans"/>
              <a:sym typeface="Noto Sans"/>
            </a:endParaRPr>
          </a:p>
        </p:txBody>
      </p:sp>
    </p:spTree>
    <p:extLst>
      <p:ext uri="{BB962C8B-B14F-4D97-AF65-F5344CB8AC3E}">
        <p14:creationId xmlns:p14="http://schemas.microsoft.com/office/powerpoint/2010/main" val="3381978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b="1" i="1" u="sng" dirty="0">
                <a:solidFill>
                  <a:srgbClr val="62504F"/>
                </a:solidFill>
                <a:latin typeface="Noto Sans"/>
                <a:ea typeface="Noto Sans"/>
                <a:cs typeface="Noto Sans"/>
                <a:sym typeface="Noto Sans"/>
              </a:rPr>
              <a:t>BALANÇO</a:t>
            </a:r>
            <a:r>
              <a:rPr lang="pt-BR" sz="1200" b="1" i="1" dirty="0">
                <a:solidFill>
                  <a:srgbClr val="62504F"/>
                </a:solidFill>
                <a:latin typeface="Noto Sans"/>
                <a:ea typeface="Noto Sans"/>
                <a:cs typeface="Noto Sans"/>
                <a:sym typeface="Noto Sans"/>
              </a:rPr>
              <a:t> / </a:t>
            </a:r>
            <a:r>
              <a:rPr lang="pt-BR" sz="1200" i="1" dirty="0">
                <a:solidFill>
                  <a:srgbClr val="62504F"/>
                </a:solidFill>
                <a:latin typeface="Noto Sans"/>
                <a:ea typeface="Noto Sans"/>
                <a:cs typeface="Noto Sans"/>
                <a:sym typeface="Noto Sans"/>
              </a:rPr>
              <a:t>DRE / CONTAS A PAGAR X RECEBER / ESTOQUE / 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 ENDIVIDAMENTO</a:t>
            </a:r>
            <a:endParaRPr sz="1200"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10</a:t>
            </a:r>
            <a:endParaRPr sz="1000" b="1" dirty="0">
              <a:solidFill>
                <a:srgbClr val="62504F"/>
              </a:solidFill>
              <a:latin typeface="Noto Sans"/>
              <a:ea typeface="Noto Sans"/>
              <a:cs typeface="Noto Sans"/>
              <a:sym typeface="Noto Sans"/>
            </a:endParaRPr>
          </a:p>
        </p:txBody>
      </p:sp>
      <p:graphicFrame>
        <p:nvGraphicFramePr>
          <p:cNvPr id="3" name="Gráfico 2">
            <a:extLst>
              <a:ext uri="{FF2B5EF4-FFF2-40B4-BE49-F238E27FC236}">
                <a16:creationId xmlns:a16="http://schemas.microsoft.com/office/drawing/2014/main" id="{82730F7B-CE33-475B-3DF4-2AF4CAE129E8}"/>
              </a:ext>
            </a:extLst>
          </p:cNvPr>
          <p:cNvGraphicFramePr>
            <a:graphicFrameLocks/>
          </p:cNvGraphicFramePr>
          <p:nvPr>
            <p:extLst>
              <p:ext uri="{D42A27DB-BD31-4B8C-83A1-F6EECF244321}">
                <p14:modId xmlns:p14="http://schemas.microsoft.com/office/powerpoint/2010/main" val="564868970"/>
              </p:ext>
            </p:extLst>
          </p:nvPr>
        </p:nvGraphicFramePr>
        <p:xfrm>
          <a:off x="810413" y="1027638"/>
          <a:ext cx="7645513" cy="353836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19018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a:t>
            </a:r>
            <a:r>
              <a:rPr lang="pt-BR" sz="1200" b="1" i="1" dirty="0">
                <a:solidFill>
                  <a:srgbClr val="62504F"/>
                </a:solidFill>
                <a:latin typeface="Noto Sans"/>
                <a:ea typeface="Noto Sans"/>
                <a:cs typeface="Noto Sans"/>
                <a:sym typeface="Noto Sans"/>
              </a:rPr>
              <a:t> / </a:t>
            </a:r>
            <a:r>
              <a:rPr lang="pt-BR" sz="1200" b="1" i="1" u="sng" dirty="0">
                <a:solidFill>
                  <a:srgbClr val="62504F"/>
                </a:solidFill>
                <a:latin typeface="Noto Sans"/>
                <a:ea typeface="Noto Sans"/>
                <a:cs typeface="Noto Sans"/>
                <a:sym typeface="Noto Sans"/>
              </a:rPr>
              <a:t>DRE</a:t>
            </a:r>
            <a:r>
              <a:rPr lang="pt-BR" sz="1200" b="1" i="1" dirty="0">
                <a:solidFill>
                  <a:srgbClr val="62504F"/>
                </a:solidFill>
                <a:latin typeface="Noto Sans"/>
                <a:ea typeface="Noto Sans"/>
                <a:cs typeface="Noto Sans"/>
                <a:sym typeface="Noto Sans"/>
              </a:rPr>
              <a:t> / </a:t>
            </a:r>
            <a:r>
              <a:rPr lang="pt-BR" sz="1200" i="1" dirty="0">
                <a:solidFill>
                  <a:srgbClr val="62504F"/>
                </a:solidFill>
                <a:latin typeface="Noto Sans"/>
                <a:ea typeface="Noto Sans"/>
                <a:cs typeface="Noto Sans"/>
                <a:sym typeface="Noto Sans"/>
              </a:rPr>
              <a:t>CONTAS A PAGAR X RECEBER / ESTOQUE / 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 ENDIVIDAMENTO</a:t>
            </a:r>
            <a:endParaRPr sz="1200"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7" name="Google Shape;187;p20"/>
          <p:cNvSpPr txBox="1"/>
          <p:nvPr/>
        </p:nvSpPr>
        <p:spPr>
          <a:xfrm>
            <a:off x="623778" y="915050"/>
            <a:ext cx="7887240" cy="2203788"/>
          </a:xfrm>
          <a:prstGeom prst="rect">
            <a:avLst/>
          </a:prstGeom>
          <a:noFill/>
          <a:ln>
            <a:noFill/>
          </a:ln>
        </p:spPr>
        <p:txBody>
          <a:bodyPr spcFirstLastPara="1" wrap="square" lIns="0" tIns="10775" rIns="0" bIns="0" anchor="t" anchorCtr="0">
            <a:spAutoFit/>
          </a:bodyPr>
          <a:lstStyle/>
          <a:p>
            <a:pPr marL="12700" marR="7620" indent="708025" algn="just">
              <a:lnSpc>
                <a:spcPct val="150000"/>
              </a:lnSpc>
            </a:pPr>
            <a:r>
              <a:rPr lang="pt-BR" sz="1500" b="1" dirty="0">
                <a:solidFill>
                  <a:srgbClr val="C67E6C"/>
                </a:solidFill>
                <a:latin typeface="Noto Sans"/>
                <a:ea typeface="Noto Sans"/>
              </a:rPr>
              <a:t>INFORMAÇÕES DO DRE</a:t>
            </a:r>
          </a:p>
          <a:p>
            <a:pPr indent="1980000" algn="just">
              <a:lnSpc>
                <a:spcPct val="150000"/>
              </a:lnSpc>
            </a:pPr>
            <a:r>
              <a:rPr lang="pt-BR" sz="800" spc="120" dirty="0">
                <a:solidFill>
                  <a:srgbClr val="62504E"/>
                </a:solidFill>
                <a:latin typeface="Univers" panose="020B0603020202030204" pitchFamily="34" charset="0"/>
                <a:cs typeface="Arial" panose="020B0604020202020204" pitchFamily="34" charset="0"/>
              </a:rPr>
              <a:t>O faturamento da recuperanda vem se mantendo extremamente baixo desde o exercício de 2024, durante o primeiro bimestre de 2025, observou-se ligeira melhora, com faturamento equivalente a aproximadamente 25% do total registrado em 2024, o que corresponde a cerca de R$ 18.727,49. Todavia, essa elevação não representa uma retomada estrutural das operações, considerando-se o nível ainda muito reduzido das receitas frente às obrigações assumidas no plano.</a:t>
            </a:r>
          </a:p>
          <a:p>
            <a:pPr indent="1980000" algn="just">
              <a:lnSpc>
                <a:spcPct val="150000"/>
              </a:lnSpc>
            </a:pPr>
            <a:r>
              <a:rPr lang="pt-BR" sz="800" spc="120" dirty="0">
                <a:solidFill>
                  <a:srgbClr val="62504E"/>
                </a:solidFill>
                <a:latin typeface="Univers" panose="020B0603020202030204" pitchFamily="34" charset="0"/>
                <a:cs typeface="Arial" panose="020B0604020202020204" pitchFamily="34" charset="0"/>
              </a:rPr>
              <a:t>A análise do mês de abril de 2025 não demonstrou continuidade significativa na tendência de recuperação. O faturamento no referido mês permaneceu em patamares modestos, ainda muito aquém do necessário para viabilizar a execução do Plano de Recuperação Judicial. A atividade comercial segue estagnada, sem indícios concretos de expansão de vendas ou reativação significativa da operação.</a:t>
            </a:r>
          </a:p>
          <a:p>
            <a:pPr indent="1980000" algn="just">
              <a:lnSpc>
                <a:spcPct val="150000"/>
              </a:lnSpc>
            </a:pPr>
            <a:endParaRPr lang="pt-BR" sz="800" spc="120" dirty="0">
              <a:solidFill>
                <a:srgbClr val="62504E"/>
              </a:solidFill>
              <a:latin typeface="Univers" panose="020B0603020202030204" pitchFamily="34" charset="0"/>
              <a:cs typeface="Arial" panose="020B0604020202020204" pitchFamily="34" charset="0"/>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11</a:t>
            </a:r>
            <a:endParaRPr sz="1000" b="1" dirty="0">
              <a:solidFill>
                <a:srgbClr val="62504F"/>
              </a:solidFill>
              <a:latin typeface="Noto Sans"/>
              <a:ea typeface="Noto Sans"/>
              <a:cs typeface="Noto Sans"/>
              <a:sym typeface="Noto Sans"/>
            </a:endParaRPr>
          </a:p>
        </p:txBody>
      </p:sp>
      <p:graphicFrame>
        <p:nvGraphicFramePr>
          <p:cNvPr id="4" name="Gráfico 3">
            <a:extLst>
              <a:ext uri="{FF2B5EF4-FFF2-40B4-BE49-F238E27FC236}">
                <a16:creationId xmlns:a16="http://schemas.microsoft.com/office/drawing/2014/main" id="{90CFC8EC-7123-F89E-9145-8E1080A409E0}"/>
              </a:ext>
            </a:extLst>
          </p:cNvPr>
          <p:cNvGraphicFramePr>
            <a:graphicFrameLocks/>
          </p:cNvGraphicFramePr>
          <p:nvPr>
            <p:extLst>
              <p:ext uri="{D42A27DB-BD31-4B8C-83A1-F6EECF244321}">
                <p14:modId xmlns:p14="http://schemas.microsoft.com/office/powerpoint/2010/main" val="3721133445"/>
              </p:ext>
            </p:extLst>
          </p:nvPr>
        </p:nvGraphicFramePr>
        <p:xfrm>
          <a:off x="632982" y="2998381"/>
          <a:ext cx="7725843" cy="175121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26869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a:t>
            </a:r>
            <a:r>
              <a:rPr lang="pt-BR" sz="1200" b="1" i="1" dirty="0">
                <a:solidFill>
                  <a:srgbClr val="62504F"/>
                </a:solidFill>
                <a:latin typeface="Noto Sans"/>
                <a:ea typeface="Noto Sans"/>
                <a:cs typeface="Noto Sans"/>
                <a:sym typeface="Noto Sans"/>
              </a:rPr>
              <a:t> / </a:t>
            </a:r>
            <a:r>
              <a:rPr lang="pt-BR" sz="1200" b="1" i="1" u="sng" dirty="0">
                <a:solidFill>
                  <a:srgbClr val="62504F"/>
                </a:solidFill>
                <a:latin typeface="Noto Sans"/>
                <a:ea typeface="Noto Sans"/>
                <a:cs typeface="Noto Sans"/>
                <a:sym typeface="Noto Sans"/>
              </a:rPr>
              <a:t>DRE</a:t>
            </a:r>
            <a:r>
              <a:rPr lang="pt-BR" sz="1200" b="1" i="1" dirty="0">
                <a:solidFill>
                  <a:srgbClr val="62504F"/>
                </a:solidFill>
                <a:latin typeface="Noto Sans"/>
                <a:ea typeface="Noto Sans"/>
                <a:cs typeface="Noto Sans"/>
                <a:sym typeface="Noto Sans"/>
              </a:rPr>
              <a:t> / </a:t>
            </a:r>
            <a:r>
              <a:rPr lang="pt-BR" sz="1200" i="1" dirty="0">
                <a:solidFill>
                  <a:srgbClr val="62504F"/>
                </a:solidFill>
                <a:latin typeface="Noto Sans"/>
                <a:ea typeface="Noto Sans"/>
                <a:cs typeface="Noto Sans"/>
                <a:sym typeface="Noto Sans"/>
              </a:rPr>
              <a:t>CONTAS A PAGAR X RECEBER / ESTOQUE / 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 ENDIVIDAMENTO</a:t>
            </a: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7" name="Google Shape;187;p20"/>
          <p:cNvSpPr txBox="1"/>
          <p:nvPr/>
        </p:nvSpPr>
        <p:spPr>
          <a:xfrm>
            <a:off x="834713" y="915050"/>
            <a:ext cx="7645612" cy="1049626"/>
          </a:xfrm>
          <a:prstGeom prst="rect">
            <a:avLst/>
          </a:prstGeom>
          <a:noFill/>
          <a:ln>
            <a:noFill/>
          </a:ln>
        </p:spPr>
        <p:txBody>
          <a:bodyPr spcFirstLastPara="1" wrap="square" lIns="0" tIns="10775" rIns="0" bIns="0" anchor="t" anchorCtr="0">
            <a:spAutoFit/>
          </a:bodyPr>
          <a:lstStyle/>
          <a:p>
            <a:pPr marL="12700" marR="7620" indent="1962150" algn="just">
              <a:lnSpc>
                <a:spcPct val="150000"/>
              </a:lnSpc>
            </a:pPr>
            <a:r>
              <a:rPr lang="pt-BR" sz="900" spc="120" dirty="0">
                <a:solidFill>
                  <a:srgbClr val="62504E"/>
                </a:solidFill>
                <a:latin typeface="Univers" panose="020B0603020202030204" pitchFamily="34" charset="0"/>
                <a:cs typeface="Arial" panose="020B0604020202020204" pitchFamily="34" charset="0"/>
              </a:rPr>
              <a:t>O Custo das Mercadorias Vendidas (CMV) de 2022 foi de R$ 4.394.547,01, representando 31,38% da receita bruta daquele ano. No entanto, com a drástica queda nas vendas nos anos seguintes, o CMV foi praticamente anulado, uma vez que a receita líquida também despencou. Em 2023, a receita líquida foi nula e, em </a:t>
            </a:r>
            <a:r>
              <a:rPr lang="pt-BR" sz="900" b="1" spc="120" dirty="0">
                <a:solidFill>
                  <a:srgbClr val="62504E"/>
                </a:solidFill>
                <a:latin typeface="Univers" panose="020B0603020202030204" pitchFamily="34" charset="0"/>
                <a:cs typeface="Arial" panose="020B0604020202020204" pitchFamily="34" charset="0"/>
              </a:rPr>
              <a:t>ABRIL</a:t>
            </a:r>
            <a:r>
              <a:rPr lang="pt-BR" sz="900" spc="120" dirty="0">
                <a:solidFill>
                  <a:srgbClr val="62504E"/>
                </a:solidFill>
                <a:latin typeface="Univers" panose="020B0603020202030204" pitchFamily="34" charset="0"/>
                <a:cs typeface="Arial" panose="020B0604020202020204" pitchFamily="34" charset="0"/>
              </a:rPr>
              <a:t> de 2025, a empresa registrou apenas as receitas de alugueis, assim, não gerando custos. Tal registro implica apresentar o gráfico em zero.</a:t>
            </a: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12</a:t>
            </a:r>
            <a:endParaRPr sz="1000" b="1" dirty="0">
              <a:solidFill>
                <a:srgbClr val="62504F"/>
              </a:solidFill>
              <a:latin typeface="Noto Sans"/>
              <a:ea typeface="Noto Sans"/>
              <a:cs typeface="Noto Sans"/>
              <a:sym typeface="Noto Sans"/>
            </a:endParaRPr>
          </a:p>
        </p:txBody>
      </p:sp>
      <p:graphicFrame>
        <p:nvGraphicFramePr>
          <p:cNvPr id="4" name="Gráfico 3">
            <a:extLst>
              <a:ext uri="{FF2B5EF4-FFF2-40B4-BE49-F238E27FC236}">
                <a16:creationId xmlns:a16="http://schemas.microsoft.com/office/drawing/2014/main" id="{30267E9E-870A-96E7-6918-6EC1C7E31283}"/>
              </a:ext>
            </a:extLst>
          </p:cNvPr>
          <p:cNvGraphicFramePr>
            <a:graphicFrameLocks/>
          </p:cNvGraphicFramePr>
          <p:nvPr>
            <p:extLst>
              <p:ext uri="{D42A27DB-BD31-4B8C-83A1-F6EECF244321}">
                <p14:modId xmlns:p14="http://schemas.microsoft.com/office/powerpoint/2010/main" val="1180044022"/>
              </p:ext>
            </p:extLst>
          </p:nvPr>
        </p:nvGraphicFramePr>
        <p:xfrm>
          <a:off x="810413" y="2176131"/>
          <a:ext cx="7645612" cy="238987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3385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a:t>
            </a:r>
            <a:r>
              <a:rPr lang="pt-BR" sz="1200" b="1" i="1" dirty="0">
                <a:solidFill>
                  <a:srgbClr val="62504F"/>
                </a:solidFill>
                <a:latin typeface="Noto Sans"/>
                <a:ea typeface="Noto Sans"/>
                <a:cs typeface="Noto Sans"/>
                <a:sym typeface="Noto Sans"/>
              </a:rPr>
              <a:t>/ </a:t>
            </a:r>
            <a:r>
              <a:rPr lang="pt-BR" sz="1200" b="1" i="1" u="sng" dirty="0">
                <a:solidFill>
                  <a:srgbClr val="62504F"/>
                </a:solidFill>
                <a:latin typeface="Noto Sans"/>
                <a:ea typeface="Noto Sans"/>
                <a:cs typeface="Noto Sans"/>
                <a:sym typeface="Noto Sans"/>
              </a:rPr>
              <a:t>CONTAS A PAGAR X RECEBER </a:t>
            </a:r>
            <a:r>
              <a:rPr lang="pt-BR" sz="1200" b="1" i="1" dirty="0">
                <a:solidFill>
                  <a:srgbClr val="62504F"/>
                </a:solidFill>
                <a:latin typeface="Noto Sans"/>
                <a:ea typeface="Noto Sans"/>
                <a:cs typeface="Noto Sans"/>
                <a:sym typeface="Noto Sans"/>
              </a:rPr>
              <a:t>/ </a:t>
            </a:r>
            <a:r>
              <a:rPr lang="pt-BR" sz="1200" i="1" dirty="0">
                <a:solidFill>
                  <a:srgbClr val="62504F"/>
                </a:solidFill>
                <a:latin typeface="Noto Sans"/>
                <a:ea typeface="Noto Sans"/>
                <a:cs typeface="Noto Sans"/>
                <a:sym typeface="Noto Sans"/>
              </a:rPr>
              <a:t>ESTOQUE / 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 ENDIVIDAMENTO</a:t>
            </a:r>
            <a:endParaRPr sz="1200"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7" name="Google Shape;187;p20"/>
          <p:cNvSpPr txBox="1"/>
          <p:nvPr/>
        </p:nvSpPr>
        <p:spPr>
          <a:xfrm>
            <a:off x="408629" y="815436"/>
            <a:ext cx="8252151" cy="1834456"/>
          </a:xfrm>
          <a:prstGeom prst="rect">
            <a:avLst/>
          </a:prstGeom>
          <a:noFill/>
          <a:ln>
            <a:noFill/>
          </a:ln>
        </p:spPr>
        <p:txBody>
          <a:bodyPr spcFirstLastPara="1" wrap="square" lIns="0" tIns="10775" rIns="0" bIns="0" anchor="t" anchorCtr="0">
            <a:spAutoFit/>
          </a:bodyPr>
          <a:lstStyle/>
          <a:p>
            <a:pPr marL="12700" marR="7620" indent="708025" algn="just">
              <a:lnSpc>
                <a:spcPct val="150000"/>
              </a:lnSpc>
            </a:pPr>
            <a:r>
              <a:rPr lang="pt-BR" sz="1500" b="1" dirty="0">
                <a:solidFill>
                  <a:srgbClr val="C67E6C"/>
                </a:solidFill>
                <a:latin typeface="Noto Sans"/>
                <a:ea typeface="Noto Sans"/>
              </a:rPr>
              <a:t>CONTAS A PAGAR X RECEBER</a:t>
            </a:r>
          </a:p>
          <a:p>
            <a:pPr indent="1980000" algn="just">
              <a:lnSpc>
                <a:spcPct val="150000"/>
              </a:lnSpc>
              <a:buNone/>
            </a:pPr>
            <a:r>
              <a:rPr lang="pt-BR" sz="800" spc="120" dirty="0">
                <a:solidFill>
                  <a:srgbClr val="62504E"/>
                </a:solidFill>
                <a:latin typeface="Univers" panose="020B0603020202030204" pitchFamily="34" charset="0"/>
                <a:cs typeface="Arial" panose="020B0604020202020204" pitchFamily="34" charset="0"/>
              </a:rPr>
              <a:t>Verifica-se que, no período apurado, não houve qualquer modificação no índice de contas a receber. É possível afirmar, portanto, que a ausência de alterações no citado indicador, desde 2024, demonstra dificuldades em cobrar suas vendas e a redução nas vendas a crédito, o que afeta diretamente a disponibilidade de caixa. Além disso, os compromissos com fornecedores permanecem altos, sem redução significativa, o que indica dificuldades em equilibrar as obrigações de curto prazo.</a:t>
            </a:r>
          </a:p>
          <a:p>
            <a:pPr indent="1980000" algn="just">
              <a:lnSpc>
                <a:spcPct val="150000"/>
              </a:lnSpc>
              <a:buNone/>
            </a:pPr>
            <a:endParaRPr lang="pt-BR" sz="800" spc="120" dirty="0">
              <a:solidFill>
                <a:srgbClr val="62504E"/>
              </a:solidFill>
              <a:latin typeface="Univers" panose="020B0603020202030204" pitchFamily="34" charset="0"/>
              <a:cs typeface="Arial" panose="020B0604020202020204" pitchFamily="34" charset="0"/>
            </a:endParaRPr>
          </a:p>
          <a:p>
            <a:pPr indent="1980000" algn="just">
              <a:lnSpc>
                <a:spcPct val="150000"/>
              </a:lnSpc>
            </a:pPr>
            <a:r>
              <a:rPr lang="pt-BR" sz="800" spc="120" dirty="0">
                <a:solidFill>
                  <a:srgbClr val="62504E"/>
                </a:solidFill>
                <a:latin typeface="Univers" panose="020B0603020202030204" pitchFamily="34" charset="0"/>
                <a:cs typeface="Arial" panose="020B0604020202020204" pitchFamily="34" charset="0"/>
              </a:rPr>
              <a:t>Assim, o cenário verificado demonstra-se desafiador para a gestão financeira e de crédito. A necessidade de obtenção de novas receitas, seja por meio de geração de caixa, desmobilização ou capitalização externa se mostra necessária visando a continuidade das operações e o cumprimento das obrigações no processo de recuperação judicial.</a:t>
            </a:r>
          </a:p>
        </p:txBody>
      </p:sp>
      <p:sp>
        <p:nvSpPr>
          <p:cNvPr id="188" name="Google Shape;188;p20"/>
          <p:cNvSpPr/>
          <p:nvPr/>
        </p:nvSpPr>
        <p:spPr>
          <a:xfrm>
            <a:off x="8482700"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13</a:t>
            </a:r>
            <a:endParaRPr sz="1000" b="1" dirty="0">
              <a:solidFill>
                <a:srgbClr val="62504F"/>
              </a:solidFill>
              <a:latin typeface="Noto Sans"/>
              <a:ea typeface="Noto Sans"/>
              <a:cs typeface="Noto Sans"/>
              <a:sym typeface="Noto Sans"/>
            </a:endParaRPr>
          </a:p>
        </p:txBody>
      </p:sp>
      <p:graphicFrame>
        <p:nvGraphicFramePr>
          <p:cNvPr id="6" name="Gráfico 5">
            <a:extLst>
              <a:ext uri="{FF2B5EF4-FFF2-40B4-BE49-F238E27FC236}">
                <a16:creationId xmlns:a16="http://schemas.microsoft.com/office/drawing/2014/main" id="{77B589B6-247A-90AE-BC57-D6A859120991}"/>
              </a:ext>
            </a:extLst>
          </p:cNvPr>
          <p:cNvGraphicFramePr>
            <a:graphicFrameLocks/>
          </p:cNvGraphicFramePr>
          <p:nvPr>
            <p:extLst>
              <p:ext uri="{D42A27DB-BD31-4B8C-83A1-F6EECF244321}">
                <p14:modId xmlns:p14="http://schemas.microsoft.com/office/powerpoint/2010/main" val="3928101036"/>
              </p:ext>
            </p:extLst>
          </p:nvPr>
        </p:nvGraphicFramePr>
        <p:xfrm>
          <a:off x="408629" y="2997582"/>
          <a:ext cx="8074071" cy="156841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13659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 CONTAS A PAGAR X RECEBER </a:t>
            </a:r>
            <a:r>
              <a:rPr lang="pt-BR" sz="1200" b="1" i="1" dirty="0">
                <a:solidFill>
                  <a:srgbClr val="62504F"/>
                </a:solidFill>
                <a:latin typeface="Noto Sans"/>
                <a:ea typeface="Noto Sans"/>
                <a:cs typeface="Noto Sans"/>
                <a:sym typeface="Noto Sans"/>
              </a:rPr>
              <a:t>/ </a:t>
            </a:r>
            <a:r>
              <a:rPr lang="pt-BR" sz="1200" b="1" i="1" u="sng" dirty="0">
                <a:solidFill>
                  <a:srgbClr val="62504F"/>
                </a:solidFill>
                <a:latin typeface="Noto Sans"/>
                <a:ea typeface="Noto Sans"/>
                <a:cs typeface="Noto Sans"/>
                <a:sym typeface="Noto Sans"/>
              </a:rPr>
              <a:t>ESTOQUE </a:t>
            </a:r>
            <a:r>
              <a:rPr lang="pt-BR" sz="1200" b="1" i="1" dirty="0">
                <a:solidFill>
                  <a:srgbClr val="62504F"/>
                </a:solidFill>
                <a:latin typeface="Noto Sans"/>
                <a:ea typeface="Noto Sans"/>
                <a:cs typeface="Noto Sans"/>
                <a:sym typeface="Noto Sans"/>
              </a:rPr>
              <a:t>/ </a:t>
            </a:r>
            <a:r>
              <a:rPr lang="pt-BR" sz="1200" i="1" dirty="0">
                <a:solidFill>
                  <a:srgbClr val="62504F"/>
                </a:solidFill>
                <a:latin typeface="Noto Sans"/>
                <a:ea typeface="Noto Sans"/>
                <a:cs typeface="Noto Sans"/>
                <a:sym typeface="Noto Sans"/>
              </a:rPr>
              <a:t>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 ENDIVIDAMENTO</a:t>
            </a:r>
            <a:endParaRPr sz="1200"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7" name="Google Shape;187;p20"/>
          <p:cNvSpPr txBox="1"/>
          <p:nvPr/>
        </p:nvSpPr>
        <p:spPr>
          <a:xfrm>
            <a:off x="671475" y="770694"/>
            <a:ext cx="7801050" cy="1465124"/>
          </a:xfrm>
          <a:prstGeom prst="rect">
            <a:avLst/>
          </a:prstGeom>
          <a:noFill/>
          <a:ln>
            <a:noFill/>
          </a:ln>
        </p:spPr>
        <p:txBody>
          <a:bodyPr spcFirstLastPara="1" wrap="square" lIns="0" tIns="10775" rIns="0" bIns="0" anchor="t" anchorCtr="0">
            <a:spAutoFit/>
          </a:bodyPr>
          <a:lstStyle/>
          <a:p>
            <a:pPr marL="12700" marR="7620" indent="708025" algn="just">
              <a:lnSpc>
                <a:spcPct val="150000"/>
              </a:lnSpc>
            </a:pPr>
            <a:r>
              <a:rPr lang="pt-BR" sz="1500" b="1" dirty="0">
                <a:solidFill>
                  <a:srgbClr val="C67E6C"/>
                </a:solidFill>
                <a:latin typeface="Noto Sans"/>
                <a:ea typeface="Noto Sans"/>
              </a:rPr>
              <a:t>ESTOQUES</a:t>
            </a:r>
          </a:p>
          <a:p>
            <a:pPr indent="2428875" algn="just">
              <a:lnSpc>
                <a:spcPct val="150000"/>
              </a:lnSpc>
            </a:pPr>
            <a:r>
              <a:rPr lang="pt-BR" sz="800" spc="120" dirty="0">
                <a:solidFill>
                  <a:srgbClr val="62504E"/>
                </a:solidFill>
                <a:latin typeface="Univers" panose="020B0603020202030204" pitchFamily="34" charset="0"/>
                <a:cs typeface="Arial" panose="020B0604020202020204" pitchFamily="34" charset="0"/>
              </a:rPr>
              <a:t>Desde o fechamento do ano de 2024 não houve qualquer alteração na evolução dos estoques, permanecendo-se inalterados no valor de R$ 4.998.800,00, bastante distante dos números até o ano de 2023 quando girava na casa de R$ 152.021.341,59 (cento e cinquenta e dois milhões vinte e um mil trezentos e quarenta e um reais e cinquenta e nove centavos. Como já assinalado anteriormente a citada redução indica, para além das vendas limitadas devido a dificuldades operacionais, a inexistência de novos empreendimentos aptos à venda, e portanto, a eventual paralisação das atividades.</a:t>
            </a: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14</a:t>
            </a:r>
            <a:endParaRPr sz="1000" b="1" dirty="0">
              <a:solidFill>
                <a:srgbClr val="62504F"/>
              </a:solidFill>
              <a:latin typeface="Noto Sans"/>
              <a:ea typeface="Noto Sans"/>
              <a:cs typeface="Noto Sans"/>
              <a:sym typeface="Noto Sans"/>
            </a:endParaRPr>
          </a:p>
        </p:txBody>
      </p:sp>
      <p:graphicFrame>
        <p:nvGraphicFramePr>
          <p:cNvPr id="5" name="Gráfico 4">
            <a:extLst>
              <a:ext uri="{FF2B5EF4-FFF2-40B4-BE49-F238E27FC236}">
                <a16:creationId xmlns:a16="http://schemas.microsoft.com/office/drawing/2014/main" id="{1A603360-C5DF-F0F0-27CB-7E3D55E117EF}"/>
              </a:ext>
            </a:extLst>
          </p:cNvPr>
          <p:cNvGraphicFramePr>
            <a:graphicFrameLocks/>
          </p:cNvGraphicFramePr>
          <p:nvPr>
            <p:extLst>
              <p:ext uri="{D42A27DB-BD31-4B8C-83A1-F6EECF244321}">
                <p14:modId xmlns:p14="http://schemas.microsoft.com/office/powerpoint/2010/main" val="2084254711"/>
              </p:ext>
            </p:extLst>
          </p:nvPr>
        </p:nvGraphicFramePr>
        <p:xfrm>
          <a:off x="719609" y="2310808"/>
          <a:ext cx="7752916" cy="225519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50972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 CONTAS A PAGAR X RECEBER / ESTOQUE </a:t>
            </a:r>
            <a:r>
              <a:rPr lang="pt-BR" sz="1200" b="1" i="1" dirty="0">
                <a:solidFill>
                  <a:srgbClr val="62504F"/>
                </a:solidFill>
                <a:latin typeface="Noto Sans"/>
                <a:ea typeface="Noto Sans"/>
                <a:cs typeface="Noto Sans"/>
                <a:sym typeface="Noto Sans"/>
              </a:rPr>
              <a:t>/ </a:t>
            </a:r>
            <a:r>
              <a:rPr lang="pt-BR" sz="1200" b="1" i="1" u="sng" dirty="0">
                <a:solidFill>
                  <a:srgbClr val="62504F"/>
                </a:solidFill>
                <a:latin typeface="Noto Sans"/>
                <a:ea typeface="Noto Sans"/>
                <a:cs typeface="Noto Sans"/>
                <a:sym typeface="Noto Sans"/>
              </a:rPr>
              <a:t>IMOBILIZADO</a:t>
            </a:r>
            <a:r>
              <a:rPr lang="pt-BR" sz="1200" b="1" i="1" dirty="0">
                <a:solidFill>
                  <a:srgbClr val="62504F"/>
                </a:solidFill>
                <a:latin typeface="Noto Sans"/>
                <a:ea typeface="Noto Sans"/>
                <a:cs typeface="Noto Sans"/>
                <a:sym typeface="Noto Sans"/>
              </a:rPr>
              <a:t>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 ENDIVIDAMENTO</a:t>
            </a:r>
            <a:endParaRPr sz="1200"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7" name="Google Shape;187;p20"/>
          <p:cNvSpPr txBox="1"/>
          <p:nvPr/>
        </p:nvSpPr>
        <p:spPr>
          <a:xfrm>
            <a:off x="703109" y="789963"/>
            <a:ext cx="7879682" cy="2019122"/>
          </a:xfrm>
          <a:prstGeom prst="rect">
            <a:avLst/>
          </a:prstGeom>
          <a:noFill/>
          <a:ln>
            <a:noFill/>
          </a:ln>
        </p:spPr>
        <p:txBody>
          <a:bodyPr spcFirstLastPara="1" wrap="square" lIns="0" tIns="10775" rIns="0" bIns="0" anchor="t" anchorCtr="0">
            <a:spAutoFit/>
          </a:bodyPr>
          <a:lstStyle/>
          <a:p>
            <a:pPr marL="12700" marR="7620" indent="708025" algn="just">
              <a:lnSpc>
                <a:spcPct val="150000"/>
              </a:lnSpc>
            </a:pPr>
            <a:r>
              <a:rPr lang="pt-BR" sz="1500" b="1" dirty="0">
                <a:solidFill>
                  <a:srgbClr val="C67E6C"/>
                </a:solidFill>
                <a:latin typeface="Noto Sans"/>
                <a:ea typeface="Noto Sans"/>
              </a:rPr>
              <a:t>IMOBILIZADO</a:t>
            </a:r>
          </a:p>
          <a:p>
            <a:pPr indent="1980000" algn="just">
              <a:lnSpc>
                <a:spcPct val="150000"/>
              </a:lnSpc>
              <a:buNone/>
            </a:pPr>
            <a:r>
              <a:rPr lang="pt-BR" sz="800" spc="120" dirty="0">
                <a:solidFill>
                  <a:srgbClr val="62504E"/>
                </a:solidFill>
                <a:latin typeface="Univers" panose="020B0603020202030204" pitchFamily="34" charset="0"/>
                <a:cs typeface="Arial" panose="020B0604020202020204" pitchFamily="34" charset="0"/>
              </a:rPr>
              <a:t>Até abril de 2025, o imobilizado da recuperanda vem sofrendo sucessivas reduções mensais, atingindo o montante de R$ 1.562.351,85. Essa queda acumulada ao longo dos primeiros meses do ano reforça a estratégia de desinvestimento adotada pela empresa, presumivelmente voltada à geração de liquidez diante das severas dificuldades financeiras que a mesma vem enfrentando.</a:t>
            </a:r>
          </a:p>
          <a:p>
            <a:pPr indent="1980000" algn="just">
              <a:lnSpc>
                <a:spcPct val="150000"/>
              </a:lnSpc>
              <a:buNone/>
            </a:pPr>
            <a:r>
              <a:rPr lang="pt-BR" sz="800" spc="120" dirty="0">
                <a:solidFill>
                  <a:srgbClr val="62504E"/>
                </a:solidFill>
                <a:latin typeface="Univers" panose="020B0603020202030204" pitchFamily="34" charset="0"/>
                <a:cs typeface="Arial" panose="020B0604020202020204" pitchFamily="34" charset="0"/>
              </a:rPr>
              <a:t>A redução do imobilizado reflete, ainda, a necessidade de ajuste na estrutura de capital, buscando adequação dos ativos à realidade operacional e financeira imposta pela recuperação judicial. Esse movimento pode representar uma tentativa da recuperanda de preservar a continuidade mínima das atividades enquanto se reorganiza economicamente.</a:t>
            </a:r>
          </a:p>
          <a:p>
            <a:pPr indent="1980000" algn="just">
              <a:lnSpc>
                <a:spcPct val="150000"/>
              </a:lnSpc>
            </a:pPr>
            <a:endParaRPr lang="pt-BR" sz="800" spc="120" dirty="0">
              <a:solidFill>
                <a:srgbClr val="62504E"/>
              </a:solidFill>
              <a:latin typeface="Univers" panose="020B0603020202030204" pitchFamily="34" charset="0"/>
              <a:cs typeface="Arial" panose="020B0604020202020204" pitchFamily="34" charset="0"/>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15</a:t>
            </a:r>
            <a:endParaRPr sz="1000" b="1" dirty="0">
              <a:solidFill>
                <a:srgbClr val="62504F"/>
              </a:solidFill>
              <a:latin typeface="Noto Sans"/>
              <a:ea typeface="Noto Sans"/>
              <a:cs typeface="Noto Sans"/>
              <a:sym typeface="Noto Sans"/>
            </a:endParaRPr>
          </a:p>
        </p:txBody>
      </p:sp>
      <p:graphicFrame>
        <p:nvGraphicFramePr>
          <p:cNvPr id="5" name="Gráfico 4">
            <a:extLst>
              <a:ext uri="{FF2B5EF4-FFF2-40B4-BE49-F238E27FC236}">
                <a16:creationId xmlns:a16="http://schemas.microsoft.com/office/drawing/2014/main" id="{79E66BC2-1111-176C-ADCC-365DE8A2260A}"/>
              </a:ext>
            </a:extLst>
          </p:cNvPr>
          <p:cNvGraphicFramePr>
            <a:graphicFrameLocks/>
          </p:cNvGraphicFramePr>
          <p:nvPr>
            <p:extLst>
              <p:ext uri="{D42A27DB-BD31-4B8C-83A1-F6EECF244321}">
                <p14:modId xmlns:p14="http://schemas.microsoft.com/office/powerpoint/2010/main" val="502147128"/>
              </p:ext>
            </p:extLst>
          </p:nvPr>
        </p:nvGraphicFramePr>
        <p:xfrm>
          <a:off x="703109" y="2679405"/>
          <a:ext cx="7752916" cy="188659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59793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 CONTAS A PAGAR X RECEBER / ESTOQUE / IMOBILIZADO </a:t>
            </a:r>
          </a:p>
          <a:p>
            <a:pPr marL="12700" lvl="0" indent="0" algn="l" rtl="0">
              <a:spcBef>
                <a:spcPts val="0"/>
              </a:spcBef>
              <a:spcAft>
                <a:spcPts val="0"/>
              </a:spcAft>
              <a:buNone/>
            </a:pPr>
            <a:r>
              <a:rPr lang="pt-BR" sz="1200" b="1" i="1" u="sng" dirty="0">
                <a:solidFill>
                  <a:srgbClr val="62504F"/>
                </a:solidFill>
                <a:latin typeface="Noto Sans"/>
                <a:ea typeface="Noto Sans"/>
                <a:cs typeface="Noto Sans"/>
                <a:sym typeface="Noto Sans"/>
              </a:rPr>
              <a:t>INDICES </a:t>
            </a:r>
            <a:r>
              <a:rPr lang="pt-BR" sz="1200" b="1" i="1" dirty="0">
                <a:solidFill>
                  <a:srgbClr val="62504F"/>
                </a:solidFill>
                <a:latin typeface="Noto Sans"/>
                <a:ea typeface="Noto Sans"/>
                <a:cs typeface="Noto Sans"/>
                <a:sym typeface="Noto Sans"/>
              </a:rPr>
              <a:t>/</a:t>
            </a:r>
            <a:r>
              <a:rPr lang="pt-BR" sz="1200" i="1" dirty="0">
                <a:solidFill>
                  <a:srgbClr val="62504F"/>
                </a:solidFill>
                <a:latin typeface="Noto Sans"/>
                <a:ea typeface="Noto Sans"/>
                <a:cs typeface="Noto Sans"/>
                <a:sym typeface="Noto Sans"/>
              </a:rPr>
              <a:t> ENDIVIDAMENTO</a:t>
            </a:r>
            <a:endParaRPr sz="1200"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7" name="Google Shape;187;p20"/>
          <p:cNvSpPr txBox="1"/>
          <p:nvPr/>
        </p:nvSpPr>
        <p:spPr>
          <a:xfrm>
            <a:off x="460744" y="915050"/>
            <a:ext cx="8050273" cy="3473367"/>
          </a:xfrm>
          <a:prstGeom prst="rect">
            <a:avLst/>
          </a:prstGeom>
          <a:noFill/>
          <a:ln>
            <a:noFill/>
          </a:ln>
        </p:spPr>
        <p:txBody>
          <a:bodyPr spcFirstLastPara="1" wrap="square" lIns="0" tIns="10775" rIns="0" bIns="0" anchor="t" anchorCtr="0">
            <a:spAutoFit/>
          </a:bodyPr>
          <a:lstStyle/>
          <a:p>
            <a:pPr marL="12700" marR="7620" indent="708025" algn="just">
              <a:lnSpc>
                <a:spcPct val="150000"/>
              </a:lnSpc>
            </a:pPr>
            <a:r>
              <a:rPr lang="pt-BR" sz="1500" b="1" dirty="0">
                <a:solidFill>
                  <a:srgbClr val="C67E6C"/>
                </a:solidFill>
                <a:latin typeface="Noto Sans"/>
                <a:ea typeface="Noto Sans"/>
              </a:rPr>
              <a:t>INDICES DE LIQUIDEZ</a:t>
            </a:r>
          </a:p>
          <a:p>
            <a:pPr marL="12700" marR="7620" indent="1962150" algn="just">
              <a:lnSpc>
                <a:spcPct val="150000"/>
              </a:lnSpc>
            </a:pPr>
            <a:endParaRPr lang="pt-BR" sz="500" spc="120" dirty="0">
              <a:solidFill>
                <a:srgbClr val="62504E"/>
              </a:solidFill>
              <a:effectLst/>
              <a:latin typeface="Univers" panose="020B0603020202030204" pitchFamily="34" charset="0"/>
              <a:ea typeface="Calibri" panose="020F0502020204030204" pitchFamily="34" charset="0"/>
              <a:cs typeface="Arial" panose="020B0604020202020204" pitchFamily="34" charset="0"/>
            </a:endParaRPr>
          </a:p>
          <a:p>
            <a:pPr marL="449580" indent="1980565" algn="just">
              <a:lnSpc>
                <a:spcPct val="150000"/>
              </a:lnSpc>
            </a:pPr>
            <a:r>
              <a:rPr lang="pt-BR" sz="1000" spc="120" dirty="0">
                <a:solidFill>
                  <a:srgbClr val="62504E"/>
                </a:solidFill>
                <a:effectLst/>
                <a:latin typeface="Univers" panose="020B0603020202030204" pitchFamily="34" charset="0"/>
                <a:ea typeface="Times New Roman" panose="02020603050405020304" pitchFamily="18" charset="0"/>
              </a:rPr>
              <a:t>O índice de liquidez Corrente, sendo resultado </a:t>
            </a:r>
            <a:r>
              <a:rPr lang="pt-BR" sz="1000" b="1" spc="120" dirty="0">
                <a:solidFill>
                  <a:srgbClr val="62504E"/>
                </a:solidFill>
                <a:effectLst/>
                <a:latin typeface="Univers" panose="020B0603020202030204" pitchFamily="34" charset="0"/>
                <a:ea typeface="Times New Roman" panose="02020603050405020304" pitchFamily="18" charset="0"/>
              </a:rPr>
              <a:t>Maior que 1, </a:t>
            </a:r>
            <a:r>
              <a:rPr lang="pt-BR" sz="1000" b="1" i="1" spc="120" dirty="0">
                <a:solidFill>
                  <a:srgbClr val="62504E"/>
                </a:solidFill>
                <a:effectLst/>
                <a:latin typeface="Univers" panose="020B0603020202030204" pitchFamily="34" charset="0"/>
                <a:ea typeface="Times New Roman" panose="02020603050405020304" pitchFamily="18" charset="0"/>
              </a:rPr>
              <a:t>demonstra folga disponível para uma possível liquidação das obrigações</a:t>
            </a:r>
            <a:r>
              <a:rPr lang="pt-BR" sz="1000" spc="120" dirty="0">
                <a:solidFill>
                  <a:srgbClr val="62504E"/>
                </a:solidFill>
                <a:effectLst/>
                <a:latin typeface="Univers" panose="020B0603020202030204" pitchFamily="34" charset="0"/>
                <a:ea typeface="Times New Roman" panose="02020603050405020304" pitchFamily="18" charset="0"/>
              </a:rPr>
              <a:t>. </a:t>
            </a:r>
            <a:r>
              <a:rPr lang="pt-BR" sz="1000" b="1" spc="120" dirty="0">
                <a:solidFill>
                  <a:srgbClr val="62504E"/>
                </a:solidFill>
                <a:effectLst/>
                <a:latin typeface="Univers" panose="020B0603020202030204" pitchFamily="34" charset="0"/>
                <a:ea typeface="Times New Roman" panose="02020603050405020304" pitchFamily="18" charset="0"/>
              </a:rPr>
              <a:t>Se o resultado igual a 1</a:t>
            </a:r>
            <a:r>
              <a:rPr lang="pt-BR" sz="1000" spc="120" dirty="0">
                <a:solidFill>
                  <a:srgbClr val="62504E"/>
                </a:solidFill>
                <a:effectLst/>
                <a:latin typeface="Univers" panose="020B0603020202030204" pitchFamily="34" charset="0"/>
                <a:ea typeface="Times New Roman" panose="02020603050405020304" pitchFamily="18" charset="0"/>
              </a:rPr>
              <a:t>, os valores dos direitos e obrigações a curto prazo são equivalentes e, finalmente, se o resultado </a:t>
            </a:r>
            <a:r>
              <a:rPr lang="pt-BR" sz="1000" b="1" spc="120" dirty="0">
                <a:solidFill>
                  <a:srgbClr val="62504E"/>
                </a:solidFill>
                <a:effectLst/>
                <a:latin typeface="Univers" panose="020B0603020202030204" pitchFamily="34" charset="0"/>
                <a:ea typeface="Times New Roman" panose="02020603050405020304" pitchFamily="18" charset="0"/>
              </a:rPr>
              <a:t>menor que 1</a:t>
            </a:r>
            <a:r>
              <a:rPr lang="pt-BR" sz="1000" spc="120" dirty="0">
                <a:solidFill>
                  <a:srgbClr val="62504E"/>
                </a:solidFill>
                <a:effectLst/>
                <a:latin typeface="Univers" panose="020B0603020202030204" pitchFamily="34" charset="0"/>
                <a:ea typeface="Times New Roman" panose="02020603050405020304" pitchFamily="18" charset="0"/>
              </a:rPr>
              <a:t>, não haveria disponibilidade suficientes para quitar as obrigações a curto prazo, caso fosse preciso. </a:t>
            </a:r>
            <a:endParaRPr lang="pt-BR" sz="1000" dirty="0">
              <a:effectLst/>
              <a:latin typeface="Univers" panose="020B0603020202030204" pitchFamily="34" charset="0"/>
              <a:ea typeface="Times New Roman" panose="02020603050405020304" pitchFamily="18" charset="0"/>
            </a:endParaRPr>
          </a:p>
          <a:p>
            <a:pPr marL="449580" indent="1980565" algn="just">
              <a:lnSpc>
                <a:spcPct val="150000"/>
              </a:lnSpc>
            </a:pPr>
            <a:r>
              <a:rPr lang="pt-BR" sz="1000" spc="120" dirty="0">
                <a:solidFill>
                  <a:srgbClr val="62504E"/>
                </a:solidFill>
                <a:effectLst/>
                <a:latin typeface="Univers" panose="020B0603020202030204" pitchFamily="34" charset="0"/>
                <a:ea typeface="Times New Roman" panose="02020603050405020304" pitchFamily="18" charset="0"/>
              </a:rPr>
              <a:t> </a:t>
            </a:r>
            <a:endParaRPr lang="pt-BR" sz="1000" dirty="0">
              <a:effectLst/>
              <a:latin typeface="Univers" panose="020B0603020202030204" pitchFamily="34" charset="0"/>
              <a:ea typeface="Times New Roman" panose="02020603050405020304" pitchFamily="18" charset="0"/>
            </a:endParaRPr>
          </a:p>
          <a:p>
            <a:pPr marL="449580" indent="1980565" algn="just">
              <a:lnSpc>
                <a:spcPct val="150000"/>
              </a:lnSpc>
            </a:pPr>
            <a:r>
              <a:rPr lang="pt-BR" sz="1000" spc="120" dirty="0">
                <a:solidFill>
                  <a:srgbClr val="62504E"/>
                </a:solidFill>
                <a:effectLst/>
                <a:latin typeface="Univers" panose="020B0603020202030204" pitchFamily="34" charset="0"/>
                <a:ea typeface="Times New Roman" panose="02020603050405020304" pitchFamily="18" charset="0"/>
              </a:rPr>
              <a:t>Índice de liquidez Seca, exclui do cálculo os estoques, por não apresentarem liquidez compatível com o grupo patrimonial onde estão inseridos. O resultado deste índice será invariavelmente menor ao de liquidez corrente, sendo cauteloso com relação ao estoque para a liquidação de obrigações.</a:t>
            </a:r>
            <a:endParaRPr lang="pt-BR" sz="1000" dirty="0">
              <a:effectLst/>
              <a:latin typeface="Univers" panose="020B0603020202030204" pitchFamily="34" charset="0"/>
              <a:ea typeface="Times New Roman" panose="02020603050405020304" pitchFamily="18" charset="0"/>
            </a:endParaRPr>
          </a:p>
          <a:p>
            <a:pPr marL="449580" indent="1980565" algn="just">
              <a:lnSpc>
                <a:spcPct val="150000"/>
              </a:lnSpc>
            </a:pPr>
            <a:r>
              <a:rPr lang="pt-BR" sz="1000" spc="120" dirty="0">
                <a:solidFill>
                  <a:srgbClr val="62504E"/>
                </a:solidFill>
                <a:effectLst/>
                <a:latin typeface="Univers" panose="020B0603020202030204" pitchFamily="34" charset="0"/>
                <a:ea typeface="Times New Roman" panose="02020603050405020304" pitchFamily="18" charset="0"/>
              </a:rPr>
              <a:t> </a:t>
            </a:r>
            <a:endParaRPr lang="pt-BR" sz="1000" dirty="0">
              <a:effectLst/>
              <a:latin typeface="Univers" panose="020B0603020202030204" pitchFamily="34" charset="0"/>
              <a:ea typeface="Times New Roman" panose="02020603050405020304" pitchFamily="18" charset="0"/>
            </a:endParaRPr>
          </a:p>
          <a:p>
            <a:pPr marL="446088" indent="1978025" algn="just">
              <a:lnSpc>
                <a:spcPct val="150000"/>
              </a:lnSpc>
            </a:pPr>
            <a:r>
              <a:rPr lang="pt-BR" sz="1000" spc="120" dirty="0">
                <a:solidFill>
                  <a:srgbClr val="62504E"/>
                </a:solidFill>
                <a:effectLst/>
                <a:latin typeface="Univers" panose="020B0603020202030204" pitchFamily="34" charset="0"/>
                <a:ea typeface="Arial" panose="020B0604020202020204" pitchFamily="34" charset="0"/>
                <a:cs typeface="Arial" panose="020B0604020202020204" pitchFamily="34" charset="0"/>
              </a:rPr>
              <a:t>O índice de liquidez Imediata leva em consideração a situação a longo prazo da empresa, incluindo no cálculo os direitos e obrigações. Estes valores também são obtidos no balanço patrimonial.</a:t>
            </a:r>
            <a:endParaRPr lang="pt-BR" sz="1000" dirty="0">
              <a:effectLst/>
              <a:latin typeface="Univers" panose="020B0603020202030204" pitchFamily="34" charset="0"/>
              <a:ea typeface="Times New Roman" panose="02020603050405020304" pitchFamily="18" charset="0"/>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16</a:t>
            </a:r>
            <a:endParaRPr sz="1000" b="1" dirty="0">
              <a:solidFill>
                <a:srgbClr val="62504F"/>
              </a:solidFill>
              <a:latin typeface="Noto Sans"/>
              <a:ea typeface="Noto Sans"/>
              <a:cs typeface="Noto Sans"/>
              <a:sym typeface="Noto Sans"/>
            </a:endParaRPr>
          </a:p>
        </p:txBody>
      </p:sp>
    </p:spTree>
    <p:extLst>
      <p:ext uri="{BB962C8B-B14F-4D97-AF65-F5344CB8AC3E}">
        <p14:creationId xmlns:p14="http://schemas.microsoft.com/office/powerpoint/2010/main" val="2631985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 CONTAS A PAGAR X RECEBER / ESTOQUE / IMOBILIZADO </a:t>
            </a:r>
          </a:p>
          <a:p>
            <a:pPr marL="12700" lvl="0" indent="0" algn="l" rtl="0">
              <a:spcBef>
                <a:spcPts val="0"/>
              </a:spcBef>
              <a:spcAft>
                <a:spcPts val="0"/>
              </a:spcAft>
              <a:buNone/>
            </a:pPr>
            <a:r>
              <a:rPr lang="pt-BR" sz="1200" b="1" i="1" u="sng" dirty="0">
                <a:solidFill>
                  <a:srgbClr val="62504F"/>
                </a:solidFill>
                <a:latin typeface="Noto Sans"/>
                <a:ea typeface="Noto Sans"/>
                <a:cs typeface="Noto Sans"/>
                <a:sym typeface="Noto Sans"/>
              </a:rPr>
              <a:t>INDICES </a:t>
            </a:r>
            <a:r>
              <a:rPr lang="pt-BR" sz="1200" b="1" i="1" dirty="0">
                <a:solidFill>
                  <a:srgbClr val="62504F"/>
                </a:solidFill>
                <a:latin typeface="Noto Sans"/>
                <a:ea typeface="Noto Sans"/>
                <a:cs typeface="Noto Sans"/>
                <a:sym typeface="Noto Sans"/>
              </a:rPr>
              <a:t>/</a:t>
            </a:r>
            <a:r>
              <a:rPr lang="pt-BR" sz="1200" i="1" dirty="0">
                <a:solidFill>
                  <a:srgbClr val="62504F"/>
                </a:solidFill>
                <a:latin typeface="Noto Sans"/>
                <a:ea typeface="Noto Sans"/>
                <a:cs typeface="Noto Sans"/>
                <a:sym typeface="Noto Sans"/>
              </a:rPr>
              <a:t> ENDIVIDAMENTO</a:t>
            </a:r>
            <a:endParaRPr sz="1200" i="1"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7" name="Google Shape;187;p20"/>
          <p:cNvSpPr txBox="1"/>
          <p:nvPr/>
        </p:nvSpPr>
        <p:spPr>
          <a:xfrm>
            <a:off x="1014917" y="915050"/>
            <a:ext cx="7496100" cy="472545"/>
          </a:xfrm>
          <a:prstGeom prst="rect">
            <a:avLst/>
          </a:prstGeom>
          <a:noFill/>
          <a:ln>
            <a:noFill/>
          </a:ln>
        </p:spPr>
        <p:txBody>
          <a:bodyPr spcFirstLastPara="1" wrap="square" lIns="0" tIns="10775" rIns="0" bIns="0" anchor="t" anchorCtr="0">
            <a:spAutoFit/>
          </a:bodyPr>
          <a:lstStyle/>
          <a:p>
            <a:pPr marL="12700" marR="7620" indent="708025" algn="just">
              <a:lnSpc>
                <a:spcPct val="150000"/>
              </a:lnSpc>
            </a:pPr>
            <a:r>
              <a:rPr lang="pt-BR" sz="1500" b="1" dirty="0">
                <a:solidFill>
                  <a:srgbClr val="C67E6C"/>
                </a:solidFill>
                <a:latin typeface="Noto Sans"/>
                <a:ea typeface="Noto Sans"/>
              </a:rPr>
              <a:t>INDICES DE LIQUIDEZ</a:t>
            </a:r>
          </a:p>
          <a:p>
            <a:pPr marL="12700" marR="7620" indent="1962150" algn="just">
              <a:lnSpc>
                <a:spcPct val="150000"/>
              </a:lnSpc>
            </a:pPr>
            <a:endParaRPr lang="pt-BR" sz="500" spc="120" dirty="0">
              <a:solidFill>
                <a:srgbClr val="62504E"/>
              </a:solidFill>
              <a:effectLst/>
              <a:latin typeface="Univers" panose="020B0603020202030204" pitchFamily="34" charset="0"/>
              <a:ea typeface="Calibri" panose="020F0502020204030204" pitchFamily="34" charset="0"/>
              <a:cs typeface="Arial" panose="020B0604020202020204" pitchFamily="34" charset="0"/>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17</a:t>
            </a:r>
            <a:endParaRPr sz="1000" b="1" dirty="0">
              <a:solidFill>
                <a:srgbClr val="62504F"/>
              </a:solidFill>
              <a:latin typeface="Noto Sans"/>
              <a:ea typeface="Noto Sans"/>
              <a:cs typeface="Noto Sans"/>
              <a:sym typeface="Noto Sans"/>
            </a:endParaRPr>
          </a:p>
        </p:txBody>
      </p:sp>
      <p:graphicFrame>
        <p:nvGraphicFramePr>
          <p:cNvPr id="4" name="Gráfico 3">
            <a:extLst>
              <a:ext uri="{FF2B5EF4-FFF2-40B4-BE49-F238E27FC236}">
                <a16:creationId xmlns:a16="http://schemas.microsoft.com/office/drawing/2014/main" id="{ADF441B3-38E1-CFC9-2A8E-6D3E268E6246}"/>
              </a:ext>
            </a:extLst>
          </p:cNvPr>
          <p:cNvGraphicFramePr>
            <a:graphicFrameLocks/>
          </p:cNvGraphicFramePr>
          <p:nvPr>
            <p:extLst>
              <p:ext uri="{D42A27DB-BD31-4B8C-83A1-F6EECF244321}">
                <p14:modId xmlns:p14="http://schemas.microsoft.com/office/powerpoint/2010/main" val="1033111704"/>
              </p:ext>
            </p:extLst>
          </p:nvPr>
        </p:nvGraphicFramePr>
        <p:xfrm>
          <a:off x="810413" y="1566530"/>
          <a:ext cx="7645512" cy="299947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04187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 CONTAS A PAGAR X RECEBER / ESTOQUE / 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a:t>
            </a:r>
            <a:r>
              <a:rPr lang="pt-BR" sz="1200" b="1" i="1" dirty="0">
                <a:solidFill>
                  <a:srgbClr val="62504F"/>
                </a:solidFill>
                <a:latin typeface="Noto Sans"/>
                <a:ea typeface="Noto Sans"/>
                <a:cs typeface="Noto Sans"/>
                <a:sym typeface="Noto Sans"/>
              </a:rPr>
              <a:t>/ </a:t>
            </a:r>
            <a:r>
              <a:rPr lang="pt-BR" sz="1200" b="1" i="1" u="sng" dirty="0">
                <a:solidFill>
                  <a:srgbClr val="62504F"/>
                </a:solidFill>
                <a:latin typeface="Noto Sans"/>
                <a:ea typeface="Noto Sans"/>
                <a:cs typeface="Noto Sans"/>
                <a:sym typeface="Noto Sans"/>
              </a:rPr>
              <a:t>ENDIVIDAMENTO</a:t>
            </a:r>
            <a:endParaRPr sz="1200" b="1" i="1" u="sng"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18</a:t>
            </a:r>
            <a:endParaRPr sz="1000" b="1" dirty="0">
              <a:solidFill>
                <a:srgbClr val="62504F"/>
              </a:solidFill>
              <a:latin typeface="Noto Sans"/>
              <a:ea typeface="Noto Sans"/>
              <a:cs typeface="Noto Sans"/>
              <a:sym typeface="Noto Sans"/>
            </a:endParaRPr>
          </a:p>
        </p:txBody>
      </p:sp>
      <p:sp>
        <p:nvSpPr>
          <p:cNvPr id="3" name="Google Shape;187;p20">
            <a:extLst>
              <a:ext uri="{FF2B5EF4-FFF2-40B4-BE49-F238E27FC236}">
                <a16:creationId xmlns:a16="http://schemas.microsoft.com/office/drawing/2014/main" id="{C8657002-F856-E1C5-5525-4B1CE1031A07}"/>
              </a:ext>
            </a:extLst>
          </p:cNvPr>
          <p:cNvSpPr txBox="1"/>
          <p:nvPr/>
        </p:nvSpPr>
        <p:spPr>
          <a:xfrm>
            <a:off x="1014925" y="1068802"/>
            <a:ext cx="7496100" cy="3011702"/>
          </a:xfrm>
          <a:prstGeom prst="rect">
            <a:avLst/>
          </a:prstGeom>
          <a:noFill/>
          <a:ln>
            <a:noFill/>
          </a:ln>
        </p:spPr>
        <p:txBody>
          <a:bodyPr spcFirstLastPara="1" wrap="square" lIns="0" tIns="10775" rIns="0" bIns="0" anchor="t" anchorCtr="0">
            <a:spAutoFit/>
          </a:bodyPr>
          <a:lstStyle/>
          <a:p>
            <a:pPr marL="12700" marR="7620" indent="708025" algn="just">
              <a:lnSpc>
                <a:spcPct val="150000"/>
              </a:lnSpc>
            </a:pPr>
            <a:r>
              <a:rPr lang="pt-BR" sz="1500" b="1" dirty="0">
                <a:solidFill>
                  <a:srgbClr val="C67E6C"/>
                </a:solidFill>
                <a:latin typeface="Noto Sans"/>
                <a:ea typeface="Noto Sans"/>
              </a:rPr>
              <a:t>ENDIVIDAMENTO</a:t>
            </a:r>
          </a:p>
          <a:p>
            <a:pPr marL="12700" marR="7620" indent="1962150" algn="just">
              <a:lnSpc>
                <a:spcPct val="150000"/>
              </a:lnSpc>
            </a:pPr>
            <a:endParaRPr lang="pt-BR" sz="500" spc="120" dirty="0">
              <a:solidFill>
                <a:srgbClr val="62504E"/>
              </a:solidFill>
              <a:effectLst/>
              <a:latin typeface="Univers" panose="020B0603020202030204" pitchFamily="34" charset="0"/>
              <a:ea typeface="Calibri" panose="020F0502020204030204" pitchFamily="34" charset="0"/>
              <a:cs typeface="Arial" panose="020B0604020202020204" pitchFamily="34" charset="0"/>
            </a:endParaRPr>
          </a:p>
          <a:p>
            <a:pPr indent="1980565" algn="just">
              <a:lnSpc>
                <a:spcPct val="150000"/>
              </a:lnSpc>
            </a:pPr>
            <a:r>
              <a:rPr lang="pt-BR" sz="1000" spc="120" dirty="0">
                <a:solidFill>
                  <a:srgbClr val="62504E"/>
                </a:solidFill>
                <a:effectLst/>
                <a:latin typeface="Univers" panose="020B0603020202030204" pitchFamily="34" charset="0"/>
                <a:ea typeface="Times New Roman" panose="02020603050405020304" pitchFamily="18" charset="0"/>
              </a:rPr>
              <a:t>O índice de endividamento geral ajuda a informar se uma empresa está utilizando mais recursos de terceiros ou dos proprietários, mostrando assim a sua capacidade de arcar com juros, mobilizar ativos, entre outros.</a:t>
            </a:r>
            <a:endParaRPr lang="pt-BR" sz="1000" dirty="0">
              <a:effectLst/>
              <a:latin typeface="Univers" panose="020B0603020202030204" pitchFamily="34" charset="0"/>
              <a:ea typeface="Arial" panose="020B0604020202020204" pitchFamily="34" charset="0"/>
            </a:endParaRPr>
          </a:p>
          <a:p>
            <a:pPr indent="1980565" algn="just">
              <a:lnSpc>
                <a:spcPct val="150000"/>
              </a:lnSpc>
            </a:pPr>
            <a:r>
              <a:rPr lang="pt-BR" sz="1000" spc="120" dirty="0">
                <a:solidFill>
                  <a:srgbClr val="62504E"/>
                </a:solidFill>
                <a:effectLst/>
                <a:latin typeface="Univers" panose="020B0603020202030204" pitchFamily="34" charset="0"/>
                <a:ea typeface="Times New Roman" panose="02020603050405020304" pitchFamily="18" charset="0"/>
              </a:rPr>
              <a:t> </a:t>
            </a:r>
            <a:endParaRPr lang="pt-BR" sz="1000" dirty="0">
              <a:effectLst/>
              <a:latin typeface="Univers" panose="020B0603020202030204" pitchFamily="34" charset="0"/>
              <a:ea typeface="Arial" panose="020B0604020202020204" pitchFamily="34" charset="0"/>
            </a:endParaRPr>
          </a:p>
          <a:p>
            <a:pPr indent="1980565" algn="just">
              <a:lnSpc>
                <a:spcPct val="150000"/>
              </a:lnSpc>
            </a:pPr>
            <a:r>
              <a:rPr lang="pt-BR" sz="1000" spc="120" dirty="0">
                <a:solidFill>
                  <a:srgbClr val="62504E"/>
                </a:solidFill>
                <a:effectLst/>
                <a:latin typeface="Univers" panose="020B0603020202030204" pitchFamily="34" charset="0"/>
                <a:ea typeface="Times New Roman" panose="02020603050405020304" pitchFamily="18" charset="0"/>
              </a:rPr>
              <a:t>É importante ressaltar que o índice de endividamento não deveria ser nem elevado e nem muito abaixo do mercado. Isso porque quando um negócio tem um índice muito alto, esse fato indica que ela poderá comprometer uma parte bem significativa de </a:t>
            </a:r>
            <a:r>
              <a:rPr lang="pt-BR" sz="1000" spc="120" dirty="0">
                <a:solidFill>
                  <a:srgbClr val="62504E"/>
                </a:solidFill>
                <a:latin typeface="Univers" panose="020B0603020202030204" pitchFamily="34" charset="0"/>
              </a:rPr>
              <a:t>seu fluxo de caixa c</a:t>
            </a:r>
            <a:r>
              <a:rPr lang="pt-BR" sz="1000" spc="120" dirty="0">
                <a:solidFill>
                  <a:srgbClr val="62504E"/>
                </a:solidFill>
                <a:effectLst/>
                <a:latin typeface="Univers" panose="020B0603020202030204" pitchFamily="34" charset="0"/>
                <a:ea typeface="Times New Roman" panose="02020603050405020304" pitchFamily="18" charset="0"/>
              </a:rPr>
              <a:t>om pagamento de dívidas e de seus juros.</a:t>
            </a:r>
          </a:p>
          <a:p>
            <a:pPr indent="1980565" algn="just">
              <a:lnSpc>
                <a:spcPct val="150000"/>
              </a:lnSpc>
            </a:pPr>
            <a:endParaRPr lang="pt-BR" sz="1000" dirty="0">
              <a:effectLst/>
              <a:latin typeface="Univers" panose="020B0603020202030204" pitchFamily="34" charset="0"/>
              <a:ea typeface="Arial" panose="020B0604020202020204" pitchFamily="34" charset="0"/>
            </a:endParaRPr>
          </a:p>
          <a:p>
            <a:pPr indent="1980565" algn="just">
              <a:lnSpc>
                <a:spcPct val="150000"/>
              </a:lnSpc>
            </a:pPr>
            <a:r>
              <a:rPr lang="pt-BR" sz="1000" spc="120" dirty="0">
                <a:solidFill>
                  <a:srgbClr val="62504E"/>
                </a:solidFill>
                <a:effectLst/>
                <a:latin typeface="Univers" panose="020B0603020202030204" pitchFamily="34" charset="0"/>
                <a:ea typeface="Times New Roman" panose="02020603050405020304" pitchFamily="18" charset="0"/>
              </a:rPr>
              <a:t>A seguir demostraremos os Quocientes Financeiros e Econômicos.</a:t>
            </a:r>
            <a:endParaRPr lang="pt-BR" sz="1000" dirty="0">
              <a:effectLst/>
              <a:latin typeface="Univers" panose="020B0603020202030204" pitchFamily="34" charset="0"/>
              <a:ea typeface="Arial" panose="020B0604020202020204" pitchFamily="34" charset="0"/>
            </a:endParaRPr>
          </a:p>
          <a:p>
            <a:pPr indent="1980565" algn="just">
              <a:lnSpc>
                <a:spcPct val="150000"/>
              </a:lnSpc>
            </a:pPr>
            <a:endParaRPr lang="pt-BR" sz="1000" dirty="0">
              <a:effectLst/>
              <a:latin typeface="Univers" panose="020B0603020202030204" pitchFamily="34" charset="0"/>
              <a:ea typeface="Times New Roman" panose="02020603050405020304" pitchFamily="18" charset="0"/>
            </a:endParaRPr>
          </a:p>
        </p:txBody>
      </p:sp>
    </p:spTree>
    <p:extLst>
      <p:ext uri="{BB962C8B-B14F-4D97-AF65-F5344CB8AC3E}">
        <p14:creationId xmlns:p14="http://schemas.microsoft.com/office/powerpoint/2010/main" val="468186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 CONTAS A PAGAR X RECEBER / ESTOQUE / IMOBILIZADO </a:t>
            </a:r>
          </a:p>
          <a:p>
            <a:pPr marL="12700" lvl="0" indent="0" algn="l" rtl="0">
              <a:spcBef>
                <a:spcPts val="0"/>
              </a:spcBef>
              <a:spcAft>
                <a:spcPts val="0"/>
              </a:spcAft>
              <a:buNone/>
            </a:pPr>
            <a:r>
              <a:rPr lang="pt-BR" sz="1200" dirty="0">
                <a:solidFill>
                  <a:srgbClr val="62504F"/>
                </a:solidFill>
                <a:latin typeface="Noto Sans"/>
                <a:ea typeface="Noto Sans"/>
                <a:cs typeface="Noto Sans"/>
                <a:sym typeface="Noto Sans"/>
              </a:rPr>
              <a:t>INDICES</a:t>
            </a:r>
            <a:r>
              <a:rPr lang="pt-BR" sz="1200" b="1" i="1" dirty="0">
                <a:solidFill>
                  <a:srgbClr val="62504F"/>
                </a:solidFill>
                <a:latin typeface="Noto Sans"/>
                <a:ea typeface="Noto Sans"/>
                <a:cs typeface="Noto Sans"/>
                <a:sym typeface="Noto Sans"/>
              </a:rPr>
              <a:t> /</a:t>
            </a:r>
            <a:r>
              <a:rPr lang="pt-BR" sz="1200" i="1" dirty="0">
                <a:solidFill>
                  <a:srgbClr val="62504F"/>
                </a:solidFill>
                <a:latin typeface="Noto Sans"/>
                <a:ea typeface="Noto Sans"/>
                <a:cs typeface="Noto Sans"/>
                <a:sym typeface="Noto Sans"/>
              </a:rPr>
              <a:t> </a:t>
            </a:r>
            <a:r>
              <a:rPr lang="pt-BR" sz="1200" b="1" i="1" u="sng" dirty="0">
                <a:solidFill>
                  <a:srgbClr val="62504F"/>
                </a:solidFill>
                <a:latin typeface="Noto Sans"/>
                <a:ea typeface="Noto Sans"/>
                <a:cs typeface="Noto Sans"/>
                <a:sym typeface="Noto Sans"/>
              </a:rPr>
              <a:t>ENDIVIDAMENTO</a:t>
            </a:r>
            <a:endParaRPr sz="1200" b="1" i="1" u="sng"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19</a:t>
            </a:r>
            <a:endParaRPr sz="1000" b="1" dirty="0">
              <a:solidFill>
                <a:srgbClr val="62504F"/>
              </a:solidFill>
              <a:latin typeface="Noto Sans"/>
              <a:ea typeface="Noto Sans"/>
              <a:cs typeface="Noto Sans"/>
              <a:sym typeface="Noto Sans"/>
            </a:endParaRPr>
          </a:p>
        </p:txBody>
      </p:sp>
      <p:graphicFrame>
        <p:nvGraphicFramePr>
          <p:cNvPr id="4" name="Tabela 3">
            <a:extLst>
              <a:ext uri="{FF2B5EF4-FFF2-40B4-BE49-F238E27FC236}">
                <a16:creationId xmlns:a16="http://schemas.microsoft.com/office/drawing/2014/main" id="{2F5EFDA7-FFA7-8CF7-E4EE-2564E8F2AD35}"/>
              </a:ext>
            </a:extLst>
          </p:cNvPr>
          <p:cNvGraphicFramePr>
            <a:graphicFrameLocks noGrp="1"/>
          </p:cNvGraphicFramePr>
          <p:nvPr>
            <p:extLst>
              <p:ext uri="{D42A27DB-BD31-4B8C-83A1-F6EECF244321}">
                <p14:modId xmlns:p14="http://schemas.microsoft.com/office/powerpoint/2010/main" val="1649083253"/>
              </p:ext>
            </p:extLst>
          </p:nvPr>
        </p:nvGraphicFramePr>
        <p:xfrm>
          <a:off x="1339850" y="1174750"/>
          <a:ext cx="6464299" cy="3354277"/>
        </p:xfrm>
        <a:graphic>
          <a:graphicData uri="http://schemas.openxmlformats.org/drawingml/2006/table">
            <a:tbl>
              <a:tblPr/>
              <a:tblGrid>
                <a:gridCol w="571563">
                  <a:extLst>
                    <a:ext uri="{9D8B030D-6E8A-4147-A177-3AD203B41FA5}">
                      <a16:colId xmlns:a16="http://schemas.microsoft.com/office/drawing/2014/main" val="886830918"/>
                    </a:ext>
                  </a:extLst>
                </a:gridCol>
                <a:gridCol w="1899844">
                  <a:extLst>
                    <a:ext uri="{9D8B030D-6E8A-4147-A177-3AD203B41FA5}">
                      <a16:colId xmlns:a16="http://schemas.microsoft.com/office/drawing/2014/main" val="1990218887"/>
                    </a:ext>
                  </a:extLst>
                </a:gridCol>
                <a:gridCol w="998223">
                  <a:extLst>
                    <a:ext uri="{9D8B030D-6E8A-4147-A177-3AD203B41FA5}">
                      <a16:colId xmlns:a16="http://schemas.microsoft.com/office/drawing/2014/main" val="94330359"/>
                    </a:ext>
                  </a:extLst>
                </a:gridCol>
                <a:gridCol w="998223">
                  <a:extLst>
                    <a:ext uri="{9D8B030D-6E8A-4147-A177-3AD203B41FA5}">
                      <a16:colId xmlns:a16="http://schemas.microsoft.com/office/drawing/2014/main" val="940315959"/>
                    </a:ext>
                  </a:extLst>
                </a:gridCol>
                <a:gridCol w="998223">
                  <a:extLst>
                    <a:ext uri="{9D8B030D-6E8A-4147-A177-3AD203B41FA5}">
                      <a16:colId xmlns:a16="http://schemas.microsoft.com/office/drawing/2014/main" val="3664023994"/>
                    </a:ext>
                  </a:extLst>
                </a:gridCol>
                <a:gridCol w="998223">
                  <a:extLst>
                    <a:ext uri="{9D8B030D-6E8A-4147-A177-3AD203B41FA5}">
                      <a16:colId xmlns:a16="http://schemas.microsoft.com/office/drawing/2014/main" val="3105463310"/>
                    </a:ext>
                  </a:extLst>
                </a:gridCol>
              </a:tblGrid>
              <a:tr h="219075">
                <a:tc gridSpan="6">
                  <a:txBody>
                    <a:bodyPr/>
                    <a:lstStyle/>
                    <a:p>
                      <a:pPr algn="ctr" fontAlgn="ctr"/>
                      <a:r>
                        <a:rPr lang="pt-BR" sz="1300" b="1" i="0" u="none" strike="noStrike" dirty="0">
                          <a:solidFill>
                            <a:srgbClr val="FFFFFF"/>
                          </a:solidFill>
                          <a:effectLst/>
                          <a:highlight>
                            <a:srgbClr val="62504F"/>
                          </a:highlight>
                          <a:latin typeface="Arial" panose="020B0604020202020204" pitchFamily="34" charset="0"/>
                        </a:rPr>
                        <a:t>Indicadores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979849964"/>
                  </a:ext>
                </a:extLst>
              </a:tr>
              <a:tr h="219075">
                <a:tc gridSpan="6">
                  <a:txBody>
                    <a:bodyPr/>
                    <a:lstStyle/>
                    <a:p>
                      <a:pPr algn="ctr" fontAlgn="ctr"/>
                      <a:r>
                        <a:rPr lang="pt-BR" sz="1300" b="1" i="0" u="none" strike="noStrike" dirty="0">
                          <a:solidFill>
                            <a:srgbClr val="FFFFFF"/>
                          </a:solidFill>
                          <a:effectLst/>
                          <a:highlight>
                            <a:srgbClr val="62504F"/>
                          </a:highlight>
                          <a:latin typeface="Arial" panose="020B0604020202020204" pitchFamily="34" charset="0"/>
                        </a:rPr>
                        <a:t>Quocientes Financeiros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442771634"/>
                  </a:ext>
                </a:extLst>
              </a:tr>
              <a:tr h="219075">
                <a:tc gridSpan="2">
                  <a:txBody>
                    <a:bodyPr/>
                    <a:lstStyle/>
                    <a:p>
                      <a:pPr algn="ctr" fontAlgn="ctr"/>
                      <a:r>
                        <a:rPr lang="pt-BR" sz="1300" b="1" i="0" u="none" strike="noStrike" dirty="0">
                          <a:solidFill>
                            <a:srgbClr val="FFFFFF"/>
                          </a:solidFill>
                          <a:effectLst/>
                          <a:highlight>
                            <a:srgbClr val="62504F"/>
                          </a:highlight>
                          <a:latin typeface="Arial" panose="020B0604020202020204" pitchFamily="34" charset="0"/>
                        </a:rPr>
                        <a:t>Estrutura de Capital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a:txBody>
                    <a:bodyPr/>
                    <a:lstStyle/>
                    <a:p>
                      <a:pPr algn="ctr" fontAlgn="ctr"/>
                      <a:r>
                        <a:rPr lang="pt-BR" sz="1000" b="1" i="0" u="none" strike="noStrike" dirty="0">
                          <a:solidFill>
                            <a:srgbClr val="FFFFFF"/>
                          </a:solidFill>
                          <a:effectLst/>
                          <a:highlight>
                            <a:srgbClr val="C67E6C"/>
                          </a:highlight>
                          <a:latin typeface="Arial" panose="020B0604020202020204" pitchFamily="34" charset="0"/>
                        </a:rPr>
                        <a:t>2022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00" b="1" i="0" u="none" strike="noStrike" dirty="0">
                          <a:solidFill>
                            <a:srgbClr val="FFFFFF"/>
                          </a:solidFill>
                          <a:effectLst/>
                          <a:highlight>
                            <a:srgbClr val="C67E6C"/>
                          </a:highlight>
                          <a:latin typeface="Arial" panose="020B0604020202020204" pitchFamily="34" charset="0"/>
                        </a:rPr>
                        <a:t>2023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00" b="1" i="0" u="none" strike="noStrike" dirty="0">
                          <a:solidFill>
                            <a:srgbClr val="FFFFFF"/>
                          </a:solidFill>
                          <a:effectLst/>
                          <a:highlight>
                            <a:srgbClr val="C67E6C"/>
                          </a:highlight>
                          <a:latin typeface="Arial" panose="020B0604020202020204" pitchFamily="34" charset="0"/>
                        </a:rPr>
                        <a:t>2024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00" b="1" i="0" u="none" strike="noStrike" dirty="0">
                          <a:solidFill>
                            <a:srgbClr val="FFFFFF"/>
                          </a:solidFill>
                          <a:effectLst/>
                          <a:highlight>
                            <a:srgbClr val="C67E6C"/>
                          </a:highlight>
                          <a:latin typeface="Arial" panose="020B0604020202020204" pitchFamily="34" charset="0"/>
                        </a:rPr>
                        <a:t>2025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extLst>
                  <a:ext uri="{0D108BD9-81ED-4DB2-BD59-A6C34878D82A}">
                    <a16:rowId xmlns:a16="http://schemas.microsoft.com/office/drawing/2014/main" val="3052670844"/>
                  </a:ext>
                </a:extLst>
              </a:tr>
              <a:tr h="171450">
                <a:tc>
                  <a:txBody>
                    <a:bodyPr/>
                    <a:lstStyle/>
                    <a:p>
                      <a:pPr algn="ctr" fontAlgn="ctr"/>
                      <a:r>
                        <a:rPr lang="pt-BR" sz="900" b="0" i="0" u="none" strike="noStrike" dirty="0">
                          <a:solidFill>
                            <a:srgbClr val="62504E"/>
                          </a:solidFill>
                          <a:effectLst/>
                          <a:highlight>
                            <a:srgbClr val="D9D1D1"/>
                          </a:highlight>
                          <a:latin typeface="Arial" panose="020B0604020202020204" pitchFamily="34" charset="0"/>
                        </a:rPr>
                        <a:t>RFR</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900" b="0" i="0" u="none" strike="noStrike" dirty="0">
                          <a:solidFill>
                            <a:srgbClr val="62504E"/>
                          </a:solidFill>
                          <a:effectLst/>
                          <a:highlight>
                            <a:srgbClr val="D9D1D1"/>
                          </a:highlight>
                          <a:latin typeface="Arial" panose="020B0604020202020204" pitchFamily="34" charset="0"/>
                        </a:rPr>
                        <a:t>Relação entre as fontes de Recursos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-370,38%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-320,37%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-105,22%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pPr>
                      <a:r>
                        <a:rPr lang="pt-BR" sz="900" b="0" i="0" u="none" strike="noStrike" cap="none" dirty="0">
                          <a:solidFill>
                            <a:srgbClr val="62504E"/>
                          </a:solidFill>
                          <a:effectLst/>
                          <a:latin typeface="Arial" panose="020B0604020202020204" pitchFamily="34" charset="0"/>
                          <a:ea typeface="+mn-ea"/>
                          <a:cs typeface="+mn-cs"/>
                          <a:sym typeface="Arial"/>
                        </a:rPr>
                        <a:t>-103,82%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extLst>
                  <a:ext uri="{0D108BD9-81ED-4DB2-BD59-A6C34878D82A}">
                    <a16:rowId xmlns:a16="http://schemas.microsoft.com/office/drawing/2014/main" val="1301601518"/>
                  </a:ext>
                </a:extLst>
              </a:tr>
              <a:tr h="171450">
                <a:tc>
                  <a:txBody>
                    <a:bodyPr/>
                    <a:lstStyle/>
                    <a:p>
                      <a:pPr algn="ctr" fontAlgn="ctr"/>
                      <a:r>
                        <a:rPr lang="pt-BR" sz="900" b="0" i="0" u="none" strike="noStrike" dirty="0">
                          <a:solidFill>
                            <a:srgbClr val="62504E"/>
                          </a:solidFill>
                          <a:effectLst/>
                          <a:highlight>
                            <a:srgbClr val="BDB19F"/>
                          </a:highlight>
                          <a:latin typeface="Arial" panose="020B0604020202020204" pitchFamily="34" charset="0"/>
                        </a:rPr>
                        <a:t>EG</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900" b="0" i="0" u="none" strike="noStrike" dirty="0">
                          <a:solidFill>
                            <a:srgbClr val="62504E"/>
                          </a:solidFill>
                          <a:effectLst/>
                          <a:highlight>
                            <a:srgbClr val="BDB19F"/>
                          </a:highlight>
                          <a:latin typeface="Arial" panose="020B0604020202020204" pitchFamily="34" charset="0"/>
                        </a:rPr>
                        <a:t>Endividamento Geral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136,99%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145,38%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2013,98%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marR="0" algn="ctr" rtl="0" fontAlgn="ctr">
                        <a:lnSpc>
                          <a:spcPct val="100000"/>
                        </a:lnSpc>
                        <a:spcBef>
                          <a:spcPts val="0"/>
                        </a:spcBef>
                        <a:spcAft>
                          <a:spcPts val="0"/>
                        </a:spcAft>
                        <a:buClr>
                          <a:srgbClr val="000000"/>
                        </a:buClr>
                        <a:buFont typeface="Arial"/>
                      </a:pPr>
                      <a:r>
                        <a:rPr lang="pt-BR" sz="900" b="0" i="0" u="none" strike="noStrike" cap="none" dirty="0">
                          <a:solidFill>
                            <a:srgbClr val="62504E"/>
                          </a:solidFill>
                          <a:effectLst/>
                          <a:latin typeface="Arial" panose="020B0604020202020204" pitchFamily="34" charset="0"/>
                          <a:ea typeface="+mn-ea"/>
                          <a:cs typeface="+mn-cs"/>
                          <a:sym typeface="Arial"/>
                        </a:rPr>
                        <a:t>2714,67%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extLst>
                  <a:ext uri="{0D108BD9-81ED-4DB2-BD59-A6C34878D82A}">
                    <a16:rowId xmlns:a16="http://schemas.microsoft.com/office/drawing/2014/main" val="3533024845"/>
                  </a:ext>
                </a:extLst>
              </a:tr>
              <a:tr h="171450">
                <a:tc>
                  <a:txBody>
                    <a:bodyPr/>
                    <a:lstStyle/>
                    <a:p>
                      <a:pPr algn="ctr" fontAlgn="ctr"/>
                      <a:r>
                        <a:rPr lang="pt-BR" sz="900" b="0" i="0" u="none" strike="noStrike" dirty="0">
                          <a:solidFill>
                            <a:srgbClr val="62504E"/>
                          </a:solidFill>
                          <a:effectLst/>
                          <a:highlight>
                            <a:srgbClr val="D9D1D1"/>
                          </a:highlight>
                          <a:latin typeface="Arial" panose="020B0604020202020204" pitchFamily="34" charset="0"/>
                        </a:rPr>
                        <a:t>CE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900" b="0" i="0" u="none" strike="noStrike" dirty="0">
                          <a:solidFill>
                            <a:srgbClr val="62504E"/>
                          </a:solidFill>
                          <a:effectLst/>
                          <a:highlight>
                            <a:srgbClr val="D9D1D1"/>
                          </a:highlight>
                          <a:latin typeface="Arial" panose="020B0604020202020204" pitchFamily="34" charset="0"/>
                        </a:rPr>
                        <a:t>Composição de Exigibilidades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19,81%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19,05%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92,48%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pPr>
                      <a:r>
                        <a:rPr lang="pt-BR" sz="900" b="0" i="0" u="none" strike="noStrike" cap="none" dirty="0">
                          <a:solidFill>
                            <a:srgbClr val="62504E"/>
                          </a:solidFill>
                          <a:effectLst/>
                          <a:latin typeface="Arial" panose="020B0604020202020204" pitchFamily="34" charset="0"/>
                          <a:ea typeface="+mn-ea"/>
                          <a:cs typeface="+mn-cs"/>
                          <a:sym typeface="Arial"/>
                        </a:rPr>
                        <a:t>92,39%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extLst>
                  <a:ext uri="{0D108BD9-81ED-4DB2-BD59-A6C34878D82A}">
                    <a16:rowId xmlns:a16="http://schemas.microsoft.com/office/drawing/2014/main" val="2435162420"/>
                  </a:ext>
                </a:extLst>
              </a:tr>
              <a:tr h="171450">
                <a:tc>
                  <a:txBody>
                    <a:bodyPr/>
                    <a:lstStyle/>
                    <a:p>
                      <a:pPr algn="ctr" fontAlgn="ctr"/>
                      <a:r>
                        <a:rPr lang="pt-BR" sz="900" b="0" i="0" u="none" strike="noStrike" dirty="0">
                          <a:solidFill>
                            <a:srgbClr val="62504E"/>
                          </a:solidFill>
                          <a:effectLst/>
                          <a:highlight>
                            <a:srgbClr val="BDB19F"/>
                          </a:highlight>
                          <a:latin typeface="Arial" panose="020B0604020202020204" pitchFamily="34" charset="0"/>
                        </a:rPr>
                        <a:t>IPL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900" b="0" i="0" u="none" strike="noStrike" dirty="0">
                          <a:solidFill>
                            <a:srgbClr val="62504E"/>
                          </a:solidFill>
                          <a:effectLst/>
                          <a:highlight>
                            <a:srgbClr val="BDB19F"/>
                          </a:highlight>
                          <a:latin typeface="Arial" panose="020B0604020202020204" pitchFamily="34" charset="0"/>
                        </a:rPr>
                        <a:t>Imobilização do Patrimônio Líquido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-51,97%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-44,44%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-1,34%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marR="0" algn="ctr" rtl="0" fontAlgn="ctr">
                        <a:lnSpc>
                          <a:spcPct val="100000"/>
                        </a:lnSpc>
                        <a:spcBef>
                          <a:spcPts val="0"/>
                        </a:spcBef>
                        <a:spcAft>
                          <a:spcPts val="0"/>
                        </a:spcAft>
                        <a:buClr>
                          <a:srgbClr val="000000"/>
                        </a:buClr>
                        <a:buFont typeface="Arial"/>
                      </a:pPr>
                      <a:r>
                        <a:rPr lang="pt-BR" sz="900" b="0" i="0" u="none" strike="noStrike" cap="none" dirty="0">
                          <a:solidFill>
                            <a:srgbClr val="62504E"/>
                          </a:solidFill>
                          <a:effectLst/>
                          <a:latin typeface="Arial" panose="020B0604020202020204" pitchFamily="34" charset="0"/>
                          <a:ea typeface="+mn-ea"/>
                          <a:cs typeface="+mn-cs"/>
                          <a:sym typeface="Arial"/>
                        </a:rPr>
                        <a:t>-1,33%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extLst>
                  <a:ext uri="{0D108BD9-81ED-4DB2-BD59-A6C34878D82A}">
                    <a16:rowId xmlns:a16="http://schemas.microsoft.com/office/drawing/2014/main" val="2918529337"/>
                  </a:ext>
                </a:extLst>
              </a:tr>
              <a:tr h="219075">
                <a:tc gridSpan="2">
                  <a:txBody>
                    <a:bodyPr/>
                    <a:lstStyle/>
                    <a:p>
                      <a:pPr algn="ctr" fontAlgn="ctr"/>
                      <a:r>
                        <a:rPr lang="pt-BR" sz="1300" b="1" i="0" u="none" strike="noStrike" dirty="0">
                          <a:solidFill>
                            <a:srgbClr val="FFFFFF"/>
                          </a:solidFill>
                          <a:effectLst/>
                          <a:highlight>
                            <a:srgbClr val="62504F"/>
                          </a:highlight>
                          <a:latin typeface="Arial" panose="020B0604020202020204" pitchFamily="34" charset="0"/>
                        </a:rPr>
                        <a:t>Liquidez</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a:txBody>
                    <a:bodyPr/>
                    <a:lstStyle/>
                    <a:p>
                      <a:pPr algn="ctr" fontAlgn="ctr"/>
                      <a:r>
                        <a:rPr lang="pt-BR" sz="1000" b="1" i="0" u="none" strike="noStrike" dirty="0">
                          <a:solidFill>
                            <a:srgbClr val="FFFFFF"/>
                          </a:solidFill>
                          <a:effectLst/>
                          <a:highlight>
                            <a:srgbClr val="C67E6C"/>
                          </a:highlight>
                          <a:latin typeface="Arial" panose="020B0604020202020204" pitchFamily="34" charset="0"/>
                        </a:rPr>
                        <a:t>2022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00" b="1" i="0" u="none" strike="noStrike" dirty="0">
                          <a:solidFill>
                            <a:srgbClr val="FFFFFF"/>
                          </a:solidFill>
                          <a:effectLst/>
                          <a:highlight>
                            <a:srgbClr val="C67E6C"/>
                          </a:highlight>
                          <a:latin typeface="Arial" panose="020B0604020202020204" pitchFamily="34" charset="0"/>
                        </a:rPr>
                        <a:t>2023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00" b="1" i="0" u="none" strike="noStrike" dirty="0">
                          <a:solidFill>
                            <a:srgbClr val="FFFFFF"/>
                          </a:solidFill>
                          <a:effectLst/>
                          <a:highlight>
                            <a:srgbClr val="C67E6C"/>
                          </a:highlight>
                          <a:latin typeface="Arial" panose="020B0604020202020204" pitchFamily="34" charset="0"/>
                        </a:rPr>
                        <a:t>2024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00" b="1" i="0" u="none" strike="noStrike" dirty="0">
                          <a:solidFill>
                            <a:srgbClr val="FFFFFF"/>
                          </a:solidFill>
                          <a:effectLst/>
                          <a:highlight>
                            <a:srgbClr val="C67E6C"/>
                          </a:highlight>
                          <a:latin typeface="Arial" panose="020B0604020202020204" pitchFamily="34" charset="0"/>
                        </a:rPr>
                        <a:t>2025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extLst>
                  <a:ext uri="{0D108BD9-81ED-4DB2-BD59-A6C34878D82A}">
                    <a16:rowId xmlns:a16="http://schemas.microsoft.com/office/drawing/2014/main" val="343269583"/>
                  </a:ext>
                </a:extLst>
              </a:tr>
              <a:tr h="171450">
                <a:tc>
                  <a:txBody>
                    <a:bodyPr/>
                    <a:lstStyle/>
                    <a:p>
                      <a:pPr algn="ctr" fontAlgn="ctr"/>
                      <a:r>
                        <a:rPr lang="pt-BR" sz="900" b="0" i="0" u="none" strike="noStrike" dirty="0">
                          <a:solidFill>
                            <a:srgbClr val="62504E"/>
                          </a:solidFill>
                          <a:effectLst/>
                          <a:highlight>
                            <a:srgbClr val="D9D1D1"/>
                          </a:highlight>
                          <a:latin typeface="Arial" panose="020B0604020202020204" pitchFamily="34" charset="0"/>
                        </a:rPr>
                        <a:t>LG</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900" b="0" i="0" u="none" strike="noStrike" dirty="0">
                          <a:solidFill>
                            <a:srgbClr val="62504E"/>
                          </a:solidFill>
                          <a:effectLst/>
                          <a:highlight>
                            <a:srgbClr val="D9D1D1"/>
                          </a:highlight>
                          <a:latin typeface="Arial" panose="020B0604020202020204" pitchFamily="34" charset="0"/>
                        </a:rPr>
                        <a:t>Liquidez Geral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0,59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0,55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0,04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pPr>
                      <a:r>
                        <a:rPr lang="pt-BR" sz="900" b="0" i="0" u="none" strike="noStrike" cap="none" dirty="0">
                          <a:solidFill>
                            <a:srgbClr val="62504E"/>
                          </a:solidFill>
                          <a:effectLst/>
                          <a:latin typeface="Arial" panose="020B0604020202020204" pitchFamily="34" charset="0"/>
                          <a:ea typeface="+mn-ea"/>
                          <a:cs typeface="+mn-cs"/>
                          <a:sym typeface="Arial"/>
                        </a:rPr>
                        <a:t>0,02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extLst>
                  <a:ext uri="{0D108BD9-81ED-4DB2-BD59-A6C34878D82A}">
                    <a16:rowId xmlns:a16="http://schemas.microsoft.com/office/drawing/2014/main" val="3450035370"/>
                  </a:ext>
                </a:extLst>
              </a:tr>
              <a:tr h="171450">
                <a:tc>
                  <a:txBody>
                    <a:bodyPr/>
                    <a:lstStyle/>
                    <a:p>
                      <a:pPr algn="ctr" fontAlgn="ctr"/>
                      <a:r>
                        <a:rPr lang="pt-BR" sz="900" b="0" i="0" u="none" strike="noStrike" dirty="0">
                          <a:solidFill>
                            <a:srgbClr val="62504E"/>
                          </a:solidFill>
                          <a:effectLst/>
                          <a:highlight>
                            <a:srgbClr val="BDB19F"/>
                          </a:highlight>
                          <a:latin typeface="Arial" panose="020B0604020202020204" pitchFamily="34" charset="0"/>
                        </a:rPr>
                        <a:t>LC</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900" b="0" i="0" u="none" strike="noStrike" dirty="0">
                          <a:solidFill>
                            <a:srgbClr val="62504E"/>
                          </a:solidFill>
                          <a:effectLst/>
                          <a:highlight>
                            <a:srgbClr val="BDB19F"/>
                          </a:highlight>
                          <a:latin typeface="Arial" panose="020B0604020202020204" pitchFamily="34" charset="0"/>
                        </a:rPr>
                        <a:t>Liquidez Corrente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2,30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2,19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0,04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marR="0" algn="ctr" rtl="0" fontAlgn="ctr">
                        <a:lnSpc>
                          <a:spcPct val="100000"/>
                        </a:lnSpc>
                        <a:spcBef>
                          <a:spcPts val="0"/>
                        </a:spcBef>
                        <a:spcAft>
                          <a:spcPts val="0"/>
                        </a:spcAft>
                        <a:buClr>
                          <a:srgbClr val="000000"/>
                        </a:buClr>
                        <a:buFont typeface="Arial"/>
                      </a:pPr>
                      <a:r>
                        <a:rPr lang="pt-BR" sz="900" b="0" i="0" u="none" strike="noStrike" cap="none" dirty="0">
                          <a:solidFill>
                            <a:srgbClr val="62504E"/>
                          </a:solidFill>
                          <a:effectLst/>
                          <a:latin typeface="Arial" panose="020B0604020202020204" pitchFamily="34" charset="0"/>
                          <a:ea typeface="+mn-ea"/>
                          <a:cs typeface="+mn-cs"/>
                          <a:sym typeface="Arial"/>
                        </a:rPr>
                        <a:t>0,03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extLst>
                  <a:ext uri="{0D108BD9-81ED-4DB2-BD59-A6C34878D82A}">
                    <a16:rowId xmlns:a16="http://schemas.microsoft.com/office/drawing/2014/main" val="612830640"/>
                  </a:ext>
                </a:extLst>
              </a:tr>
              <a:tr h="171450">
                <a:tc>
                  <a:txBody>
                    <a:bodyPr/>
                    <a:lstStyle/>
                    <a:p>
                      <a:pPr algn="ctr" fontAlgn="ctr"/>
                      <a:r>
                        <a:rPr lang="pt-BR" sz="900" b="0" i="0" u="none" strike="noStrike" dirty="0">
                          <a:solidFill>
                            <a:srgbClr val="62504E"/>
                          </a:solidFill>
                          <a:effectLst/>
                          <a:highlight>
                            <a:srgbClr val="D9D1D1"/>
                          </a:highlight>
                          <a:latin typeface="Arial" panose="020B0604020202020204" pitchFamily="34" charset="0"/>
                        </a:rPr>
                        <a:t>LS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900" b="0" i="0" u="none" strike="noStrike" dirty="0">
                          <a:solidFill>
                            <a:srgbClr val="62504E"/>
                          </a:solidFill>
                          <a:effectLst/>
                          <a:highlight>
                            <a:srgbClr val="D9D1D1"/>
                          </a:highlight>
                          <a:latin typeface="Arial" panose="020B0604020202020204" pitchFamily="34" charset="0"/>
                        </a:rPr>
                        <a:t>Liquidez Seca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0,03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-0,15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0,02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pPr>
                      <a:r>
                        <a:rPr lang="pt-BR" sz="900" b="0" i="0" u="none" strike="noStrike" cap="none" dirty="0">
                          <a:solidFill>
                            <a:srgbClr val="62504E"/>
                          </a:solidFill>
                          <a:effectLst/>
                          <a:latin typeface="Arial" panose="020B0604020202020204" pitchFamily="34" charset="0"/>
                          <a:ea typeface="+mn-ea"/>
                          <a:cs typeface="+mn-cs"/>
                          <a:sym typeface="Arial"/>
                        </a:rPr>
                        <a:t>0,00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extLst>
                  <a:ext uri="{0D108BD9-81ED-4DB2-BD59-A6C34878D82A}">
                    <a16:rowId xmlns:a16="http://schemas.microsoft.com/office/drawing/2014/main" val="381615219"/>
                  </a:ext>
                </a:extLst>
              </a:tr>
              <a:tr h="219075">
                <a:tc gridSpan="6">
                  <a:txBody>
                    <a:bodyPr/>
                    <a:lstStyle/>
                    <a:p>
                      <a:pPr algn="ctr" fontAlgn="ctr"/>
                      <a:r>
                        <a:rPr lang="pt-BR" sz="1300" b="1" i="0" u="none" strike="noStrike" dirty="0">
                          <a:solidFill>
                            <a:srgbClr val="FFFFFF"/>
                          </a:solidFill>
                          <a:effectLst/>
                          <a:highlight>
                            <a:srgbClr val="62504F"/>
                          </a:highlight>
                          <a:latin typeface="Arial" panose="020B0604020202020204" pitchFamily="34" charset="0"/>
                        </a:rPr>
                        <a:t>Quocientes Econômicos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894404723"/>
                  </a:ext>
                </a:extLst>
              </a:tr>
              <a:tr h="201502">
                <a:tc gridSpan="2">
                  <a:txBody>
                    <a:bodyPr/>
                    <a:lstStyle/>
                    <a:p>
                      <a:pPr algn="ctr" fontAlgn="ctr"/>
                      <a:r>
                        <a:rPr lang="pt-BR" sz="1300" b="1" i="0" u="none" strike="noStrike" dirty="0">
                          <a:solidFill>
                            <a:srgbClr val="FFFFFF"/>
                          </a:solidFill>
                          <a:effectLst/>
                          <a:highlight>
                            <a:srgbClr val="62504F"/>
                          </a:highlight>
                          <a:latin typeface="Arial" panose="020B0604020202020204" pitchFamily="34" charset="0"/>
                        </a:rPr>
                        <a:t>Rentabilidade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a:txBody>
                    <a:bodyPr/>
                    <a:lstStyle/>
                    <a:p>
                      <a:pPr marR="0" algn="ctr" rtl="0" fontAlgn="ctr">
                        <a:lnSpc>
                          <a:spcPct val="100000"/>
                        </a:lnSpc>
                        <a:spcBef>
                          <a:spcPts val="0"/>
                        </a:spcBef>
                        <a:spcAft>
                          <a:spcPts val="0"/>
                        </a:spcAft>
                        <a:buClr>
                          <a:srgbClr val="000000"/>
                        </a:buClr>
                        <a:buFont typeface="Arial"/>
                      </a:pPr>
                      <a:r>
                        <a:rPr lang="pt-BR" sz="1000" b="1" i="0" u="none" strike="noStrike" cap="none" dirty="0">
                          <a:solidFill>
                            <a:srgbClr val="FFFFFF"/>
                          </a:solidFill>
                          <a:effectLst/>
                          <a:highlight>
                            <a:srgbClr val="C67E6C"/>
                          </a:highlight>
                          <a:latin typeface="Arial" panose="020B0604020202020204" pitchFamily="34" charset="0"/>
                          <a:ea typeface="+mn-ea"/>
                          <a:cs typeface="+mn-cs"/>
                          <a:sym typeface="Arial"/>
                        </a:rPr>
                        <a:t>2022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marR="0" algn="ctr" rtl="0" fontAlgn="ctr">
                        <a:lnSpc>
                          <a:spcPct val="100000"/>
                        </a:lnSpc>
                        <a:spcBef>
                          <a:spcPts val="0"/>
                        </a:spcBef>
                        <a:spcAft>
                          <a:spcPts val="0"/>
                        </a:spcAft>
                        <a:buClr>
                          <a:srgbClr val="000000"/>
                        </a:buClr>
                        <a:buFont typeface="Arial"/>
                      </a:pPr>
                      <a:r>
                        <a:rPr lang="pt-BR" sz="1000" b="1" i="0" u="none" strike="noStrike" cap="none" dirty="0">
                          <a:solidFill>
                            <a:srgbClr val="FFFFFF"/>
                          </a:solidFill>
                          <a:effectLst/>
                          <a:highlight>
                            <a:srgbClr val="C67E6C"/>
                          </a:highlight>
                          <a:latin typeface="Arial" panose="020B0604020202020204" pitchFamily="34" charset="0"/>
                          <a:ea typeface="+mn-ea"/>
                          <a:cs typeface="+mn-cs"/>
                          <a:sym typeface="Arial"/>
                        </a:rPr>
                        <a:t>2023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marR="0" algn="ctr" rtl="0" fontAlgn="ctr">
                        <a:lnSpc>
                          <a:spcPct val="100000"/>
                        </a:lnSpc>
                        <a:spcBef>
                          <a:spcPts val="0"/>
                        </a:spcBef>
                        <a:spcAft>
                          <a:spcPts val="0"/>
                        </a:spcAft>
                        <a:buClr>
                          <a:srgbClr val="000000"/>
                        </a:buClr>
                        <a:buFont typeface="Arial"/>
                      </a:pPr>
                      <a:r>
                        <a:rPr lang="pt-BR" sz="1000" b="1" i="0" u="none" strike="noStrike" cap="none" dirty="0">
                          <a:solidFill>
                            <a:srgbClr val="FFFFFF"/>
                          </a:solidFill>
                          <a:effectLst/>
                          <a:highlight>
                            <a:srgbClr val="C67E6C"/>
                          </a:highlight>
                          <a:latin typeface="Arial" panose="020B0604020202020204" pitchFamily="34" charset="0"/>
                          <a:ea typeface="+mn-ea"/>
                          <a:cs typeface="+mn-cs"/>
                          <a:sym typeface="Arial"/>
                        </a:rPr>
                        <a:t>2024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marR="0" algn="ctr" rtl="0" fontAlgn="ctr">
                        <a:lnSpc>
                          <a:spcPct val="100000"/>
                        </a:lnSpc>
                        <a:spcBef>
                          <a:spcPts val="0"/>
                        </a:spcBef>
                        <a:spcAft>
                          <a:spcPts val="0"/>
                        </a:spcAft>
                        <a:buClr>
                          <a:srgbClr val="000000"/>
                        </a:buClr>
                        <a:buFont typeface="Arial"/>
                      </a:pPr>
                      <a:r>
                        <a:rPr lang="pt-BR" sz="1000" b="1" i="0" u="none" strike="noStrike" cap="none" dirty="0">
                          <a:solidFill>
                            <a:srgbClr val="FFFFFF"/>
                          </a:solidFill>
                          <a:effectLst/>
                          <a:highlight>
                            <a:srgbClr val="C67E6C"/>
                          </a:highlight>
                          <a:latin typeface="Arial" panose="020B0604020202020204" pitchFamily="34" charset="0"/>
                          <a:ea typeface="+mn-ea"/>
                          <a:cs typeface="+mn-cs"/>
                          <a:sym typeface="Arial"/>
                        </a:rPr>
                        <a:t>2025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extLst>
                  <a:ext uri="{0D108BD9-81ED-4DB2-BD59-A6C34878D82A}">
                    <a16:rowId xmlns:a16="http://schemas.microsoft.com/office/drawing/2014/main" val="855055376"/>
                  </a:ext>
                </a:extLst>
              </a:tr>
              <a:tr h="171450">
                <a:tc>
                  <a:txBody>
                    <a:bodyPr/>
                    <a:lstStyle/>
                    <a:p>
                      <a:pPr algn="ctr" fontAlgn="ctr"/>
                      <a:r>
                        <a:rPr lang="pt-BR" sz="900" b="0" i="0" u="none" strike="noStrike" dirty="0">
                          <a:solidFill>
                            <a:srgbClr val="62504E"/>
                          </a:solidFill>
                          <a:effectLst/>
                          <a:highlight>
                            <a:srgbClr val="D9D1D1"/>
                          </a:highlight>
                          <a:latin typeface="Arial" panose="020B0604020202020204" pitchFamily="34" charset="0"/>
                        </a:rPr>
                        <a:t>RPL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900" b="0" i="0" u="none" strike="noStrike" dirty="0">
                          <a:solidFill>
                            <a:srgbClr val="62504E"/>
                          </a:solidFill>
                          <a:effectLst/>
                          <a:highlight>
                            <a:srgbClr val="D9D1D1"/>
                          </a:highlight>
                          <a:latin typeface="Arial" panose="020B0604020202020204" pitchFamily="34" charset="0"/>
                        </a:rPr>
                        <a:t>Rentabilidade do Patrimônio Liquido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-3,97%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6,52%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0,58%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pPr>
                      <a:r>
                        <a:rPr lang="pt-BR" sz="900" b="0" i="0" u="none" strike="noStrike" cap="none" dirty="0">
                          <a:solidFill>
                            <a:srgbClr val="62504E"/>
                          </a:solidFill>
                          <a:effectLst/>
                          <a:latin typeface="Arial" panose="020B0604020202020204" pitchFamily="34" charset="0"/>
                          <a:ea typeface="+mn-ea"/>
                          <a:cs typeface="+mn-cs"/>
                          <a:sym typeface="Arial"/>
                        </a:rPr>
                        <a:t>0,13%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extLst>
                  <a:ext uri="{0D108BD9-81ED-4DB2-BD59-A6C34878D82A}">
                    <a16:rowId xmlns:a16="http://schemas.microsoft.com/office/drawing/2014/main" val="2248551871"/>
                  </a:ext>
                </a:extLst>
              </a:tr>
              <a:tr h="171450">
                <a:tc>
                  <a:txBody>
                    <a:bodyPr/>
                    <a:lstStyle/>
                    <a:p>
                      <a:pPr algn="ctr" fontAlgn="ctr"/>
                      <a:r>
                        <a:rPr lang="pt-BR" sz="900" b="0" i="0" u="none" strike="noStrike" dirty="0">
                          <a:solidFill>
                            <a:srgbClr val="62504E"/>
                          </a:solidFill>
                          <a:effectLst/>
                          <a:highlight>
                            <a:srgbClr val="BDB19F"/>
                          </a:highlight>
                          <a:latin typeface="Arial" panose="020B0604020202020204" pitchFamily="34" charset="0"/>
                        </a:rPr>
                        <a:t>MOL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900" b="0" i="0" u="none" strike="noStrike" dirty="0">
                          <a:solidFill>
                            <a:srgbClr val="62504E"/>
                          </a:solidFill>
                          <a:effectLst/>
                          <a:highlight>
                            <a:srgbClr val="BDB19F"/>
                          </a:highlight>
                          <a:latin typeface="Arial" panose="020B0604020202020204" pitchFamily="34" charset="0"/>
                        </a:rPr>
                        <a:t>Margem Operacional Liquida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26,40%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0,00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-1654,35%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marR="0" algn="ctr" rtl="0" fontAlgn="ctr">
                        <a:lnSpc>
                          <a:spcPct val="100000"/>
                        </a:lnSpc>
                        <a:spcBef>
                          <a:spcPts val="0"/>
                        </a:spcBef>
                        <a:spcAft>
                          <a:spcPts val="0"/>
                        </a:spcAft>
                        <a:buClr>
                          <a:srgbClr val="000000"/>
                        </a:buClr>
                        <a:buFont typeface="Arial"/>
                      </a:pPr>
                      <a:r>
                        <a:rPr lang="pt-BR" sz="900" b="0" i="0" u="none" strike="noStrike" cap="none" dirty="0">
                          <a:solidFill>
                            <a:srgbClr val="62504E"/>
                          </a:solidFill>
                          <a:effectLst/>
                          <a:latin typeface="Arial" panose="020B0604020202020204" pitchFamily="34" charset="0"/>
                          <a:ea typeface="+mn-ea"/>
                          <a:cs typeface="+mn-cs"/>
                          <a:sym typeface="Arial"/>
                        </a:rPr>
                        <a:t>-1241,08%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extLst>
                  <a:ext uri="{0D108BD9-81ED-4DB2-BD59-A6C34878D82A}">
                    <a16:rowId xmlns:a16="http://schemas.microsoft.com/office/drawing/2014/main" val="3147312780"/>
                  </a:ext>
                </a:extLst>
              </a:tr>
              <a:tr h="171450">
                <a:tc>
                  <a:txBody>
                    <a:bodyPr/>
                    <a:lstStyle/>
                    <a:p>
                      <a:pPr algn="ctr" fontAlgn="ctr"/>
                      <a:r>
                        <a:rPr lang="pt-BR" sz="900" b="0" i="0" u="none" strike="noStrike" dirty="0">
                          <a:solidFill>
                            <a:srgbClr val="62504E"/>
                          </a:solidFill>
                          <a:effectLst/>
                          <a:highlight>
                            <a:srgbClr val="D9D1D1"/>
                          </a:highlight>
                          <a:latin typeface="Arial" panose="020B0604020202020204" pitchFamily="34" charset="0"/>
                        </a:rPr>
                        <a:t>ML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900" b="0" i="0" u="none" strike="noStrike" dirty="0">
                          <a:solidFill>
                            <a:srgbClr val="62504E"/>
                          </a:solidFill>
                          <a:effectLst/>
                          <a:highlight>
                            <a:srgbClr val="D9D1D1"/>
                          </a:highlight>
                          <a:latin typeface="Arial" panose="020B0604020202020204" pitchFamily="34" charset="0"/>
                        </a:rPr>
                        <a:t>Margem Liquida de Lucro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26,39%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0,00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-1739,16%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pPr>
                      <a:r>
                        <a:rPr lang="pt-BR" sz="900" b="0" i="0" u="none" strike="noStrike" cap="none" dirty="0">
                          <a:solidFill>
                            <a:srgbClr val="62504E"/>
                          </a:solidFill>
                          <a:effectLst/>
                          <a:latin typeface="Arial" panose="020B0604020202020204" pitchFamily="34" charset="0"/>
                          <a:ea typeface="+mn-ea"/>
                          <a:cs typeface="+mn-cs"/>
                          <a:sym typeface="Arial"/>
                        </a:rPr>
                        <a:t>-1243,48%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extLst>
                  <a:ext uri="{0D108BD9-81ED-4DB2-BD59-A6C34878D82A}">
                    <a16:rowId xmlns:a16="http://schemas.microsoft.com/office/drawing/2014/main" val="2181590305"/>
                  </a:ext>
                </a:extLst>
              </a:tr>
              <a:tr h="171450">
                <a:tc>
                  <a:txBody>
                    <a:bodyPr/>
                    <a:lstStyle/>
                    <a:p>
                      <a:pPr algn="ctr" fontAlgn="ctr"/>
                      <a:r>
                        <a:rPr lang="pt-BR" sz="900" b="0" i="0" u="none" strike="noStrike" dirty="0">
                          <a:solidFill>
                            <a:srgbClr val="62504E"/>
                          </a:solidFill>
                          <a:effectLst/>
                          <a:highlight>
                            <a:srgbClr val="BDB19F"/>
                          </a:highlight>
                          <a:latin typeface="Arial" panose="020B0604020202020204" pitchFamily="34" charset="0"/>
                        </a:rPr>
                        <a:t>RA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900" b="0" i="0" u="none" strike="noStrike" dirty="0">
                          <a:solidFill>
                            <a:srgbClr val="62504E"/>
                          </a:solidFill>
                          <a:effectLst/>
                          <a:highlight>
                            <a:srgbClr val="BDB19F"/>
                          </a:highlight>
                          <a:latin typeface="Arial" panose="020B0604020202020204" pitchFamily="34" charset="0"/>
                        </a:rPr>
                        <a:t>Rotação do Ativo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5,56%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0,00%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900" b="0" i="0" u="none" strike="noStrike" dirty="0">
                          <a:solidFill>
                            <a:srgbClr val="62504E"/>
                          </a:solidFill>
                          <a:effectLst/>
                          <a:latin typeface="Arial" panose="020B0604020202020204" pitchFamily="34" charset="0"/>
                        </a:rPr>
                        <a:t>0,64%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marR="0" algn="ctr" rtl="0" fontAlgn="ctr">
                        <a:lnSpc>
                          <a:spcPct val="100000"/>
                        </a:lnSpc>
                        <a:spcBef>
                          <a:spcPts val="0"/>
                        </a:spcBef>
                        <a:spcAft>
                          <a:spcPts val="0"/>
                        </a:spcAft>
                        <a:buClr>
                          <a:srgbClr val="000000"/>
                        </a:buClr>
                        <a:buFont typeface="Arial"/>
                      </a:pPr>
                      <a:r>
                        <a:rPr lang="pt-BR" sz="900" b="0" i="0" u="none" strike="noStrike" cap="none" dirty="0">
                          <a:solidFill>
                            <a:srgbClr val="62504E"/>
                          </a:solidFill>
                          <a:effectLst/>
                          <a:latin typeface="Arial" panose="020B0604020202020204" pitchFamily="34" charset="0"/>
                          <a:ea typeface="+mn-ea"/>
                          <a:cs typeface="+mn-cs"/>
                          <a:sym typeface="Arial"/>
                        </a:rPr>
                        <a:t>0,28%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extLst>
                  <a:ext uri="{0D108BD9-81ED-4DB2-BD59-A6C34878D82A}">
                    <a16:rowId xmlns:a16="http://schemas.microsoft.com/office/drawing/2014/main" val="2145919852"/>
                  </a:ext>
                </a:extLst>
              </a:tr>
              <a:tr h="171450">
                <a:tc>
                  <a:txBody>
                    <a:bodyPr/>
                    <a:lstStyle/>
                    <a:p>
                      <a:pPr algn="ctr" fontAlgn="ctr"/>
                      <a:r>
                        <a:rPr lang="pt-BR" sz="900" b="0" i="0" u="none" strike="noStrike" dirty="0">
                          <a:solidFill>
                            <a:srgbClr val="62504E"/>
                          </a:solidFill>
                          <a:effectLst/>
                          <a:highlight>
                            <a:srgbClr val="D9D1D1"/>
                          </a:highlight>
                          <a:latin typeface="Arial" panose="020B0604020202020204" pitchFamily="34" charset="0"/>
                        </a:rPr>
                        <a:t>RI</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900" b="0" i="0" u="none" strike="noStrike" dirty="0">
                          <a:solidFill>
                            <a:srgbClr val="62504E"/>
                          </a:solidFill>
                          <a:effectLst/>
                          <a:highlight>
                            <a:srgbClr val="D9D1D1"/>
                          </a:highlight>
                          <a:latin typeface="Arial" panose="020B0604020202020204" pitchFamily="34" charset="0"/>
                        </a:rPr>
                        <a:t>Rentabilidade dos Investimentos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1,47%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-2,96%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900" b="0" i="0" u="none" strike="noStrike" dirty="0">
                          <a:solidFill>
                            <a:srgbClr val="62504E"/>
                          </a:solidFill>
                          <a:effectLst/>
                          <a:latin typeface="Arial" panose="020B0604020202020204" pitchFamily="34" charset="0"/>
                        </a:rPr>
                        <a:t>-11,12%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marR="0" algn="ctr" rtl="0" fontAlgn="ctr">
                        <a:lnSpc>
                          <a:spcPct val="100000"/>
                        </a:lnSpc>
                        <a:spcBef>
                          <a:spcPts val="0"/>
                        </a:spcBef>
                        <a:spcAft>
                          <a:spcPts val="0"/>
                        </a:spcAft>
                        <a:buClr>
                          <a:srgbClr val="000000"/>
                        </a:buClr>
                        <a:buFont typeface="Arial"/>
                      </a:pPr>
                      <a:r>
                        <a:rPr lang="pt-BR" sz="900" b="0" i="0" u="none" strike="noStrike" cap="none" dirty="0">
                          <a:solidFill>
                            <a:srgbClr val="62504E"/>
                          </a:solidFill>
                          <a:effectLst/>
                          <a:latin typeface="Arial" panose="020B0604020202020204" pitchFamily="34" charset="0"/>
                          <a:ea typeface="+mn-ea"/>
                          <a:cs typeface="+mn-cs"/>
                          <a:sym typeface="Arial"/>
                        </a:rPr>
                        <a:t>-3,45%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extLst>
                  <a:ext uri="{0D108BD9-81ED-4DB2-BD59-A6C34878D82A}">
                    <a16:rowId xmlns:a16="http://schemas.microsoft.com/office/drawing/2014/main" val="1110036741"/>
                  </a:ext>
                </a:extLst>
              </a:tr>
            </a:tbl>
          </a:graphicData>
        </a:graphic>
      </p:graphicFrame>
    </p:spTree>
    <p:extLst>
      <p:ext uri="{BB962C8B-B14F-4D97-AF65-F5344CB8AC3E}">
        <p14:creationId xmlns:p14="http://schemas.microsoft.com/office/powerpoint/2010/main" val="3069614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 CONTAS A PAGAR X RECEBER / ESTOQUE / 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a:t>
            </a:r>
            <a:r>
              <a:rPr lang="pt-BR" sz="1200" b="1" i="1" dirty="0">
                <a:solidFill>
                  <a:srgbClr val="62504F"/>
                </a:solidFill>
                <a:latin typeface="Noto Sans"/>
                <a:ea typeface="Noto Sans"/>
                <a:cs typeface="Noto Sans"/>
                <a:sym typeface="Noto Sans"/>
              </a:rPr>
              <a:t>/</a:t>
            </a:r>
            <a:r>
              <a:rPr lang="pt-BR" sz="1200" i="1" dirty="0">
                <a:solidFill>
                  <a:srgbClr val="62504F"/>
                </a:solidFill>
                <a:latin typeface="Noto Sans"/>
                <a:ea typeface="Noto Sans"/>
                <a:cs typeface="Noto Sans"/>
                <a:sym typeface="Noto Sans"/>
              </a:rPr>
              <a:t> </a:t>
            </a:r>
            <a:r>
              <a:rPr lang="pt-BR" sz="1200" b="1" i="1" u="sng" dirty="0">
                <a:solidFill>
                  <a:srgbClr val="62504F"/>
                </a:solidFill>
                <a:latin typeface="Noto Sans"/>
                <a:ea typeface="Noto Sans"/>
                <a:cs typeface="Noto Sans"/>
                <a:sym typeface="Noto Sans"/>
              </a:rPr>
              <a:t>ENDIVIDAMENTO</a:t>
            </a:r>
            <a:endParaRPr sz="1200" b="1" i="1" u="sng"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20</a:t>
            </a:r>
            <a:endParaRPr sz="1000" b="1" dirty="0">
              <a:solidFill>
                <a:srgbClr val="62504F"/>
              </a:solidFill>
              <a:latin typeface="Noto Sans"/>
              <a:ea typeface="Noto Sans"/>
              <a:cs typeface="Noto Sans"/>
              <a:sym typeface="Noto Sans"/>
            </a:endParaRPr>
          </a:p>
        </p:txBody>
      </p:sp>
      <p:pic>
        <p:nvPicPr>
          <p:cNvPr id="7" name="Imagem 6">
            <a:extLst>
              <a:ext uri="{FF2B5EF4-FFF2-40B4-BE49-F238E27FC236}">
                <a16:creationId xmlns:a16="http://schemas.microsoft.com/office/drawing/2014/main" id="{3BCEE9E8-33CD-3E13-58E2-5134DEA0E719}"/>
              </a:ext>
            </a:extLst>
          </p:cNvPr>
          <p:cNvPicPr>
            <a:picLocks noChangeAspect="1"/>
          </p:cNvPicPr>
          <p:nvPr/>
        </p:nvPicPr>
        <p:blipFill rotWithShape="1">
          <a:blip r:embed="rId4"/>
          <a:srcRect l="20455" t="25158" r="19243" b="19513"/>
          <a:stretch/>
        </p:blipFill>
        <p:spPr>
          <a:xfrm>
            <a:off x="907613" y="1061874"/>
            <a:ext cx="7025903" cy="3504126"/>
          </a:xfrm>
          <a:prstGeom prst="rect">
            <a:avLst/>
          </a:prstGeom>
        </p:spPr>
      </p:pic>
    </p:spTree>
    <p:extLst>
      <p:ext uri="{BB962C8B-B14F-4D97-AF65-F5344CB8AC3E}">
        <p14:creationId xmlns:p14="http://schemas.microsoft.com/office/powerpoint/2010/main" val="3988581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 CONTAS A PAGAR X RECEBER / ESTOQUE / 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a:t>
            </a:r>
            <a:r>
              <a:rPr lang="pt-BR" sz="1200" b="1" i="1" dirty="0">
                <a:solidFill>
                  <a:srgbClr val="62504F"/>
                </a:solidFill>
                <a:latin typeface="Noto Sans"/>
                <a:ea typeface="Noto Sans"/>
                <a:cs typeface="Noto Sans"/>
                <a:sym typeface="Noto Sans"/>
              </a:rPr>
              <a:t>/</a:t>
            </a:r>
            <a:r>
              <a:rPr lang="pt-BR" sz="1200" i="1" dirty="0">
                <a:solidFill>
                  <a:srgbClr val="62504F"/>
                </a:solidFill>
                <a:latin typeface="Noto Sans"/>
                <a:ea typeface="Noto Sans"/>
                <a:cs typeface="Noto Sans"/>
                <a:sym typeface="Noto Sans"/>
              </a:rPr>
              <a:t> </a:t>
            </a:r>
            <a:r>
              <a:rPr lang="pt-BR" sz="1200" b="1" i="1" u="sng" dirty="0">
                <a:solidFill>
                  <a:srgbClr val="62504F"/>
                </a:solidFill>
                <a:latin typeface="Noto Sans"/>
                <a:ea typeface="Noto Sans"/>
                <a:cs typeface="Noto Sans"/>
                <a:sym typeface="Noto Sans"/>
              </a:rPr>
              <a:t>ENDIVIDAMENTO</a:t>
            </a:r>
            <a:endParaRPr sz="1200" b="1" i="1" u="sng"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21</a:t>
            </a:r>
            <a:endParaRPr sz="1000" b="1" dirty="0">
              <a:solidFill>
                <a:srgbClr val="62504F"/>
              </a:solidFill>
              <a:latin typeface="Noto Sans"/>
              <a:ea typeface="Noto Sans"/>
              <a:cs typeface="Noto Sans"/>
              <a:sym typeface="Noto Sans"/>
            </a:endParaRPr>
          </a:p>
        </p:txBody>
      </p:sp>
      <p:pic>
        <p:nvPicPr>
          <p:cNvPr id="9" name="Imagem 8">
            <a:extLst>
              <a:ext uri="{FF2B5EF4-FFF2-40B4-BE49-F238E27FC236}">
                <a16:creationId xmlns:a16="http://schemas.microsoft.com/office/drawing/2014/main" id="{9065A9A2-2D8F-9782-A4FF-3883F663C8A6}"/>
              </a:ext>
            </a:extLst>
          </p:cNvPr>
          <p:cNvPicPr>
            <a:picLocks noChangeAspect="1"/>
          </p:cNvPicPr>
          <p:nvPr/>
        </p:nvPicPr>
        <p:blipFill rotWithShape="1">
          <a:blip r:embed="rId4"/>
          <a:srcRect l="20303" t="24879" r="19167" b="70801"/>
          <a:stretch/>
        </p:blipFill>
        <p:spPr>
          <a:xfrm>
            <a:off x="859013" y="1152725"/>
            <a:ext cx="7248208" cy="281220"/>
          </a:xfrm>
          <a:prstGeom prst="rect">
            <a:avLst/>
          </a:prstGeom>
        </p:spPr>
      </p:pic>
      <p:pic>
        <p:nvPicPr>
          <p:cNvPr id="11" name="Imagem 10">
            <a:extLst>
              <a:ext uri="{FF2B5EF4-FFF2-40B4-BE49-F238E27FC236}">
                <a16:creationId xmlns:a16="http://schemas.microsoft.com/office/drawing/2014/main" id="{21C37C29-388C-2902-18E0-1F9F0A301461}"/>
              </a:ext>
            </a:extLst>
          </p:cNvPr>
          <p:cNvPicPr>
            <a:picLocks noChangeAspect="1"/>
          </p:cNvPicPr>
          <p:nvPr/>
        </p:nvPicPr>
        <p:blipFill rotWithShape="1">
          <a:blip r:embed="rId5"/>
          <a:srcRect l="20758" t="25855" r="19697" b="37072"/>
          <a:stretch/>
        </p:blipFill>
        <p:spPr>
          <a:xfrm>
            <a:off x="907513" y="1433944"/>
            <a:ext cx="7143723" cy="2417619"/>
          </a:xfrm>
          <a:prstGeom prst="rect">
            <a:avLst/>
          </a:prstGeom>
        </p:spPr>
      </p:pic>
    </p:spTree>
    <p:extLst>
      <p:ext uri="{BB962C8B-B14F-4D97-AF65-F5344CB8AC3E}">
        <p14:creationId xmlns:p14="http://schemas.microsoft.com/office/powerpoint/2010/main" val="4274989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Google Shape;169;p19">
            <a:extLst>
              <a:ext uri="{FF2B5EF4-FFF2-40B4-BE49-F238E27FC236}">
                <a16:creationId xmlns:a16="http://schemas.microsoft.com/office/drawing/2014/main" id="{BFD796AA-AE48-1135-9ADA-3618ABA46526}"/>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183" name="Google Shape;183;p20"/>
          <p:cNvSpPr/>
          <p:nvPr/>
        </p:nvSpPr>
        <p:spPr>
          <a:xfrm>
            <a:off x="8887700" y="0"/>
            <a:ext cx="256200" cy="16788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4" name="Google Shape;184;p20"/>
          <p:cNvSpPr txBox="1"/>
          <p:nvPr/>
        </p:nvSpPr>
        <p:spPr>
          <a:xfrm>
            <a:off x="1014925" y="207325"/>
            <a:ext cx="6186900" cy="612988"/>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INFORMAÇÃO ECONÔMICO-FINANCEIRO</a:t>
            </a:r>
            <a:br>
              <a:rPr lang="pt-BR" sz="1500" b="1" dirty="0">
                <a:solidFill>
                  <a:srgbClr val="C67E6C"/>
                </a:solidFill>
                <a:latin typeface="Noto Sans"/>
                <a:ea typeface="Noto Sans"/>
                <a:cs typeface="Noto Sans"/>
                <a:sym typeface="Noto Sans"/>
              </a:rPr>
            </a:br>
            <a:r>
              <a:rPr lang="pt-BR" sz="1200" i="1" dirty="0">
                <a:solidFill>
                  <a:srgbClr val="62504F"/>
                </a:solidFill>
                <a:latin typeface="Noto Sans"/>
                <a:ea typeface="Noto Sans"/>
                <a:cs typeface="Noto Sans"/>
                <a:sym typeface="Noto Sans"/>
              </a:rPr>
              <a:t>BALANÇOS / DRE / CONTAS A PAGAR X RECEBER / ESTOQUE / IMOBILIZADO </a:t>
            </a:r>
          </a:p>
          <a:p>
            <a:pPr marL="12700" lvl="0" indent="0" algn="l" rtl="0">
              <a:spcBef>
                <a:spcPts val="0"/>
              </a:spcBef>
              <a:spcAft>
                <a:spcPts val="0"/>
              </a:spcAft>
              <a:buNone/>
            </a:pPr>
            <a:r>
              <a:rPr lang="pt-BR" sz="1200" i="1" dirty="0">
                <a:solidFill>
                  <a:srgbClr val="62504F"/>
                </a:solidFill>
                <a:latin typeface="Noto Sans"/>
                <a:ea typeface="Noto Sans"/>
                <a:cs typeface="Noto Sans"/>
                <a:sym typeface="Noto Sans"/>
              </a:rPr>
              <a:t>INDICES </a:t>
            </a:r>
            <a:r>
              <a:rPr lang="pt-BR" sz="1200" b="1" i="1" dirty="0">
                <a:solidFill>
                  <a:srgbClr val="62504F"/>
                </a:solidFill>
                <a:latin typeface="Noto Sans"/>
                <a:ea typeface="Noto Sans"/>
                <a:cs typeface="Noto Sans"/>
                <a:sym typeface="Noto Sans"/>
              </a:rPr>
              <a:t>/</a:t>
            </a:r>
            <a:r>
              <a:rPr lang="pt-BR" sz="1200" i="1" dirty="0">
                <a:solidFill>
                  <a:srgbClr val="62504F"/>
                </a:solidFill>
                <a:latin typeface="Noto Sans"/>
                <a:ea typeface="Noto Sans"/>
                <a:cs typeface="Noto Sans"/>
                <a:sym typeface="Noto Sans"/>
              </a:rPr>
              <a:t> </a:t>
            </a:r>
            <a:r>
              <a:rPr lang="pt-BR" sz="1200" b="1" i="1" u="sng" dirty="0">
                <a:solidFill>
                  <a:srgbClr val="62504F"/>
                </a:solidFill>
                <a:latin typeface="Noto Sans"/>
                <a:ea typeface="Noto Sans"/>
                <a:cs typeface="Noto Sans"/>
                <a:sym typeface="Noto Sans"/>
              </a:rPr>
              <a:t>ENDIVIDAMENTO</a:t>
            </a:r>
            <a:endParaRPr sz="1200" b="1" i="1" u="sng" dirty="0">
              <a:solidFill>
                <a:srgbClr val="62504F"/>
              </a:solidFill>
              <a:latin typeface="Noto Sans"/>
              <a:ea typeface="Noto Sans"/>
              <a:cs typeface="Noto Sans"/>
              <a:sym typeface="Noto Sans"/>
            </a:endParaRPr>
          </a:p>
        </p:txBody>
      </p:sp>
      <p:pic>
        <p:nvPicPr>
          <p:cNvPr id="185" name="Google Shape;185;p20"/>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186" name="Google Shape;186;p20"/>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188" name="Google Shape;188;p20"/>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22</a:t>
            </a:r>
            <a:endParaRPr sz="1000" b="1" dirty="0">
              <a:solidFill>
                <a:srgbClr val="62504F"/>
              </a:solidFill>
              <a:latin typeface="Noto Sans"/>
              <a:ea typeface="Noto Sans"/>
              <a:cs typeface="Noto Sans"/>
              <a:sym typeface="Noto Sans"/>
            </a:endParaRPr>
          </a:p>
        </p:txBody>
      </p:sp>
      <p:pic>
        <p:nvPicPr>
          <p:cNvPr id="9" name="Imagem 8">
            <a:extLst>
              <a:ext uri="{FF2B5EF4-FFF2-40B4-BE49-F238E27FC236}">
                <a16:creationId xmlns:a16="http://schemas.microsoft.com/office/drawing/2014/main" id="{9065A9A2-2D8F-9782-A4FF-3883F663C8A6}"/>
              </a:ext>
            </a:extLst>
          </p:cNvPr>
          <p:cNvPicPr>
            <a:picLocks noChangeAspect="1"/>
          </p:cNvPicPr>
          <p:nvPr/>
        </p:nvPicPr>
        <p:blipFill rotWithShape="1">
          <a:blip r:embed="rId4"/>
          <a:srcRect l="20303" t="24879" r="19167" b="70801"/>
          <a:stretch/>
        </p:blipFill>
        <p:spPr>
          <a:xfrm>
            <a:off x="859013" y="1068773"/>
            <a:ext cx="6946342" cy="269508"/>
          </a:xfrm>
          <a:prstGeom prst="rect">
            <a:avLst/>
          </a:prstGeom>
        </p:spPr>
      </p:pic>
      <p:pic>
        <p:nvPicPr>
          <p:cNvPr id="13" name="Imagem 12">
            <a:extLst>
              <a:ext uri="{FF2B5EF4-FFF2-40B4-BE49-F238E27FC236}">
                <a16:creationId xmlns:a16="http://schemas.microsoft.com/office/drawing/2014/main" id="{D00148A1-0D4D-E907-8F97-5E971FC7EB65}"/>
              </a:ext>
            </a:extLst>
          </p:cNvPr>
          <p:cNvPicPr>
            <a:picLocks noChangeAspect="1"/>
          </p:cNvPicPr>
          <p:nvPr/>
        </p:nvPicPr>
        <p:blipFill rotWithShape="1">
          <a:blip r:embed="rId5"/>
          <a:srcRect l="20865" t="26411" r="19666" b="15193"/>
          <a:stretch/>
        </p:blipFill>
        <p:spPr>
          <a:xfrm>
            <a:off x="907613" y="1338281"/>
            <a:ext cx="6850076" cy="3656283"/>
          </a:xfrm>
          <a:prstGeom prst="rect">
            <a:avLst/>
          </a:prstGeom>
        </p:spPr>
      </p:pic>
    </p:spTree>
    <p:extLst>
      <p:ext uri="{BB962C8B-B14F-4D97-AF65-F5344CB8AC3E}">
        <p14:creationId xmlns:p14="http://schemas.microsoft.com/office/powerpoint/2010/main" val="1016873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Google Shape;169;p19">
            <a:extLst>
              <a:ext uri="{FF2B5EF4-FFF2-40B4-BE49-F238E27FC236}">
                <a16:creationId xmlns:a16="http://schemas.microsoft.com/office/drawing/2014/main" id="{825CF707-9B9A-C0C2-77EE-C4D10469861B}"/>
              </a:ext>
            </a:extLst>
          </p:cNvPr>
          <p:cNvSpPr/>
          <p:nvPr/>
        </p:nvSpPr>
        <p:spPr>
          <a:xfrm>
            <a:off x="0" y="-28402"/>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220" name="Google Shape;220;p23"/>
          <p:cNvSpPr txBox="1"/>
          <p:nvPr/>
        </p:nvSpPr>
        <p:spPr>
          <a:xfrm>
            <a:off x="1014950" y="273300"/>
            <a:ext cx="7187100" cy="428400"/>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CONCLUSÃO</a:t>
            </a:r>
            <a:br>
              <a:rPr lang="pt-BR" sz="1500" b="1" dirty="0">
                <a:solidFill>
                  <a:srgbClr val="C67E6C"/>
                </a:solidFill>
                <a:latin typeface="Noto Sans"/>
                <a:ea typeface="Noto Sans"/>
                <a:cs typeface="Noto Sans"/>
                <a:sym typeface="Noto Sans"/>
              </a:rPr>
            </a:br>
            <a:r>
              <a:rPr lang="pt-BR" sz="1200" b="1" i="1" dirty="0">
                <a:solidFill>
                  <a:srgbClr val="62504F"/>
                </a:solidFill>
                <a:latin typeface="Noto Sans"/>
                <a:ea typeface="Noto Sans"/>
                <a:cs typeface="Noto Sans"/>
                <a:sym typeface="Noto Sans"/>
              </a:rPr>
              <a:t>Parecer da Administradora Judicial</a:t>
            </a:r>
            <a:endParaRPr sz="1200" b="1" i="1" dirty="0">
              <a:solidFill>
                <a:srgbClr val="62504F"/>
              </a:solidFill>
              <a:latin typeface="Noto Sans"/>
              <a:ea typeface="Noto Sans"/>
              <a:cs typeface="Noto Sans"/>
              <a:sym typeface="Noto Sans"/>
            </a:endParaRPr>
          </a:p>
        </p:txBody>
      </p:sp>
      <p:pic>
        <p:nvPicPr>
          <p:cNvPr id="221" name="Google Shape;221;p23"/>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222" name="Google Shape;222;p23"/>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223" name="Google Shape;223;p23"/>
          <p:cNvSpPr txBox="1"/>
          <p:nvPr/>
        </p:nvSpPr>
        <p:spPr>
          <a:xfrm>
            <a:off x="484250" y="826148"/>
            <a:ext cx="8248500" cy="4627529"/>
          </a:xfrm>
          <a:prstGeom prst="rect">
            <a:avLst/>
          </a:prstGeom>
          <a:noFill/>
          <a:ln>
            <a:noFill/>
          </a:ln>
        </p:spPr>
        <p:txBody>
          <a:bodyPr spcFirstLastPara="1" wrap="square" lIns="0" tIns="10775" rIns="0" bIns="0" anchor="t" anchorCtr="0">
            <a:spAutoFit/>
          </a:bodyPr>
          <a:lstStyle/>
          <a:p>
            <a:pPr indent="1980000" algn="just">
              <a:lnSpc>
                <a:spcPct val="150000"/>
              </a:lnSpc>
              <a:buFont typeface="Arial"/>
              <a:buNone/>
            </a:pPr>
            <a:r>
              <a:rPr lang="pt-BR" sz="1000" spc="120" dirty="0">
                <a:solidFill>
                  <a:srgbClr val="62504F"/>
                </a:solidFill>
                <a:latin typeface="Univers" panose="020B0603020202030204" pitchFamily="34" charset="0"/>
                <a:ea typeface="Open Sans"/>
                <a:cs typeface="Open Sans"/>
              </a:rPr>
              <a:t>Em face dos dados apresentados, a CRB enfrenta uma situação financeira extremamente grave e progressivamente deteriorada, caracterizada por uma drástica redução no faturamento, mesmo com faturamento correspondente a cerca de 25% do total de 2024 nos dois primeiros meses, os meses seguintes mantiveram-se em níveis extremamente baixos, o que compromete a capacidade de geração de caixa da empresa.</a:t>
            </a:r>
          </a:p>
          <a:p>
            <a:pPr indent="1980000" algn="just">
              <a:lnSpc>
                <a:spcPct val="150000"/>
              </a:lnSpc>
              <a:buFont typeface="Arial"/>
              <a:buNone/>
            </a:pPr>
            <a:r>
              <a:rPr lang="pt-BR" sz="1000" spc="120" dirty="0">
                <a:solidFill>
                  <a:srgbClr val="62504F"/>
                </a:solidFill>
                <a:latin typeface="Univers" panose="020B0603020202030204" pitchFamily="34" charset="0"/>
                <a:ea typeface="Open Sans"/>
                <a:cs typeface="Open Sans"/>
              </a:rPr>
              <a:t>Além disso, houve um aumento substancial nas obrigações de curto e longo prazo, como evidenciado pelo crescimento do endividamento geral, que saltou de 145,38% em 2023 para alarmantes 2.710,27% em 2025. Esse índice reflete o elevado risco de insolvência, com o passivo total superando em várias vezes o valor do ativo, o que demonstra forte desequilíbrio financeiro.</a:t>
            </a:r>
          </a:p>
          <a:p>
            <a:pPr indent="1980000" algn="just">
              <a:lnSpc>
                <a:spcPct val="150000"/>
              </a:lnSpc>
              <a:buFont typeface="Arial"/>
              <a:buNone/>
            </a:pPr>
            <a:r>
              <a:rPr lang="pt-BR" sz="1000" spc="120" dirty="0">
                <a:solidFill>
                  <a:srgbClr val="62504F"/>
                </a:solidFill>
                <a:latin typeface="Univers" panose="020B0603020202030204" pitchFamily="34" charset="0"/>
                <a:ea typeface="Open Sans"/>
                <a:cs typeface="Open Sans"/>
              </a:rPr>
              <a:t>A empresa passou de um cenário com receitas significativas em 2022 para um quadro de inadimplência e sérias dificuldades operacionais, comprometendo sua capacidade de honrar compromissos com fornecedores e credores. Isso é corroborado pelo aumento das contas a pagar de curto prazo e pela ausência de contas a receber a partir de 2024, evidenciando um ciclo operacional interrompido ou comprometido.</a:t>
            </a:r>
          </a:p>
          <a:p>
            <a:pPr indent="1980000" algn="just">
              <a:lnSpc>
                <a:spcPct val="150000"/>
              </a:lnSpc>
            </a:pPr>
            <a:r>
              <a:rPr lang="pt-BR" sz="1000" spc="120" dirty="0">
                <a:solidFill>
                  <a:srgbClr val="62504F"/>
                </a:solidFill>
                <a:latin typeface="Univers" panose="020B0603020202030204" pitchFamily="34" charset="0"/>
                <a:ea typeface="Open Sans"/>
                <a:cs typeface="Open Sans"/>
              </a:rPr>
              <a:t>Contudo, até abril de 2025, os resultados operacionais e patrimoniais demonstram baixa efetividade das ações implementadas até o momento, o que reforça a necessidade urgente de ajustes no plano e de acompanhamento rigoroso por parte desta Administradora e do juízo.</a:t>
            </a:r>
          </a:p>
          <a:p>
            <a:pPr indent="1980000" algn="just">
              <a:lnSpc>
                <a:spcPct val="150000"/>
              </a:lnSpc>
            </a:pPr>
            <a:r>
              <a:rPr lang="pt-BR" sz="1000" spc="120" dirty="0">
                <a:solidFill>
                  <a:srgbClr val="62504F"/>
                </a:solidFill>
                <a:latin typeface="Univers" panose="020B0603020202030204" pitchFamily="34" charset="0"/>
                <a:ea typeface="Open Sans"/>
                <a:cs typeface="Open Sans"/>
                <a:sym typeface="Open Sans"/>
              </a:rPr>
              <a:t>A seguir demonstramos em cores as evoluções financeiras/econômicas.</a:t>
            </a:r>
            <a:endParaRPr lang="pt-BR" sz="1000" spc="120" dirty="0">
              <a:solidFill>
                <a:srgbClr val="62504F"/>
              </a:solidFill>
              <a:latin typeface="Univers" panose="020B0603020202030204" pitchFamily="34" charset="0"/>
              <a:ea typeface="Open Sans"/>
              <a:cs typeface="Open Sans"/>
            </a:endParaRPr>
          </a:p>
          <a:p>
            <a:pPr indent="1980000" algn="just">
              <a:lnSpc>
                <a:spcPct val="150000"/>
              </a:lnSpc>
            </a:pPr>
            <a:endParaRPr lang="pt-BR" sz="1000" spc="120" dirty="0">
              <a:solidFill>
                <a:srgbClr val="62504E"/>
              </a:solidFill>
              <a:latin typeface="Univers" panose="020B0603020202030204" pitchFamily="34" charset="0"/>
            </a:endParaRPr>
          </a:p>
          <a:p>
            <a:pPr indent="1980000" algn="just">
              <a:lnSpc>
                <a:spcPct val="150000"/>
              </a:lnSpc>
            </a:pPr>
            <a:endParaRPr sz="1000" b="1" i="1" dirty="0">
              <a:solidFill>
                <a:srgbClr val="62504F"/>
              </a:solidFill>
              <a:latin typeface="Univers" panose="020B0603020202030204" pitchFamily="34" charset="0"/>
              <a:ea typeface="Noto Sans"/>
              <a:cs typeface="Noto Sans"/>
              <a:sym typeface="Noto Sans"/>
            </a:endParaRPr>
          </a:p>
        </p:txBody>
      </p:sp>
      <p:sp>
        <p:nvSpPr>
          <p:cNvPr id="224" name="Google Shape;224;p23"/>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23</a:t>
            </a:r>
            <a:endParaRPr sz="1000" b="1" dirty="0">
              <a:solidFill>
                <a:srgbClr val="62504F"/>
              </a:solidFill>
              <a:latin typeface="Noto Sans"/>
              <a:ea typeface="Noto Sans"/>
              <a:cs typeface="Noto Sans"/>
              <a:sym typeface="Noto Sans"/>
            </a:endParaRPr>
          </a:p>
        </p:txBody>
      </p:sp>
    </p:spTree>
    <p:extLst>
      <p:ext uri="{BB962C8B-B14F-4D97-AF65-F5344CB8AC3E}">
        <p14:creationId xmlns:p14="http://schemas.microsoft.com/office/powerpoint/2010/main" val="2547629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Google Shape;169;p19">
            <a:extLst>
              <a:ext uri="{FF2B5EF4-FFF2-40B4-BE49-F238E27FC236}">
                <a16:creationId xmlns:a16="http://schemas.microsoft.com/office/drawing/2014/main" id="{825CF707-9B9A-C0C2-77EE-C4D10469861B}"/>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220" name="Google Shape;220;p23"/>
          <p:cNvSpPr txBox="1"/>
          <p:nvPr/>
        </p:nvSpPr>
        <p:spPr>
          <a:xfrm>
            <a:off x="1014950" y="273300"/>
            <a:ext cx="7187100" cy="428400"/>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CONCLUSÃO</a:t>
            </a:r>
            <a:br>
              <a:rPr lang="pt-BR" sz="1500" b="1" dirty="0">
                <a:solidFill>
                  <a:srgbClr val="C67E6C"/>
                </a:solidFill>
                <a:latin typeface="Noto Sans"/>
                <a:ea typeface="Noto Sans"/>
                <a:cs typeface="Noto Sans"/>
                <a:sym typeface="Noto Sans"/>
              </a:rPr>
            </a:br>
            <a:r>
              <a:rPr lang="pt-BR" sz="1200" b="1" i="1" dirty="0">
                <a:solidFill>
                  <a:srgbClr val="62504F"/>
                </a:solidFill>
                <a:latin typeface="Noto Sans"/>
                <a:ea typeface="Noto Sans"/>
                <a:cs typeface="Noto Sans"/>
                <a:sym typeface="Noto Sans"/>
              </a:rPr>
              <a:t>Comentários finais da Administradora Judicial</a:t>
            </a:r>
            <a:endParaRPr sz="1200" b="1" i="1" dirty="0">
              <a:solidFill>
                <a:srgbClr val="62504F"/>
              </a:solidFill>
              <a:latin typeface="Noto Sans"/>
              <a:ea typeface="Noto Sans"/>
              <a:cs typeface="Noto Sans"/>
              <a:sym typeface="Noto Sans"/>
            </a:endParaRPr>
          </a:p>
        </p:txBody>
      </p:sp>
      <p:pic>
        <p:nvPicPr>
          <p:cNvPr id="221" name="Google Shape;221;p23"/>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222" name="Google Shape;222;p23"/>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224" name="Google Shape;224;p23"/>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24</a:t>
            </a:r>
            <a:endParaRPr sz="1000" b="1" dirty="0">
              <a:solidFill>
                <a:srgbClr val="62504F"/>
              </a:solidFill>
              <a:latin typeface="Noto Sans"/>
              <a:ea typeface="Noto Sans"/>
              <a:cs typeface="Noto Sans"/>
              <a:sym typeface="Noto Sans"/>
            </a:endParaRPr>
          </a:p>
        </p:txBody>
      </p:sp>
      <p:graphicFrame>
        <p:nvGraphicFramePr>
          <p:cNvPr id="5" name="Tabela 4">
            <a:extLst>
              <a:ext uri="{FF2B5EF4-FFF2-40B4-BE49-F238E27FC236}">
                <a16:creationId xmlns:a16="http://schemas.microsoft.com/office/drawing/2014/main" id="{55A484DF-38DB-5808-57EE-9893B383004A}"/>
              </a:ext>
            </a:extLst>
          </p:cNvPr>
          <p:cNvGraphicFramePr>
            <a:graphicFrameLocks noGrp="1"/>
          </p:cNvGraphicFramePr>
          <p:nvPr>
            <p:extLst>
              <p:ext uri="{D42A27DB-BD31-4B8C-83A1-F6EECF244321}">
                <p14:modId xmlns:p14="http://schemas.microsoft.com/office/powerpoint/2010/main" val="4259691314"/>
              </p:ext>
            </p:extLst>
          </p:nvPr>
        </p:nvGraphicFramePr>
        <p:xfrm>
          <a:off x="810413" y="3973230"/>
          <a:ext cx="2431551" cy="777595"/>
        </p:xfrm>
        <a:graphic>
          <a:graphicData uri="http://schemas.openxmlformats.org/drawingml/2006/table">
            <a:tbl>
              <a:tblPr/>
              <a:tblGrid>
                <a:gridCol w="569769">
                  <a:extLst>
                    <a:ext uri="{9D8B030D-6E8A-4147-A177-3AD203B41FA5}">
                      <a16:colId xmlns:a16="http://schemas.microsoft.com/office/drawing/2014/main" val="1156419225"/>
                    </a:ext>
                  </a:extLst>
                </a:gridCol>
                <a:gridCol w="1861782">
                  <a:extLst>
                    <a:ext uri="{9D8B030D-6E8A-4147-A177-3AD203B41FA5}">
                      <a16:colId xmlns:a16="http://schemas.microsoft.com/office/drawing/2014/main" val="3215358879"/>
                    </a:ext>
                  </a:extLst>
                </a:gridCol>
              </a:tblGrid>
              <a:tr h="158795">
                <a:tc gridSpan="2">
                  <a:txBody>
                    <a:bodyPr/>
                    <a:lstStyle/>
                    <a:p>
                      <a:pPr algn="ctr" fontAlgn="ctr"/>
                      <a:r>
                        <a:rPr lang="pt-BR" sz="1050" b="1" i="0" u="none" strike="noStrike" dirty="0">
                          <a:solidFill>
                            <a:srgbClr val="FFFFFF"/>
                          </a:solidFill>
                          <a:effectLst/>
                          <a:highlight>
                            <a:srgbClr val="62504F"/>
                          </a:highlight>
                          <a:latin typeface="Arial" panose="020B0604020202020204" pitchFamily="34" charset="0"/>
                        </a:rPr>
                        <a:t>Legendas</a:t>
                      </a:r>
                    </a:p>
                  </a:txBody>
                  <a:tcPr marL="0" marR="0" marT="0" marB="0" anchor="ctr">
                    <a:lnL w="12700" cap="flat" cmpd="sng" algn="ctr">
                      <a:solidFill>
                        <a:srgbClr val="D9D1D1"/>
                      </a:solidFill>
                      <a:prstDash val="solid"/>
                      <a:round/>
                      <a:headEnd type="none" w="med" len="med"/>
                      <a:tailEnd type="none" w="med" len="med"/>
                    </a:lnL>
                    <a:lnR w="12700" cap="flat" cmpd="sng" algn="ctr">
                      <a:solidFill>
                        <a:srgbClr val="D9D1D1"/>
                      </a:solidFill>
                      <a:prstDash val="solid"/>
                      <a:round/>
                      <a:headEnd type="none" w="med" len="med"/>
                      <a:tailEnd type="none" w="med" len="med"/>
                    </a:lnR>
                    <a:lnT w="12700" cap="flat" cmpd="sng" algn="ctr">
                      <a:solidFill>
                        <a:srgbClr val="D9D1D1"/>
                      </a:solidFill>
                      <a:prstDash val="solid"/>
                      <a:round/>
                      <a:headEnd type="none" w="med" len="med"/>
                      <a:tailEnd type="none" w="med" len="med"/>
                    </a:lnT>
                    <a:lnB w="12700" cap="flat" cmpd="sng" algn="ctr">
                      <a:solidFill>
                        <a:srgbClr val="D9D1D1"/>
                      </a:solidFill>
                      <a:prstDash val="solid"/>
                      <a:round/>
                      <a:headEnd type="none" w="med" len="med"/>
                      <a:tailEnd type="none" w="med" len="med"/>
                    </a:lnB>
                    <a:solidFill>
                      <a:srgbClr val="62504F"/>
                    </a:solidFill>
                  </a:tcPr>
                </a:tc>
                <a:tc hMerge="1">
                  <a:txBody>
                    <a:bodyPr/>
                    <a:lstStyle/>
                    <a:p>
                      <a:endParaRPr lang="pt-BR"/>
                    </a:p>
                  </a:txBody>
                  <a:tcPr/>
                </a:tc>
                <a:extLst>
                  <a:ext uri="{0D108BD9-81ED-4DB2-BD59-A6C34878D82A}">
                    <a16:rowId xmlns:a16="http://schemas.microsoft.com/office/drawing/2014/main" val="1211877590"/>
                  </a:ext>
                </a:extLst>
              </a:tr>
              <a:tr h="155736">
                <a:tc>
                  <a:txBody>
                    <a:bodyPr/>
                    <a:lstStyle/>
                    <a:p>
                      <a:pPr algn="ctr" fontAlgn="b"/>
                      <a:r>
                        <a:rPr lang="pt-BR" sz="800" b="0" i="0" u="none" strike="noStrike" dirty="0">
                          <a:solidFill>
                            <a:srgbClr val="62504E"/>
                          </a:solidFill>
                          <a:effectLst/>
                          <a:highlight>
                            <a:srgbClr val="FFFFFF"/>
                          </a:highlight>
                          <a:latin typeface="Arial" panose="020B0604020202020204" pitchFamily="34" charset="0"/>
                        </a:rPr>
                        <a:t>Branco</a:t>
                      </a:r>
                    </a:p>
                  </a:txBody>
                  <a:tcPr marL="0" marR="0" marT="0" marB="0" anchor="b">
                    <a:lnL w="12700" cap="flat" cmpd="sng" algn="ctr">
                      <a:solidFill>
                        <a:srgbClr val="D9D1D1"/>
                      </a:solidFill>
                      <a:prstDash val="solid"/>
                      <a:round/>
                      <a:headEnd type="none" w="med" len="med"/>
                      <a:tailEnd type="none" w="med" len="med"/>
                    </a:lnL>
                    <a:lnR w="12700" cap="flat" cmpd="sng" algn="ctr">
                      <a:solidFill>
                        <a:srgbClr val="D9D1D1"/>
                      </a:solidFill>
                      <a:prstDash val="solid"/>
                      <a:round/>
                      <a:headEnd type="none" w="med" len="med"/>
                      <a:tailEnd type="none" w="med" len="med"/>
                    </a:lnR>
                    <a:lnT w="12700" cap="flat" cmpd="sng" algn="ctr">
                      <a:solidFill>
                        <a:srgbClr val="D9D1D1"/>
                      </a:solidFill>
                      <a:prstDash val="solid"/>
                      <a:round/>
                      <a:headEnd type="none" w="med" len="med"/>
                      <a:tailEnd type="none" w="med" len="med"/>
                    </a:lnT>
                    <a:lnB w="12700" cap="flat" cmpd="sng" algn="ctr">
                      <a:solidFill>
                        <a:srgbClr val="D9D1D1"/>
                      </a:solidFill>
                      <a:prstDash val="solid"/>
                      <a:round/>
                      <a:headEnd type="none" w="med" len="med"/>
                      <a:tailEnd type="none" w="med" len="med"/>
                    </a:lnB>
                    <a:solidFill>
                      <a:srgbClr val="FFFFFF"/>
                    </a:solidFill>
                  </a:tcPr>
                </a:tc>
                <a:tc>
                  <a:txBody>
                    <a:bodyPr/>
                    <a:lstStyle/>
                    <a:p>
                      <a:pPr algn="l" fontAlgn="b"/>
                      <a:r>
                        <a:rPr lang="pt-BR" sz="800" b="0" i="0" u="none" strike="noStrike" dirty="0">
                          <a:solidFill>
                            <a:srgbClr val="62504E"/>
                          </a:solidFill>
                          <a:effectLst/>
                          <a:highlight>
                            <a:srgbClr val="FFFFFF"/>
                          </a:highlight>
                          <a:latin typeface="Calibri" panose="020F0502020204030204" pitchFamily="34" charset="0"/>
                        </a:rPr>
                        <a:t>Sem parâmetros de Comparação</a:t>
                      </a:r>
                    </a:p>
                  </a:txBody>
                  <a:tcPr marL="0" marR="0" marT="0" marB="0" anchor="ctr">
                    <a:lnL w="12700" cap="flat" cmpd="sng" algn="ctr">
                      <a:solidFill>
                        <a:srgbClr val="D9D1D1"/>
                      </a:solidFill>
                      <a:prstDash val="solid"/>
                      <a:round/>
                      <a:headEnd type="none" w="med" len="med"/>
                      <a:tailEnd type="none" w="med" len="med"/>
                    </a:lnL>
                    <a:lnR w="12700" cap="flat" cmpd="sng" algn="ctr">
                      <a:solidFill>
                        <a:srgbClr val="D9D1D1"/>
                      </a:solidFill>
                      <a:prstDash val="solid"/>
                      <a:round/>
                      <a:headEnd type="none" w="med" len="med"/>
                      <a:tailEnd type="none" w="med" len="med"/>
                    </a:lnR>
                    <a:lnT w="12700" cap="flat" cmpd="sng" algn="ctr">
                      <a:solidFill>
                        <a:srgbClr val="D9D1D1"/>
                      </a:solidFill>
                      <a:prstDash val="solid"/>
                      <a:round/>
                      <a:headEnd type="none" w="med" len="med"/>
                      <a:tailEnd type="none" w="med" len="med"/>
                    </a:lnT>
                    <a:lnB w="12700" cap="flat" cmpd="sng" algn="ctr">
                      <a:solidFill>
                        <a:srgbClr val="D9D1D1"/>
                      </a:solidFill>
                      <a:prstDash val="solid"/>
                      <a:round/>
                      <a:headEnd type="none" w="med" len="med"/>
                      <a:tailEnd type="none" w="med" len="med"/>
                    </a:lnB>
                    <a:solidFill>
                      <a:srgbClr val="FFFFFF"/>
                    </a:solidFill>
                  </a:tcPr>
                </a:tc>
                <a:extLst>
                  <a:ext uri="{0D108BD9-81ED-4DB2-BD59-A6C34878D82A}">
                    <a16:rowId xmlns:a16="http://schemas.microsoft.com/office/drawing/2014/main" val="1775100810"/>
                  </a:ext>
                </a:extLst>
              </a:tr>
              <a:tr h="158989">
                <a:tc>
                  <a:txBody>
                    <a:bodyPr/>
                    <a:lstStyle/>
                    <a:p>
                      <a:pPr algn="ctr" fontAlgn="b"/>
                      <a:r>
                        <a:rPr lang="pt-BR" sz="800" b="0" i="0" u="none" strike="noStrike" dirty="0">
                          <a:solidFill>
                            <a:srgbClr val="62504E"/>
                          </a:solidFill>
                          <a:effectLst/>
                          <a:highlight>
                            <a:srgbClr val="00FF00"/>
                          </a:highlight>
                          <a:latin typeface="Arial" panose="020B0604020202020204" pitchFamily="34" charset="0"/>
                        </a:rPr>
                        <a:t>Verde</a:t>
                      </a:r>
                    </a:p>
                  </a:txBody>
                  <a:tcPr marL="0" marR="0" marT="0" marB="0" anchor="b">
                    <a:lnL w="12700" cap="flat" cmpd="sng" algn="ctr">
                      <a:solidFill>
                        <a:srgbClr val="D9D1D1"/>
                      </a:solidFill>
                      <a:prstDash val="solid"/>
                      <a:round/>
                      <a:headEnd type="none" w="med" len="med"/>
                      <a:tailEnd type="none" w="med" len="med"/>
                    </a:lnL>
                    <a:lnR w="12700" cap="flat" cmpd="sng" algn="ctr">
                      <a:solidFill>
                        <a:srgbClr val="D9D1D1"/>
                      </a:solidFill>
                      <a:prstDash val="solid"/>
                      <a:round/>
                      <a:headEnd type="none" w="med" len="med"/>
                      <a:tailEnd type="none" w="med" len="med"/>
                    </a:lnR>
                    <a:lnT w="12700" cap="flat" cmpd="sng" algn="ctr">
                      <a:solidFill>
                        <a:srgbClr val="D9D1D1"/>
                      </a:solidFill>
                      <a:prstDash val="solid"/>
                      <a:round/>
                      <a:headEnd type="none" w="med" len="med"/>
                      <a:tailEnd type="none" w="med" len="med"/>
                    </a:lnT>
                    <a:lnB w="12700" cap="flat" cmpd="sng" algn="ctr">
                      <a:solidFill>
                        <a:srgbClr val="D9D1D1"/>
                      </a:solidFill>
                      <a:prstDash val="solid"/>
                      <a:round/>
                      <a:headEnd type="none" w="med" len="med"/>
                      <a:tailEnd type="none" w="med" len="med"/>
                    </a:lnB>
                    <a:solidFill>
                      <a:srgbClr val="00FF00"/>
                    </a:solidFill>
                  </a:tcPr>
                </a:tc>
                <a:tc>
                  <a:txBody>
                    <a:bodyPr/>
                    <a:lstStyle/>
                    <a:p>
                      <a:pPr algn="l" fontAlgn="b"/>
                      <a:r>
                        <a:rPr lang="pt-BR" sz="800" b="0" i="0" u="none" strike="noStrike" dirty="0">
                          <a:solidFill>
                            <a:srgbClr val="62504E"/>
                          </a:solidFill>
                          <a:effectLst/>
                          <a:highlight>
                            <a:srgbClr val="FFFFFF"/>
                          </a:highlight>
                          <a:latin typeface="Calibri" panose="020F0502020204030204" pitchFamily="34" charset="0"/>
                        </a:rPr>
                        <a:t>Melhor que o ano anterior</a:t>
                      </a:r>
                    </a:p>
                  </a:txBody>
                  <a:tcPr marL="0" marR="0" marT="0" marB="0" anchor="ctr">
                    <a:lnL w="12700" cap="flat" cmpd="sng" algn="ctr">
                      <a:solidFill>
                        <a:srgbClr val="D9D1D1"/>
                      </a:solidFill>
                      <a:prstDash val="solid"/>
                      <a:round/>
                      <a:headEnd type="none" w="med" len="med"/>
                      <a:tailEnd type="none" w="med" len="med"/>
                    </a:lnL>
                    <a:lnR w="12700" cap="flat" cmpd="sng" algn="ctr">
                      <a:solidFill>
                        <a:srgbClr val="D9D1D1"/>
                      </a:solidFill>
                      <a:prstDash val="solid"/>
                      <a:round/>
                      <a:headEnd type="none" w="med" len="med"/>
                      <a:tailEnd type="none" w="med" len="med"/>
                    </a:lnR>
                    <a:lnT w="12700" cap="flat" cmpd="sng" algn="ctr">
                      <a:solidFill>
                        <a:srgbClr val="D9D1D1"/>
                      </a:solidFill>
                      <a:prstDash val="solid"/>
                      <a:round/>
                      <a:headEnd type="none" w="med" len="med"/>
                      <a:tailEnd type="none" w="med" len="med"/>
                    </a:lnT>
                    <a:lnB w="12700" cap="flat" cmpd="sng" algn="ctr">
                      <a:solidFill>
                        <a:srgbClr val="D9D1D1"/>
                      </a:solidFill>
                      <a:prstDash val="solid"/>
                      <a:round/>
                      <a:headEnd type="none" w="med" len="med"/>
                      <a:tailEnd type="none" w="med" len="med"/>
                    </a:lnB>
                    <a:solidFill>
                      <a:srgbClr val="FFFFFF"/>
                    </a:solidFill>
                  </a:tcPr>
                </a:tc>
                <a:extLst>
                  <a:ext uri="{0D108BD9-81ED-4DB2-BD59-A6C34878D82A}">
                    <a16:rowId xmlns:a16="http://schemas.microsoft.com/office/drawing/2014/main" val="94183870"/>
                  </a:ext>
                </a:extLst>
              </a:tr>
              <a:tr h="171217">
                <a:tc>
                  <a:txBody>
                    <a:bodyPr/>
                    <a:lstStyle/>
                    <a:p>
                      <a:pPr algn="ctr" fontAlgn="b"/>
                      <a:r>
                        <a:rPr lang="pt-BR" sz="800" b="0" i="0" u="none" strike="noStrike" dirty="0">
                          <a:solidFill>
                            <a:srgbClr val="62504E"/>
                          </a:solidFill>
                          <a:effectLst/>
                          <a:highlight>
                            <a:srgbClr val="FF0000"/>
                          </a:highlight>
                          <a:latin typeface="Arial" panose="020B0604020202020204" pitchFamily="34" charset="0"/>
                        </a:rPr>
                        <a:t>Vermelho</a:t>
                      </a:r>
                    </a:p>
                  </a:txBody>
                  <a:tcPr marL="0" marR="0" marT="0" marB="0" anchor="b">
                    <a:lnL w="12700" cap="flat" cmpd="sng" algn="ctr">
                      <a:solidFill>
                        <a:srgbClr val="D9D1D1"/>
                      </a:solidFill>
                      <a:prstDash val="solid"/>
                      <a:round/>
                      <a:headEnd type="none" w="med" len="med"/>
                      <a:tailEnd type="none" w="med" len="med"/>
                    </a:lnL>
                    <a:lnR w="12700" cap="flat" cmpd="sng" algn="ctr">
                      <a:solidFill>
                        <a:srgbClr val="D9D1D1"/>
                      </a:solidFill>
                      <a:prstDash val="solid"/>
                      <a:round/>
                      <a:headEnd type="none" w="med" len="med"/>
                      <a:tailEnd type="none" w="med" len="med"/>
                    </a:lnR>
                    <a:lnT w="12700" cap="flat" cmpd="sng" algn="ctr">
                      <a:solidFill>
                        <a:srgbClr val="D9D1D1"/>
                      </a:solidFill>
                      <a:prstDash val="solid"/>
                      <a:round/>
                      <a:headEnd type="none" w="med" len="med"/>
                      <a:tailEnd type="none" w="med" len="med"/>
                    </a:lnT>
                    <a:lnB w="12700" cap="flat" cmpd="sng" algn="ctr">
                      <a:solidFill>
                        <a:srgbClr val="D9D1D1"/>
                      </a:solidFill>
                      <a:prstDash val="solid"/>
                      <a:round/>
                      <a:headEnd type="none" w="med" len="med"/>
                      <a:tailEnd type="none" w="med" len="med"/>
                    </a:lnB>
                    <a:solidFill>
                      <a:srgbClr val="FF0000"/>
                    </a:solidFill>
                  </a:tcPr>
                </a:tc>
                <a:tc>
                  <a:txBody>
                    <a:bodyPr/>
                    <a:lstStyle/>
                    <a:p>
                      <a:pPr algn="l" fontAlgn="b"/>
                      <a:r>
                        <a:rPr lang="pt-BR" sz="800" b="0" i="0" u="none" strike="noStrike" dirty="0">
                          <a:solidFill>
                            <a:srgbClr val="62504E"/>
                          </a:solidFill>
                          <a:effectLst/>
                          <a:highlight>
                            <a:srgbClr val="FFFFFF"/>
                          </a:highlight>
                          <a:latin typeface="Calibri" panose="020F0502020204030204" pitchFamily="34" charset="0"/>
                        </a:rPr>
                        <a:t>Pior que o ano anterior</a:t>
                      </a:r>
                    </a:p>
                  </a:txBody>
                  <a:tcPr marL="0" marR="0" marT="0" marB="0" anchor="ctr">
                    <a:lnL w="12700" cap="flat" cmpd="sng" algn="ctr">
                      <a:solidFill>
                        <a:srgbClr val="D9D1D1"/>
                      </a:solidFill>
                      <a:prstDash val="solid"/>
                      <a:round/>
                      <a:headEnd type="none" w="med" len="med"/>
                      <a:tailEnd type="none" w="med" len="med"/>
                    </a:lnL>
                    <a:lnR w="12700" cap="flat" cmpd="sng" algn="ctr">
                      <a:solidFill>
                        <a:srgbClr val="D9D1D1"/>
                      </a:solidFill>
                      <a:prstDash val="solid"/>
                      <a:round/>
                      <a:headEnd type="none" w="med" len="med"/>
                      <a:tailEnd type="none" w="med" len="med"/>
                    </a:lnR>
                    <a:lnT w="12700" cap="flat" cmpd="sng" algn="ctr">
                      <a:solidFill>
                        <a:srgbClr val="D9D1D1"/>
                      </a:solidFill>
                      <a:prstDash val="solid"/>
                      <a:round/>
                      <a:headEnd type="none" w="med" len="med"/>
                      <a:tailEnd type="none" w="med" len="med"/>
                    </a:lnT>
                    <a:lnB w="12700" cap="flat" cmpd="sng" algn="ctr">
                      <a:solidFill>
                        <a:srgbClr val="D9D1D1"/>
                      </a:solidFill>
                      <a:prstDash val="solid"/>
                      <a:round/>
                      <a:headEnd type="none" w="med" len="med"/>
                      <a:tailEnd type="none" w="med" len="med"/>
                    </a:lnB>
                    <a:solidFill>
                      <a:srgbClr val="FFFFFF"/>
                    </a:solidFill>
                  </a:tcPr>
                </a:tc>
                <a:extLst>
                  <a:ext uri="{0D108BD9-81ED-4DB2-BD59-A6C34878D82A}">
                    <a16:rowId xmlns:a16="http://schemas.microsoft.com/office/drawing/2014/main" val="1695391812"/>
                  </a:ext>
                </a:extLst>
              </a:tr>
              <a:tr h="131633">
                <a:tc>
                  <a:txBody>
                    <a:bodyPr/>
                    <a:lstStyle/>
                    <a:p>
                      <a:pPr algn="ctr" fontAlgn="b"/>
                      <a:r>
                        <a:rPr lang="pt-BR" sz="800" b="0" i="0" u="none" strike="noStrike" dirty="0">
                          <a:solidFill>
                            <a:srgbClr val="62504E"/>
                          </a:solidFill>
                          <a:effectLst/>
                          <a:highlight>
                            <a:srgbClr val="FFFF00"/>
                          </a:highlight>
                          <a:latin typeface="Arial" panose="020B0604020202020204" pitchFamily="34" charset="0"/>
                        </a:rPr>
                        <a:t>Amarelo</a:t>
                      </a:r>
                    </a:p>
                  </a:txBody>
                  <a:tcPr marL="0" marR="0" marT="0" marB="0" anchor="b">
                    <a:lnL w="12700" cap="flat" cmpd="sng" algn="ctr">
                      <a:solidFill>
                        <a:srgbClr val="D9D1D1"/>
                      </a:solidFill>
                      <a:prstDash val="solid"/>
                      <a:round/>
                      <a:headEnd type="none" w="med" len="med"/>
                      <a:tailEnd type="none" w="med" len="med"/>
                    </a:lnL>
                    <a:lnR w="12700" cap="flat" cmpd="sng" algn="ctr">
                      <a:solidFill>
                        <a:srgbClr val="D9D1D1"/>
                      </a:solidFill>
                      <a:prstDash val="solid"/>
                      <a:round/>
                      <a:headEnd type="none" w="med" len="med"/>
                      <a:tailEnd type="none" w="med" len="med"/>
                    </a:lnR>
                    <a:lnT w="12700" cap="flat" cmpd="sng" algn="ctr">
                      <a:solidFill>
                        <a:srgbClr val="D9D1D1"/>
                      </a:solidFill>
                      <a:prstDash val="solid"/>
                      <a:round/>
                      <a:headEnd type="none" w="med" len="med"/>
                      <a:tailEnd type="none" w="med" len="med"/>
                    </a:lnT>
                    <a:lnB w="12700" cap="flat" cmpd="sng" algn="ctr">
                      <a:solidFill>
                        <a:srgbClr val="D9D1D1"/>
                      </a:solidFill>
                      <a:prstDash val="solid"/>
                      <a:round/>
                      <a:headEnd type="none" w="med" len="med"/>
                      <a:tailEnd type="none" w="med" len="med"/>
                    </a:lnB>
                    <a:solidFill>
                      <a:srgbClr val="FFFF00"/>
                    </a:solidFill>
                  </a:tcPr>
                </a:tc>
                <a:tc>
                  <a:txBody>
                    <a:bodyPr/>
                    <a:lstStyle/>
                    <a:p>
                      <a:pPr algn="l" fontAlgn="b"/>
                      <a:r>
                        <a:rPr lang="pt-BR" sz="800" b="0" i="0" u="none" strike="noStrike" dirty="0">
                          <a:solidFill>
                            <a:srgbClr val="62504E"/>
                          </a:solidFill>
                          <a:effectLst/>
                          <a:highlight>
                            <a:srgbClr val="FFFFFF"/>
                          </a:highlight>
                          <a:latin typeface="Calibri" panose="020F0502020204030204" pitchFamily="34" charset="0"/>
                        </a:rPr>
                        <a:t>Igual ao ano anterior</a:t>
                      </a:r>
                    </a:p>
                  </a:txBody>
                  <a:tcPr marL="0" marR="0" marT="0" marB="0" anchor="ctr">
                    <a:lnL w="12700" cap="flat" cmpd="sng" algn="ctr">
                      <a:solidFill>
                        <a:srgbClr val="D9D1D1"/>
                      </a:solidFill>
                      <a:prstDash val="solid"/>
                      <a:round/>
                      <a:headEnd type="none" w="med" len="med"/>
                      <a:tailEnd type="none" w="med" len="med"/>
                    </a:lnL>
                    <a:lnR w="12700" cap="flat" cmpd="sng" algn="ctr">
                      <a:solidFill>
                        <a:srgbClr val="D9D1D1"/>
                      </a:solidFill>
                      <a:prstDash val="solid"/>
                      <a:round/>
                      <a:headEnd type="none" w="med" len="med"/>
                      <a:tailEnd type="none" w="med" len="med"/>
                    </a:lnR>
                    <a:lnT w="12700" cap="flat" cmpd="sng" algn="ctr">
                      <a:solidFill>
                        <a:srgbClr val="D9D1D1"/>
                      </a:solidFill>
                      <a:prstDash val="solid"/>
                      <a:round/>
                      <a:headEnd type="none" w="med" len="med"/>
                      <a:tailEnd type="none" w="med" len="med"/>
                    </a:lnT>
                    <a:lnB w="12700" cap="flat" cmpd="sng" algn="ctr">
                      <a:solidFill>
                        <a:srgbClr val="D9D1D1"/>
                      </a:solidFill>
                      <a:prstDash val="solid"/>
                      <a:round/>
                      <a:headEnd type="none" w="med" len="med"/>
                      <a:tailEnd type="none" w="med" len="med"/>
                    </a:lnB>
                    <a:solidFill>
                      <a:srgbClr val="FFFFFF"/>
                    </a:solidFill>
                  </a:tcPr>
                </a:tc>
                <a:extLst>
                  <a:ext uri="{0D108BD9-81ED-4DB2-BD59-A6C34878D82A}">
                    <a16:rowId xmlns:a16="http://schemas.microsoft.com/office/drawing/2014/main" val="420795298"/>
                  </a:ext>
                </a:extLst>
              </a:tr>
            </a:tbl>
          </a:graphicData>
        </a:graphic>
      </p:graphicFrame>
      <p:graphicFrame>
        <p:nvGraphicFramePr>
          <p:cNvPr id="2" name="Tabela 1">
            <a:extLst>
              <a:ext uri="{FF2B5EF4-FFF2-40B4-BE49-F238E27FC236}">
                <a16:creationId xmlns:a16="http://schemas.microsoft.com/office/drawing/2014/main" id="{0BBE9E8C-B8D2-8A9F-6752-C86683954602}"/>
              </a:ext>
            </a:extLst>
          </p:cNvPr>
          <p:cNvGraphicFramePr>
            <a:graphicFrameLocks noGrp="1"/>
          </p:cNvGraphicFramePr>
          <p:nvPr>
            <p:extLst>
              <p:ext uri="{D42A27DB-BD31-4B8C-83A1-F6EECF244321}">
                <p14:modId xmlns:p14="http://schemas.microsoft.com/office/powerpoint/2010/main" val="373788784"/>
              </p:ext>
            </p:extLst>
          </p:nvPr>
        </p:nvGraphicFramePr>
        <p:xfrm>
          <a:off x="810413" y="1030596"/>
          <a:ext cx="6088609" cy="2870809"/>
        </p:xfrm>
        <a:graphic>
          <a:graphicData uri="http://schemas.openxmlformats.org/drawingml/2006/table">
            <a:tbl>
              <a:tblPr/>
              <a:tblGrid>
                <a:gridCol w="659987">
                  <a:extLst>
                    <a:ext uri="{9D8B030D-6E8A-4147-A177-3AD203B41FA5}">
                      <a16:colId xmlns:a16="http://schemas.microsoft.com/office/drawing/2014/main" val="3790756756"/>
                    </a:ext>
                  </a:extLst>
                </a:gridCol>
                <a:gridCol w="2156576">
                  <a:extLst>
                    <a:ext uri="{9D8B030D-6E8A-4147-A177-3AD203B41FA5}">
                      <a16:colId xmlns:a16="http://schemas.microsoft.com/office/drawing/2014/main" val="1205273013"/>
                    </a:ext>
                  </a:extLst>
                </a:gridCol>
                <a:gridCol w="1090682">
                  <a:extLst>
                    <a:ext uri="{9D8B030D-6E8A-4147-A177-3AD203B41FA5}">
                      <a16:colId xmlns:a16="http://schemas.microsoft.com/office/drawing/2014/main" val="923906665"/>
                    </a:ext>
                  </a:extLst>
                </a:gridCol>
                <a:gridCol w="1090682">
                  <a:extLst>
                    <a:ext uri="{9D8B030D-6E8A-4147-A177-3AD203B41FA5}">
                      <a16:colId xmlns:a16="http://schemas.microsoft.com/office/drawing/2014/main" val="2924596093"/>
                    </a:ext>
                  </a:extLst>
                </a:gridCol>
                <a:gridCol w="1090682">
                  <a:extLst>
                    <a:ext uri="{9D8B030D-6E8A-4147-A177-3AD203B41FA5}">
                      <a16:colId xmlns:a16="http://schemas.microsoft.com/office/drawing/2014/main" val="1910032089"/>
                    </a:ext>
                  </a:extLst>
                </a:gridCol>
              </a:tblGrid>
              <a:tr h="180975">
                <a:tc gridSpan="4">
                  <a:txBody>
                    <a:bodyPr/>
                    <a:lstStyle/>
                    <a:p>
                      <a:pPr algn="ctr" fontAlgn="ctr"/>
                      <a:r>
                        <a:rPr lang="pt-BR" sz="1050" b="1" i="0" u="none" strike="noStrike" dirty="0">
                          <a:solidFill>
                            <a:srgbClr val="FFFFFF"/>
                          </a:solidFill>
                          <a:effectLst/>
                          <a:highlight>
                            <a:srgbClr val="62504F"/>
                          </a:highlight>
                          <a:latin typeface="Arial" panose="020B0604020202020204" pitchFamily="34" charset="0"/>
                        </a:rPr>
                        <a:t>Indicadores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ctr"/>
                      <a:endParaRPr lang="pt-BR" sz="1050" b="1" i="0" u="none" strike="noStrike" dirty="0">
                        <a:solidFill>
                          <a:srgbClr val="FFFFFF"/>
                        </a:solidFill>
                        <a:effectLst/>
                        <a:highlight>
                          <a:srgbClr val="62504F"/>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62504F"/>
                    </a:solidFill>
                  </a:tcPr>
                </a:tc>
                <a:extLst>
                  <a:ext uri="{0D108BD9-81ED-4DB2-BD59-A6C34878D82A}">
                    <a16:rowId xmlns:a16="http://schemas.microsoft.com/office/drawing/2014/main" val="298285541"/>
                  </a:ext>
                </a:extLst>
              </a:tr>
              <a:tr h="180975">
                <a:tc gridSpan="4">
                  <a:txBody>
                    <a:bodyPr/>
                    <a:lstStyle/>
                    <a:p>
                      <a:pPr algn="ctr" fontAlgn="ctr"/>
                      <a:r>
                        <a:rPr lang="pt-BR" sz="1050" b="1" i="0" u="none" strike="noStrike" dirty="0">
                          <a:solidFill>
                            <a:srgbClr val="FFFFFF"/>
                          </a:solidFill>
                          <a:effectLst/>
                          <a:highlight>
                            <a:srgbClr val="62504F"/>
                          </a:highlight>
                          <a:latin typeface="Arial" panose="020B0604020202020204" pitchFamily="34" charset="0"/>
                        </a:rPr>
                        <a:t>Quocientes Financeiros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ctr"/>
                      <a:endParaRPr lang="pt-BR" sz="1050" b="1" i="0" u="none" strike="noStrike" dirty="0">
                        <a:solidFill>
                          <a:srgbClr val="FFFFFF"/>
                        </a:solidFill>
                        <a:effectLst/>
                        <a:highlight>
                          <a:srgbClr val="62504F"/>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extLst>
                  <a:ext uri="{0D108BD9-81ED-4DB2-BD59-A6C34878D82A}">
                    <a16:rowId xmlns:a16="http://schemas.microsoft.com/office/drawing/2014/main" val="148020157"/>
                  </a:ext>
                </a:extLst>
              </a:tr>
              <a:tr h="123834">
                <a:tc gridSpan="2">
                  <a:txBody>
                    <a:bodyPr/>
                    <a:lstStyle/>
                    <a:p>
                      <a:pPr algn="ctr" fontAlgn="ctr"/>
                      <a:r>
                        <a:rPr lang="pt-BR" sz="1050" b="1" i="0" u="none" strike="noStrike" dirty="0">
                          <a:solidFill>
                            <a:srgbClr val="FFFFFF"/>
                          </a:solidFill>
                          <a:effectLst/>
                          <a:highlight>
                            <a:srgbClr val="62504F"/>
                          </a:highlight>
                          <a:latin typeface="Arial" panose="020B0604020202020204" pitchFamily="34" charset="0"/>
                        </a:rPr>
                        <a:t>Estrutura de Capital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a:txBody>
                    <a:bodyPr/>
                    <a:lstStyle/>
                    <a:p>
                      <a:pPr algn="ctr" fontAlgn="ctr"/>
                      <a:r>
                        <a:rPr lang="pt-BR" sz="1050" b="1" i="0" u="none" strike="noStrike" dirty="0">
                          <a:solidFill>
                            <a:srgbClr val="FFFFFF"/>
                          </a:solidFill>
                          <a:effectLst/>
                          <a:highlight>
                            <a:srgbClr val="C67E6C"/>
                          </a:highlight>
                          <a:latin typeface="Arial" panose="020B0604020202020204" pitchFamily="34" charset="0"/>
                        </a:rPr>
                        <a:t>2023 para 2022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50" b="1" i="0" u="none" strike="noStrike" dirty="0">
                          <a:solidFill>
                            <a:srgbClr val="FFFFFF"/>
                          </a:solidFill>
                          <a:effectLst/>
                          <a:highlight>
                            <a:srgbClr val="C67E6C"/>
                          </a:highlight>
                          <a:latin typeface="Arial" panose="020B0604020202020204" pitchFamily="34" charset="0"/>
                        </a:rPr>
                        <a:t>2024 para 2023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pt-BR" sz="1050" b="1" i="0" u="none" strike="noStrike" dirty="0">
                          <a:solidFill>
                            <a:srgbClr val="FFFFFF"/>
                          </a:solidFill>
                          <a:effectLst/>
                          <a:highlight>
                            <a:srgbClr val="C67E6C"/>
                          </a:highlight>
                          <a:latin typeface="Arial" panose="020B0604020202020204" pitchFamily="34" charset="0"/>
                        </a:rPr>
                        <a:t>2025 para 2023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extLst>
                  <a:ext uri="{0D108BD9-81ED-4DB2-BD59-A6C34878D82A}">
                    <a16:rowId xmlns:a16="http://schemas.microsoft.com/office/drawing/2014/main" val="2462562610"/>
                  </a:ext>
                </a:extLst>
              </a:tr>
              <a:tr h="152400">
                <a:tc>
                  <a:txBody>
                    <a:bodyPr/>
                    <a:lstStyle/>
                    <a:p>
                      <a:pPr algn="ctr" fontAlgn="ctr"/>
                      <a:r>
                        <a:rPr lang="pt-BR" sz="800" b="0" i="0" u="none" strike="noStrike" dirty="0">
                          <a:solidFill>
                            <a:srgbClr val="62504F"/>
                          </a:solidFill>
                          <a:effectLst/>
                          <a:highlight>
                            <a:srgbClr val="BDB19F"/>
                          </a:highlight>
                          <a:latin typeface="Arial" panose="020B0604020202020204" pitchFamily="34" charset="0"/>
                        </a:rPr>
                        <a:t>RFR</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800" b="0" i="0" u="none" strike="noStrike" dirty="0">
                          <a:solidFill>
                            <a:srgbClr val="62504F"/>
                          </a:solidFill>
                          <a:effectLst/>
                          <a:highlight>
                            <a:srgbClr val="BDB19F"/>
                          </a:highlight>
                          <a:latin typeface="Arial" panose="020B0604020202020204" pitchFamily="34" charset="0"/>
                        </a:rPr>
                        <a:t>Relação entre as fontes de Recursos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490274858"/>
                  </a:ext>
                </a:extLst>
              </a:tr>
              <a:tr h="159276">
                <a:tc>
                  <a:txBody>
                    <a:bodyPr/>
                    <a:lstStyle/>
                    <a:p>
                      <a:pPr algn="ctr" fontAlgn="ctr"/>
                      <a:r>
                        <a:rPr lang="pt-BR" sz="800" b="0" i="0" u="none" strike="noStrike" dirty="0">
                          <a:solidFill>
                            <a:srgbClr val="62504F"/>
                          </a:solidFill>
                          <a:effectLst/>
                          <a:highlight>
                            <a:srgbClr val="D9D1D1"/>
                          </a:highlight>
                          <a:latin typeface="Arial" panose="020B0604020202020204" pitchFamily="34" charset="0"/>
                        </a:rPr>
                        <a:t>EG</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800" b="0" i="0" u="none" strike="noStrike" dirty="0">
                          <a:solidFill>
                            <a:srgbClr val="62504F"/>
                          </a:solidFill>
                          <a:effectLst/>
                          <a:highlight>
                            <a:srgbClr val="D9D1D1"/>
                          </a:highlight>
                          <a:latin typeface="Arial" panose="020B0604020202020204" pitchFamily="34" charset="0"/>
                        </a:rPr>
                        <a:t>Endividamento Geral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1110979559"/>
                  </a:ext>
                </a:extLst>
              </a:tr>
              <a:tr h="152400">
                <a:tc>
                  <a:txBody>
                    <a:bodyPr/>
                    <a:lstStyle/>
                    <a:p>
                      <a:pPr algn="ctr" fontAlgn="ctr"/>
                      <a:r>
                        <a:rPr lang="pt-BR" sz="800" b="0" i="0" u="none" strike="noStrike" dirty="0">
                          <a:solidFill>
                            <a:srgbClr val="62504F"/>
                          </a:solidFill>
                          <a:effectLst/>
                          <a:highlight>
                            <a:srgbClr val="BDB19F"/>
                          </a:highlight>
                          <a:latin typeface="Arial" panose="020B0604020202020204" pitchFamily="34" charset="0"/>
                        </a:rPr>
                        <a:t>CE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800" b="0" i="0" u="none" strike="noStrike" dirty="0">
                          <a:solidFill>
                            <a:srgbClr val="62504F"/>
                          </a:solidFill>
                          <a:effectLst/>
                          <a:highlight>
                            <a:srgbClr val="BDB19F"/>
                          </a:highlight>
                          <a:latin typeface="Arial" panose="020B0604020202020204" pitchFamily="34" charset="0"/>
                        </a:rPr>
                        <a:t>Composição de Exigibilidades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FF00"/>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FF00"/>
                    </a:solidFill>
                  </a:tcPr>
                </a:tc>
                <a:extLst>
                  <a:ext uri="{0D108BD9-81ED-4DB2-BD59-A6C34878D82A}">
                    <a16:rowId xmlns:a16="http://schemas.microsoft.com/office/drawing/2014/main" val="2449245675"/>
                  </a:ext>
                </a:extLst>
              </a:tr>
              <a:tr h="152400">
                <a:tc>
                  <a:txBody>
                    <a:bodyPr/>
                    <a:lstStyle/>
                    <a:p>
                      <a:pPr algn="ctr" fontAlgn="ctr"/>
                      <a:r>
                        <a:rPr lang="pt-BR" sz="800" b="0" i="0" u="none" strike="noStrike" dirty="0">
                          <a:solidFill>
                            <a:srgbClr val="62504F"/>
                          </a:solidFill>
                          <a:effectLst/>
                          <a:highlight>
                            <a:srgbClr val="D9D1D1"/>
                          </a:highlight>
                          <a:latin typeface="Arial" panose="020B0604020202020204" pitchFamily="34" charset="0"/>
                        </a:rPr>
                        <a:t>IPL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800" b="0" i="0" u="none" strike="noStrike" dirty="0">
                          <a:solidFill>
                            <a:srgbClr val="62504F"/>
                          </a:solidFill>
                          <a:effectLst/>
                          <a:highlight>
                            <a:srgbClr val="D9D1D1"/>
                          </a:highlight>
                          <a:latin typeface="Arial" panose="020B0604020202020204" pitchFamily="34" charset="0"/>
                        </a:rPr>
                        <a:t>Imobilização do Patrimônio Líquido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221718419"/>
                  </a:ext>
                </a:extLst>
              </a:tr>
              <a:tr h="152400">
                <a:tc gridSpan="2">
                  <a:txBody>
                    <a:bodyPr/>
                    <a:lstStyle/>
                    <a:p>
                      <a:pPr algn="ctr" fontAlgn="ctr"/>
                      <a:r>
                        <a:rPr lang="pt-BR" sz="1050" b="1" i="0" u="none" strike="noStrike" dirty="0">
                          <a:solidFill>
                            <a:srgbClr val="FFFFFF"/>
                          </a:solidFill>
                          <a:effectLst/>
                          <a:highlight>
                            <a:srgbClr val="62504F"/>
                          </a:highlight>
                          <a:latin typeface="Arial" panose="020B0604020202020204" pitchFamily="34" charset="0"/>
                        </a:rPr>
                        <a:t>Liquidez</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a:txBody>
                    <a:bodyPr/>
                    <a:lstStyle/>
                    <a:p>
                      <a:pPr algn="ctr" fontAlgn="ctr"/>
                      <a:r>
                        <a:rPr lang="pt-BR" sz="1050" b="1" i="0" u="none" strike="noStrike" dirty="0">
                          <a:solidFill>
                            <a:srgbClr val="FFFFFF"/>
                          </a:solidFill>
                          <a:effectLst/>
                          <a:highlight>
                            <a:srgbClr val="C67E6C"/>
                          </a:highlight>
                          <a:latin typeface="Arial" panose="020B0604020202020204" pitchFamily="34" charset="0"/>
                        </a:rPr>
                        <a:t>2023 para 2022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50" b="1" i="0" u="none" strike="noStrike" dirty="0">
                          <a:solidFill>
                            <a:srgbClr val="FFFFFF"/>
                          </a:solidFill>
                          <a:effectLst/>
                          <a:highlight>
                            <a:srgbClr val="C67E6C"/>
                          </a:highlight>
                          <a:latin typeface="Arial" panose="020B0604020202020204" pitchFamily="34" charset="0"/>
                        </a:rPr>
                        <a:t>2024 para 2023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pt-BR" sz="1050" b="1" i="0" u="none" strike="noStrike" dirty="0">
                          <a:solidFill>
                            <a:srgbClr val="FFFFFF"/>
                          </a:solidFill>
                          <a:effectLst/>
                          <a:highlight>
                            <a:srgbClr val="C67E6C"/>
                          </a:highlight>
                          <a:latin typeface="Arial" panose="020B0604020202020204" pitchFamily="34" charset="0"/>
                        </a:rPr>
                        <a:t>2025 para 2023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extLst>
                  <a:ext uri="{0D108BD9-81ED-4DB2-BD59-A6C34878D82A}">
                    <a16:rowId xmlns:a16="http://schemas.microsoft.com/office/drawing/2014/main" val="216752252"/>
                  </a:ext>
                </a:extLst>
              </a:tr>
              <a:tr h="152400">
                <a:tc>
                  <a:txBody>
                    <a:bodyPr/>
                    <a:lstStyle/>
                    <a:p>
                      <a:pPr algn="ctr" fontAlgn="ctr"/>
                      <a:r>
                        <a:rPr lang="pt-BR" sz="800" b="0" i="0" u="none" strike="noStrike" dirty="0">
                          <a:solidFill>
                            <a:srgbClr val="62504F"/>
                          </a:solidFill>
                          <a:effectLst/>
                          <a:highlight>
                            <a:srgbClr val="BDB19F"/>
                          </a:highlight>
                          <a:latin typeface="Arial" panose="020B0604020202020204" pitchFamily="34" charset="0"/>
                        </a:rPr>
                        <a:t>LG</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800" b="0" i="0" u="none" strike="noStrike" dirty="0">
                          <a:solidFill>
                            <a:srgbClr val="62504F"/>
                          </a:solidFill>
                          <a:effectLst/>
                          <a:highlight>
                            <a:srgbClr val="BDB19F"/>
                          </a:highlight>
                          <a:latin typeface="Arial" panose="020B0604020202020204" pitchFamily="34" charset="0"/>
                        </a:rPr>
                        <a:t>Liquidez Geral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720169773"/>
                  </a:ext>
                </a:extLst>
              </a:tr>
              <a:tr h="152400">
                <a:tc>
                  <a:txBody>
                    <a:bodyPr/>
                    <a:lstStyle/>
                    <a:p>
                      <a:pPr algn="ctr" fontAlgn="ctr"/>
                      <a:r>
                        <a:rPr lang="pt-BR" sz="800" b="0" i="0" u="none" strike="noStrike" dirty="0">
                          <a:solidFill>
                            <a:srgbClr val="62504F"/>
                          </a:solidFill>
                          <a:effectLst/>
                          <a:highlight>
                            <a:srgbClr val="D9D1D1"/>
                          </a:highlight>
                          <a:latin typeface="Arial" panose="020B0604020202020204" pitchFamily="34" charset="0"/>
                        </a:rPr>
                        <a:t>LC</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800" b="0" i="0" u="none" strike="noStrike" dirty="0">
                          <a:solidFill>
                            <a:srgbClr val="62504F"/>
                          </a:solidFill>
                          <a:effectLst/>
                          <a:highlight>
                            <a:srgbClr val="D9D1D1"/>
                          </a:highlight>
                          <a:latin typeface="Arial" panose="020B0604020202020204" pitchFamily="34" charset="0"/>
                        </a:rPr>
                        <a:t>Liquidez Corrente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1110610646"/>
                  </a:ext>
                </a:extLst>
              </a:tr>
              <a:tr h="152400">
                <a:tc>
                  <a:txBody>
                    <a:bodyPr/>
                    <a:lstStyle/>
                    <a:p>
                      <a:pPr algn="ctr" fontAlgn="ctr"/>
                      <a:r>
                        <a:rPr lang="pt-BR" sz="800" b="0" i="0" u="none" strike="noStrike" dirty="0">
                          <a:solidFill>
                            <a:srgbClr val="62504F"/>
                          </a:solidFill>
                          <a:effectLst/>
                          <a:highlight>
                            <a:srgbClr val="BDB19F"/>
                          </a:highlight>
                          <a:latin typeface="Arial" panose="020B0604020202020204" pitchFamily="34" charset="0"/>
                        </a:rPr>
                        <a:t>LS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800" b="0" i="0" u="none" strike="noStrike" dirty="0">
                          <a:solidFill>
                            <a:srgbClr val="62504F"/>
                          </a:solidFill>
                          <a:effectLst/>
                          <a:highlight>
                            <a:srgbClr val="BDB19F"/>
                          </a:highlight>
                          <a:latin typeface="Arial" panose="020B0604020202020204" pitchFamily="34" charset="0"/>
                        </a:rPr>
                        <a:t>Liquidez Seca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FF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4036039833"/>
                  </a:ext>
                </a:extLst>
              </a:tr>
              <a:tr h="180975">
                <a:tc gridSpan="4">
                  <a:txBody>
                    <a:bodyPr/>
                    <a:lstStyle/>
                    <a:p>
                      <a:pPr algn="ctr" fontAlgn="ctr"/>
                      <a:r>
                        <a:rPr lang="pt-BR" sz="1050" b="1" i="0" u="none" strike="noStrike" dirty="0">
                          <a:solidFill>
                            <a:srgbClr val="FFFFFF"/>
                          </a:solidFill>
                          <a:effectLst/>
                          <a:highlight>
                            <a:srgbClr val="62504F"/>
                          </a:highlight>
                          <a:latin typeface="Arial" panose="020B0604020202020204" pitchFamily="34" charset="0"/>
                        </a:rPr>
                        <a:t>Quocientes Econômicos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ctr"/>
                      <a:endParaRPr lang="pt-BR" sz="1050" b="1" i="0" u="none" strike="noStrike" dirty="0">
                        <a:solidFill>
                          <a:srgbClr val="FFFFFF"/>
                        </a:solidFill>
                        <a:effectLst/>
                        <a:highlight>
                          <a:srgbClr val="62504F"/>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extLst>
                  <a:ext uri="{0D108BD9-81ED-4DB2-BD59-A6C34878D82A}">
                    <a16:rowId xmlns:a16="http://schemas.microsoft.com/office/drawing/2014/main" val="181391523"/>
                  </a:ext>
                </a:extLst>
              </a:tr>
              <a:tr h="172168">
                <a:tc gridSpan="2">
                  <a:txBody>
                    <a:bodyPr/>
                    <a:lstStyle/>
                    <a:p>
                      <a:pPr algn="ctr" fontAlgn="ctr"/>
                      <a:r>
                        <a:rPr lang="pt-BR" sz="1050" b="1" i="0" u="none" strike="noStrike" dirty="0">
                          <a:solidFill>
                            <a:srgbClr val="FFFFFF"/>
                          </a:solidFill>
                          <a:effectLst/>
                          <a:highlight>
                            <a:srgbClr val="62504F"/>
                          </a:highlight>
                          <a:latin typeface="Arial" panose="020B0604020202020204" pitchFamily="34" charset="0"/>
                        </a:rPr>
                        <a:t>Rentabilidade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504F"/>
                    </a:solidFill>
                  </a:tcPr>
                </a:tc>
                <a:tc hMerge="1">
                  <a:txBody>
                    <a:bodyPr/>
                    <a:lstStyle/>
                    <a:p>
                      <a:endParaRPr lang="pt-BR"/>
                    </a:p>
                  </a:txBody>
                  <a:tcPr/>
                </a:tc>
                <a:tc>
                  <a:txBody>
                    <a:bodyPr/>
                    <a:lstStyle/>
                    <a:p>
                      <a:pPr algn="ctr" fontAlgn="ctr"/>
                      <a:r>
                        <a:rPr lang="pt-BR" sz="1050" b="1" i="0" u="none" strike="noStrike" dirty="0">
                          <a:solidFill>
                            <a:srgbClr val="FFFFFF"/>
                          </a:solidFill>
                          <a:effectLst/>
                          <a:highlight>
                            <a:srgbClr val="C67E6C"/>
                          </a:highlight>
                          <a:latin typeface="Arial" panose="020B0604020202020204" pitchFamily="34" charset="0"/>
                        </a:rPr>
                        <a:t>2023 para 2022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algn="ctr" fontAlgn="ctr"/>
                      <a:r>
                        <a:rPr lang="pt-BR" sz="1050" b="1" i="0" u="none" strike="noStrike" dirty="0">
                          <a:solidFill>
                            <a:srgbClr val="FFFFFF"/>
                          </a:solidFill>
                          <a:effectLst/>
                          <a:highlight>
                            <a:srgbClr val="C67E6C"/>
                          </a:highlight>
                          <a:latin typeface="Arial" panose="020B0604020202020204" pitchFamily="34" charset="0"/>
                        </a:rPr>
                        <a:t>2024 para 2023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pt-BR" sz="1050" b="1" i="0" u="none" strike="noStrike" dirty="0">
                          <a:solidFill>
                            <a:srgbClr val="FFFFFF"/>
                          </a:solidFill>
                          <a:effectLst/>
                          <a:highlight>
                            <a:srgbClr val="C67E6C"/>
                          </a:highlight>
                          <a:latin typeface="Arial" panose="020B0604020202020204" pitchFamily="34" charset="0"/>
                        </a:rPr>
                        <a:t>2025 para 2023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7E6C"/>
                    </a:solidFill>
                  </a:tcPr>
                </a:tc>
                <a:extLst>
                  <a:ext uri="{0D108BD9-81ED-4DB2-BD59-A6C34878D82A}">
                    <a16:rowId xmlns:a16="http://schemas.microsoft.com/office/drawing/2014/main" val="1262775866"/>
                  </a:ext>
                </a:extLst>
              </a:tr>
              <a:tr h="152400">
                <a:tc>
                  <a:txBody>
                    <a:bodyPr/>
                    <a:lstStyle/>
                    <a:p>
                      <a:pPr algn="ctr" fontAlgn="ctr"/>
                      <a:r>
                        <a:rPr lang="pt-BR" sz="800" b="0" i="0" u="none" strike="noStrike" dirty="0">
                          <a:solidFill>
                            <a:srgbClr val="62504F"/>
                          </a:solidFill>
                          <a:effectLst/>
                          <a:highlight>
                            <a:srgbClr val="BDB19F"/>
                          </a:highlight>
                          <a:latin typeface="Arial" panose="020B0604020202020204" pitchFamily="34" charset="0"/>
                        </a:rPr>
                        <a:t>RPL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800" b="0" i="0" u="none" strike="noStrike" dirty="0">
                          <a:solidFill>
                            <a:srgbClr val="62504F"/>
                          </a:solidFill>
                          <a:effectLst/>
                          <a:highlight>
                            <a:srgbClr val="BDB19F"/>
                          </a:highlight>
                          <a:latin typeface="Arial" panose="020B0604020202020204" pitchFamily="34" charset="0"/>
                        </a:rPr>
                        <a:t>Rentabilidade do Patrimônio Liquido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FF00"/>
                    </a:solidFill>
                  </a:tcPr>
                </a:tc>
                <a:tc>
                  <a:txBody>
                    <a:bodyPr/>
                    <a:lstStyle/>
                    <a:p>
                      <a:pPr algn="ctr" fontAlgn="ctr"/>
                      <a:r>
                        <a:rPr lang="pt-BR" sz="800" b="0" i="0" u="none" strike="noStrike" dirty="0">
                          <a:solidFill>
                            <a:srgbClr val="FF0000"/>
                          </a:solidFill>
                          <a:effectLst/>
                          <a:highlight>
                            <a:srgbClr val="FF0000"/>
                          </a:highlight>
                          <a:latin typeface="Arial" panose="020B0604020202020204" pitchFamily="34" charset="0"/>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452278136"/>
                  </a:ext>
                </a:extLst>
              </a:tr>
              <a:tr h="152400">
                <a:tc>
                  <a:txBody>
                    <a:bodyPr/>
                    <a:lstStyle/>
                    <a:p>
                      <a:pPr algn="ctr" fontAlgn="ctr"/>
                      <a:r>
                        <a:rPr lang="pt-BR" sz="800" b="0" i="0" u="none" strike="noStrike" dirty="0">
                          <a:solidFill>
                            <a:srgbClr val="62504F"/>
                          </a:solidFill>
                          <a:effectLst/>
                          <a:highlight>
                            <a:srgbClr val="D9D1D1"/>
                          </a:highlight>
                          <a:latin typeface="Arial" panose="020B0604020202020204" pitchFamily="34" charset="0"/>
                        </a:rPr>
                        <a:t>MOL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800" b="0" i="0" u="none" strike="noStrike" dirty="0">
                          <a:solidFill>
                            <a:srgbClr val="62504F"/>
                          </a:solidFill>
                          <a:effectLst/>
                          <a:highlight>
                            <a:srgbClr val="D9D1D1"/>
                          </a:highlight>
                          <a:latin typeface="Arial" panose="020B0604020202020204" pitchFamily="34" charset="0"/>
                        </a:rPr>
                        <a:t>Margem Operacional Liquida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00FF00"/>
                    </a:solidFill>
                  </a:tcPr>
                </a:tc>
                <a:extLst>
                  <a:ext uri="{0D108BD9-81ED-4DB2-BD59-A6C34878D82A}">
                    <a16:rowId xmlns:a16="http://schemas.microsoft.com/office/drawing/2014/main" val="2975713766"/>
                  </a:ext>
                </a:extLst>
              </a:tr>
              <a:tr h="152400">
                <a:tc>
                  <a:txBody>
                    <a:bodyPr/>
                    <a:lstStyle/>
                    <a:p>
                      <a:pPr algn="ctr" fontAlgn="ctr"/>
                      <a:r>
                        <a:rPr lang="pt-BR" sz="800" b="0" i="0" u="none" strike="noStrike" dirty="0">
                          <a:solidFill>
                            <a:srgbClr val="62504F"/>
                          </a:solidFill>
                          <a:effectLst/>
                          <a:highlight>
                            <a:srgbClr val="BDB19F"/>
                          </a:highlight>
                          <a:latin typeface="Arial" panose="020B0604020202020204" pitchFamily="34" charset="0"/>
                        </a:rPr>
                        <a:t>ML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800" b="0" i="0" u="none" strike="noStrike" dirty="0">
                          <a:solidFill>
                            <a:srgbClr val="62504F"/>
                          </a:solidFill>
                          <a:effectLst/>
                          <a:highlight>
                            <a:srgbClr val="BDB19F"/>
                          </a:highlight>
                          <a:latin typeface="Arial" panose="020B0604020202020204" pitchFamily="34" charset="0"/>
                        </a:rPr>
                        <a:t>Margem Liquida de Lucro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00FF00"/>
                    </a:solidFill>
                  </a:tcPr>
                </a:tc>
                <a:extLst>
                  <a:ext uri="{0D108BD9-81ED-4DB2-BD59-A6C34878D82A}">
                    <a16:rowId xmlns:a16="http://schemas.microsoft.com/office/drawing/2014/main" val="2311003728"/>
                  </a:ext>
                </a:extLst>
              </a:tr>
              <a:tr h="152400">
                <a:tc>
                  <a:txBody>
                    <a:bodyPr/>
                    <a:lstStyle/>
                    <a:p>
                      <a:pPr algn="ctr" fontAlgn="ctr"/>
                      <a:r>
                        <a:rPr lang="pt-BR" sz="800" b="0" i="0" u="none" strike="noStrike" dirty="0">
                          <a:solidFill>
                            <a:srgbClr val="62504F"/>
                          </a:solidFill>
                          <a:effectLst/>
                          <a:highlight>
                            <a:srgbClr val="D9D1D1"/>
                          </a:highlight>
                          <a:latin typeface="Arial" panose="020B0604020202020204" pitchFamily="34" charset="0"/>
                        </a:rPr>
                        <a:t>RA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l" fontAlgn="ctr"/>
                      <a:r>
                        <a:rPr lang="pt-BR" sz="800" b="0" i="0" u="none" strike="noStrike" dirty="0">
                          <a:solidFill>
                            <a:srgbClr val="62504F"/>
                          </a:solidFill>
                          <a:effectLst/>
                          <a:highlight>
                            <a:srgbClr val="D9D1D1"/>
                          </a:highlight>
                          <a:latin typeface="Arial" panose="020B0604020202020204" pitchFamily="34" charset="0"/>
                        </a:rPr>
                        <a:t>Rotação do Ativo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1D1"/>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ctr" fontAlgn="ctr"/>
                      <a:endParaRPr lang="pt-BR" sz="800" b="0" i="0" u="none" strike="noStrike" dirty="0">
                        <a:solidFill>
                          <a:srgbClr val="FF0000"/>
                        </a:solidFill>
                        <a:effectLst/>
                        <a:highlight>
                          <a:srgbClr val="FF00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FF0000"/>
                    </a:solidFill>
                  </a:tcPr>
                </a:tc>
                <a:extLst>
                  <a:ext uri="{0D108BD9-81ED-4DB2-BD59-A6C34878D82A}">
                    <a16:rowId xmlns:a16="http://schemas.microsoft.com/office/drawing/2014/main" val="214291072"/>
                  </a:ext>
                </a:extLst>
              </a:tr>
              <a:tr h="152400">
                <a:tc>
                  <a:txBody>
                    <a:bodyPr/>
                    <a:lstStyle/>
                    <a:p>
                      <a:pPr algn="ctr" fontAlgn="ctr"/>
                      <a:r>
                        <a:rPr lang="pt-BR" sz="800" b="0" i="0" u="none" strike="noStrike" dirty="0">
                          <a:solidFill>
                            <a:srgbClr val="62504F"/>
                          </a:solidFill>
                          <a:effectLst/>
                          <a:highlight>
                            <a:srgbClr val="BDB19F"/>
                          </a:highlight>
                          <a:latin typeface="Arial" panose="020B0604020202020204" pitchFamily="34" charset="0"/>
                        </a:rPr>
                        <a:t>RI</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l" fontAlgn="ctr"/>
                      <a:r>
                        <a:rPr lang="pt-BR" sz="800" b="0" i="0" u="none" strike="noStrike" dirty="0">
                          <a:solidFill>
                            <a:srgbClr val="62504F"/>
                          </a:solidFill>
                          <a:effectLst/>
                          <a:highlight>
                            <a:srgbClr val="BDB19F"/>
                          </a:highlight>
                          <a:latin typeface="Arial" panose="020B0604020202020204" pitchFamily="34" charset="0"/>
                        </a:rPr>
                        <a:t>Rentabilidade dos Investimentos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B19F"/>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algn="ctr" fontAlgn="ctr"/>
                      <a:endParaRPr lang="pt-BR" sz="800" b="0" i="0" u="none" strike="noStrike" dirty="0">
                        <a:solidFill>
                          <a:srgbClr val="00FF00"/>
                        </a:solidFill>
                        <a:effectLst/>
                        <a:highlight>
                          <a:srgbClr val="00FF00"/>
                        </a:highlight>
                        <a:latin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FF00"/>
                    </a:solidFill>
                  </a:tcPr>
                </a:tc>
                <a:extLst>
                  <a:ext uri="{0D108BD9-81ED-4DB2-BD59-A6C34878D82A}">
                    <a16:rowId xmlns:a16="http://schemas.microsoft.com/office/drawing/2014/main" val="1348461421"/>
                  </a:ext>
                </a:extLst>
              </a:tr>
            </a:tbl>
          </a:graphicData>
        </a:graphic>
      </p:graphicFrame>
    </p:spTree>
    <p:extLst>
      <p:ext uri="{BB962C8B-B14F-4D97-AF65-F5344CB8AC3E}">
        <p14:creationId xmlns:p14="http://schemas.microsoft.com/office/powerpoint/2010/main" val="3608445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Google Shape;169;p19">
            <a:extLst>
              <a:ext uri="{FF2B5EF4-FFF2-40B4-BE49-F238E27FC236}">
                <a16:creationId xmlns:a16="http://schemas.microsoft.com/office/drawing/2014/main" id="{825CF707-9B9A-C0C2-77EE-C4D10469861B}"/>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220" name="Google Shape;220;p23"/>
          <p:cNvSpPr txBox="1"/>
          <p:nvPr/>
        </p:nvSpPr>
        <p:spPr>
          <a:xfrm>
            <a:off x="1014950" y="273300"/>
            <a:ext cx="7187100" cy="428400"/>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CONCLUSÃO</a:t>
            </a:r>
            <a:br>
              <a:rPr lang="pt-BR" sz="1500" b="1" dirty="0">
                <a:solidFill>
                  <a:srgbClr val="C67E6C"/>
                </a:solidFill>
                <a:latin typeface="Noto Sans"/>
                <a:ea typeface="Noto Sans"/>
                <a:cs typeface="Noto Sans"/>
                <a:sym typeface="Noto Sans"/>
              </a:rPr>
            </a:br>
            <a:r>
              <a:rPr lang="pt-BR" sz="1200" b="1" i="1" dirty="0">
                <a:solidFill>
                  <a:srgbClr val="62504F"/>
                </a:solidFill>
                <a:latin typeface="Noto Sans"/>
                <a:ea typeface="Noto Sans"/>
                <a:cs typeface="Noto Sans"/>
                <a:sym typeface="Noto Sans"/>
              </a:rPr>
              <a:t>Comentários finais da Administradora Judicial</a:t>
            </a:r>
            <a:endParaRPr sz="1200" b="1" i="1" dirty="0">
              <a:solidFill>
                <a:srgbClr val="62504F"/>
              </a:solidFill>
              <a:latin typeface="Noto Sans"/>
              <a:ea typeface="Noto Sans"/>
              <a:cs typeface="Noto Sans"/>
              <a:sym typeface="Noto Sans"/>
            </a:endParaRPr>
          </a:p>
        </p:txBody>
      </p:sp>
      <p:pic>
        <p:nvPicPr>
          <p:cNvPr id="221" name="Google Shape;221;p23"/>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222" name="Google Shape;222;p23"/>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223" name="Google Shape;223;p23"/>
          <p:cNvSpPr txBox="1"/>
          <p:nvPr/>
        </p:nvSpPr>
        <p:spPr>
          <a:xfrm>
            <a:off x="191386" y="915050"/>
            <a:ext cx="8543905" cy="4627529"/>
          </a:xfrm>
          <a:prstGeom prst="rect">
            <a:avLst/>
          </a:prstGeom>
          <a:noFill/>
          <a:ln>
            <a:noFill/>
          </a:ln>
        </p:spPr>
        <p:txBody>
          <a:bodyPr spcFirstLastPara="1" wrap="square" lIns="0" tIns="10775" rIns="0" bIns="0" anchor="t" anchorCtr="0">
            <a:spAutoFit/>
          </a:bodyPr>
          <a:lstStyle/>
          <a:p>
            <a:pPr indent="1980000" algn="just">
              <a:lnSpc>
                <a:spcPct val="150000"/>
              </a:lnSpc>
            </a:pPr>
            <a:r>
              <a:rPr lang="pt-BR" sz="1000" spc="120" dirty="0">
                <a:solidFill>
                  <a:srgbClr val="62504F"/>
                </a:solidFill>
                <a:latin typeface="Univers" panose="020B0603020202030204" pitchFamily="34" charset="0"/>
                <a:ea typeface="Open Sans"/>
                <a:cs typeface="Open Sans"/>
              </a:rPr>
              <a:t>Em resumo do quadro apresentado, observa-se uma leve melhora no Índice de Composição de Exigibilidades (CE), que passou de 92,48% em 2024 para 92,39% em 2025. Embora a variação seja sutil, esse resultado sugere que a empresa tem conseguido equilibrar melhor suas obrigações de curto e longo prazos dentro do total do passivo, o que pode indicar um esforço de reorganização na estrutura das fontes de recursos, ainda que inserido em um contexto de elevado endividamento. É relevante destacar a melhora na Margem Operacional Líquida, que, embora ainda negativa, apresentou evolução em relação aos anos anteriores. Isso pode ser interpretado como um sinal incipiente de ganho de eficiência nas operações, com leve contenção de despesas ou melhor aproveitamento da estrutura produtiva remanescente, ainda que os valores de faturamento se mantenham baixos. </a:t>
            </a:r>
          </a:p>
          <a:p>
            <a:pPr indent="1980000" algn="just">
              <a:lnSpc>
                <a:spcPct val="150000"/>
              </a:lnSpc>
            </a:pPr>
            <a:r>
              <a:rPr lang="pt-BR" sz="1000" spc="120" dirty="0">
                <a:solidFill>
                  <a:srgbClr val="62504F"/>
                </a:solidFill>
                <a:latin typeface="Univers" panose="020B0603020202030204" pitchFamily="34" charset="0"/>
                <a:ea typeface="Open Sans"/>
                <a:cs typeface="Open Sans"/>
              </a:rPr>
              <a:t>Por outro lado, os índices de Liquidez e Endividamento revelam deterioração significativa. A Liquidez Seca (LS), que já era crítica, caiu de 0,02 em 2024 para 0,00 em 2025, evidenciando uma extrema escassez de ativos líquidos — a empresa não possui recursos suficientes para cobrir suas obrigações de curto prazo sem depender da venda de estoques, o que aumenta significativamente o risco de inadimplemento.</a:t>
            </a:r>
          </a:p>
          <a:p>
            <a:pPr indent="1980000" algn="just">
              <a:lnSpc>
                <a:spcPct val="150000"/>
              </a:lnSpc>
            </a:pPr>
            <a:r>
              <a:rPr lang="pt-BR" sz="1000" spc="120" dirty="0">
                <a:solidFill>
                  <a:srgbClr val="62504F"/>
                </a:solidFill>
                <a:latin typeface="Univers" panose="020B0603020202030204" pitchFamily="34" charset="0"/>
                <a:ea typeface="Open Sans"/>
                <a:cs typeface="Open Sans"/>
              </a:rPr>
              <a:t>Ainda mais preocupante é o comportamento do Índice de Endividamento Geral (EG), que subiu de 2.013,98% em 2024 para 2.710,27% em 2025, o que significa que a empresa possui dívidas mais de 27 vezes superiores ao valor de seu patrimônio líquido. Esse dado é um claro indicativo de estrangulamento financeiro e risco elevado de insolvência, comprometendo ainda mais a viabilidade do Plano de Recuperação Judicial e a continuidade operacional da recuperanda.</a:t>
            </a:r>
          </a:p>
          <a:p>
            <a:pPr indent="1980565" algn="just">
              <a:lnSpc>
                <a:spcPct val="150000"/>
              </a:lnSpc>
            </a:pPr>
            <a:endParaRPr lang="pt-BR" sz="1000" spc="120" dirty="0">
              <a:solidFill>
                <a:srgbClr val="62504E"/>
              </a:solidFill>
              <a:latin typeface="Univers" panose="020B0603020202030204" pitchFamily="34" charset="0"/>
            </a:endParaRPr>
          </a:p>
          <a:p>
            <a:pPr indent="1980565" algn="just">
              <a:lnSpc>
                <a:spcPct val="150000"/>
              </a:lnSpc>
            </a:pPr>
            <a:endParaRPr lang="pt-BR" sz="1000" spc="120" dirty="0">
              <a:solidFill>
                <a:srgbClr val="62504E"/>
              </a:solidFill>
              <a:latin typeface="Univers" panose="020B0603020202030204" pitchFamily="34" charset="0"/>
              <a:cs typeface="Segoe UI" panose="020B0502040204020203" pitchFamily="34" charset="0"/>
            </a:endParaRPr>
          </a:p>
        </p:txBody>
      </p:sp>
      <p:sp>
        <p:nvSpPr>
          <p:cNvPr id="224" name="Google Shape;224;p23"/>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25</a:t>
            </a:r>
            <a:endParaRPr sz="1000" b="1" dirty="0">
              <a:solidFill>
                <a:srgbClr val="62504F"/>
              </a:solidFill>
              <a:latin typeface="Noto Sans"/>
              <a:ea typeface="Noto Sans"/>
              <a:cs typeface="Noto Sans"/>
              <a:sym typeface="Noto Sans"/>
            </a:endParaRPr>
          </a:p>
        </p:txBody>
      </p:sp>
    </p:spTree>
    <p:extLst>
      <p:ext uri="{BB962C8B-B14F-4D97-AF65-F5344CB8AC3E}">
        <p14:creationId xmlns:p14="http://schemas.microsoft.com/office/powerpoint/2010/main" val="967032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Google Shape;169;p19">
            <a:extLst>
              <a:ext uri="{FF2B5EF4-FFF2-40B4-BE49-F238E27FC236}">
                <a16:creationId xmlns:a16="http://schemas.microsoft.com/office/drawing/2014/main" id="{825CF707-9B9A-C0C2-77EE-C4D10469861B}"/>
              </a:ext>
            </a:extLst>
          </p:cNvPr>
          <p:cNvSpPr/>
          <p:nvPr/>
        </p:nvSpPr>
        <p:spPr>
          <a:xfrm>
            <a:off x="674" y="0"/>
            <a:ext cx="9143325" cy="854550"/>
          </a:xfrm>
          <a:prstGeom prst="rect">
            <a:avLst/>
          </a:prstGeom>
          <a:solidFill>
            <a:srgbClr val="E8E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b="1" dirty="0">
              <a:solidFill>
                <a:srgbClr val="62504F"/>
              </a:solidFill>
              <a:latin typeface="Noto Sans"/>
              <a:ea typeface="Noto Sans"/>
              <a:cs typeface="Noto Sans"/>
              <a:sym typeface="Noto Sans"/>
            </a:endParaRPr>
          </a:p>
        </p:txBody>
      </p:sp>
      <p:sp>
        <p:nvSpPr>
          <p:cNvPr id="220" name="Google Shape;220;p23"/>
          <p:cNvSpPr txBox="1"/>
          <p:nvPr/>
        </p:nvSpPr>
        <p:spPr>
          <a:xfrm>
            <a:off x="1014950" y="273300"/>
            <a:ext cx="7187100" cy="428400"/>
          </a:xfrm>
          <a:prstGeom prst="rect">
            <a:avLst/>
          </a:prstGeom>
          <a:noFill/>
          <a:ln>
            <a:noFill/>
          </a:ln>
        </p:spPr>
        <p:txBody>
          <a:bodyPr spcFirstLastPara="1" wrap="square" lIns="0" tIns="12700" rIns="0" bIns="0" anchor="t" anchorCtr="0">
            <a:spAutoFit/>
          </a:bodyPr>
          <a:lstStyle/>
          <a:p>
            <a:pPr marL="12700" lvl="0" indent="0" algn="l" rtl="0">
              <a:spcBef>
                <a:spcPts val="0"/>
              </a:spcBef>
              <a:spcAft>
                <a:spcPts val="0"/>
              </a:spcAft>
              <a:buNone/>
            </a:pPr>
            <a:r>
              <a:rPr lang="pt-BR" sz="1500" b="1" dirty="0">
                <a:solidFill>
                  <a:srgbClr val="C67E6C"/>
                </a:solidFill>
                <a:latin typeface="Noto Sans"/>
                <a:ea typeface="Noto Sans"/>
                <a:cs typeface="Noto Sans"/>
                <a:sym typeface="Noto Sans"/>
              </a:rPr>
              <a:t>CONCLUSÃO</a:t>
            </a:r>
            <a:br>
              <a:rPr lang="pt-BR" sz="1500" b="1" dirty="0">
                <a:solidFill>
                  <a:srgbClr val="C67E6C"/>
                </a:solidFill>
                <a:latin typeface="Noto Sans"/>
                <a:ea typeface="Noto Sans"/>
                <a:cs typeface="Noto Sans"/>
                <a:sym typeface="Noto Sans"/>
              </a:rPr>
            </a:br>
            <a:r>
              <a:rPr lang="pt-BR" sz="1200" b="1" i="1" dirty="0">
                <a:solidFill>
                  <a:srgbClr val="62504F"/>
                </a:solidFill>
                <a:latin typeface="Noto Sans"/>
                <a:ea typeface="Noto Sans"/>
                <a:cs typeface="Noto Sans"/>
                <a:sym typeface="Noto Sans"/>
              </a:rPr>
              <a:t>Comentários finais da Administradora Judicial</a:t>
            </a:r>
            <a:endParaRPr sz="1200" b="1" i="1" dirty="0">
              <a:solidFill>
                <a:srgbClr val="62504F"/>
              </a:solidFill>
              <a:latin typeface="Noto Sans"/>
              <a:ea typeface="Noto Sans"/>
              <a:cs typeface="Noto Sans"/>
              <a:sym typeface="Noto Sans"/>
            </a:endParaRPr>
          </a:p>
        </p:txBody>
      </p:sp>
      <p:pic>
        <p:nvPicPr>
          <p:cNvPr id="221" name="Google Shape;221;p23"/>
          <p:cNvPicPr preferRelativeResize="0"/>
          <p:nvPr/>
        </p:nvPicPr>
        <p:blipFill>
          <a:blip r:embed="rId3">
            <a:alphaModFix/>
          </a:blip>
          <a:stretch>
            <a:fillRect/>
          </a:stretch>
        </p:blipFill>
        <p:spPr>
          <a:xfrm>
            <a:off x="114150" y="365700"/>
            <a:ext cx="588959" cy="243600"/>
          </a:xfrm>
          <a:prstGeom prst="rect">
            <a:avLst/>
          </a:prstGeom>
          <a:noFill/>
          <a:ln>
            <a:noFill/>
          </a:ln>
        </p:spPr>
      </p:pic>
      <p:sp>
        <p:nvSpPr>
          <p:cNvPr id="222" name="Google Shape;222;p23"/>
          <p:cNvSpPr/>
          <p:nvPr/>
        </p:nvSpPr>
        <p:spPr>
          <a:xfrm>
            <a:off x="810413" y="-60500"/>
            <a:ext cx="97200" cy="10059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223" name="Google Shape;223;p23"/>
          <p:cNvSpPr txBox="1"/>
          <p:nvPr/>
        </p:nvSpPr>
        <p:spPr>
          <a:xfrm>
            <a:off x="484250" y="945400"/>
            <a:ext cx="8248500" cy="3858087"/>
          </a:xfrm>
          <a:prstGeom prst="rect">
            <a:avLst/>
          </a:prstGeom>
          <a:noFill/>
          <a:ln>
            <a:noFill/>
          </a:ln>
        </p:spPr>
        <p:txBody>
          <a:bodyPr spcFirstLastPara="1" wrap="square" lIns="0" tIns="10775" rIns="0" bIns="0" anchor="t" anchorCtr="0">
            <a:spAutoFit/>
          </a:bodyPr>
          <a:lstStyle/>
          <a:p>
            <a:pPr indent="1980000" algn="just">
              <a:lnSpc>
                <a:spcPct val="150000"/>
              </a:lnSpc>
              <a:buFont typeface="Arial"/>
              <a:buNone/>
            </a:pPr>
            <a:r>
              <a:rPr lang="pt-BR" sz="1000" spc="120" dirty="0">
                <a:solidFill>
                  <a:srgbClr val="62504E"/>
                </a:solidFill>
                <a:latin typeface="Univers" panose="020B0603020202030204" pitchFamily="34" charset="0"/>
                <a:cs typeface="Segoe UI" panose="020B0502040204020203" pitchFamily="34" charset="0"/>
              </a:rPr>
              <a:t>É importante destacar que esses indicadores são resultantes da análise comparativa entre o exercício de 2024 e os dados apurados até abril de 2025.</a:t>
            </a:r>
          </a:p>
          <a:p>
            <a:pPr indent="1980000" algn="just">
              <a:lnSpc>
                <a:spcPct val="150000"/>
              </a:lnSpc>
            </a:pPr>
            <a:endParaRPr lang="pt-BR" sz="1000" spc="120" dirty="0">
              <a:solidFill>
                <a:srgbClr val="62504E"/>
              </a:solidFill>
              <a:latin typeface="Univers" panose="020B0603020202030204" pitchFamily="34" charset="0"/>
              <a:cs typeface="Segoe UI" panose="020B0502040204020203" pitchFamily="34" charset="0"/>
            </a:endParaRPr>
          </a:p>
          <a:p>
            <a:pPr indent="1980000" algn="just">
              <a:lnSpc>
                <a:spcPct val="150000"/>
              </a:lnSpc>
            </a:pPr>
            <a:r>
              <a:rPr lang="pt-BR" sz="1000" spc="120" dirty="0">
                <a:solidFill>
                  <a:srgbClr val="62504E"/>
                </a:solidFill>
                <a:latin typeface="Univers" panose="020B0603020202030204" pitchFamily="34" charset="0"/>
                <a:cs typeface="Segoe UI" panose="020B0502040204020203" pitchFamily="34" charset="0"/>
              </a:rPr>
              <a:t>As informações demonstram que, embora a empresa tenha apresentado melhora pontual na composição de exigibilidades e uma redução parcial nas perdas de rentabilidade sobre os investimentos, a situação financeira permanece extremamente delicada. A liquidez seca atingiu patamar nulo, refletindo incapacidade de honrar obrigações de curto prazo sem depender da venda de estoques, enquanto o endividamento geral ultrapassou 2.700%, evidenciando forte dependência de capital de terceiros. Diante disso, é essencial que a recuperanda implemente, com urgência, ações estruturais para redução do passivo, reativação das receitas e recomposição de capital de giro, como forma de garantir a continuidade das operações e o efetivo cumprimento do Plano de Recuperação Judicia</a:t>
            </a:r>
          </a:p>
          <a:p>
            <a:pPr indent="1980000" algn="just">
              <a:lnSpc>
                <a:spcPct val="150000"/>
              </a:lnSpc>
            </a:pPr>
            <a:endParaRPr lang="pt-BR" sz="1000" b="0" i="0" spc="120" dirty="0">
              <a:solidFill>
                <a:srgbClr val="62504E"/>
              </a:solidFill>
              <a:effectLst/>
              <a:latin typeface="Univers" panose="020B0603020202030204" pitchFamily="34" charset="0"/>
              <a:cs typeface="Segoe UI" panose="020B0502040204020203" pitchFamily="34" charset="0"/>
            </a:endParaRPr>
          </a:p>
          <a:p>
            <a:pPr indent="1980000" algn="just">
              <a:lnSpc>
                <a:spcPct val="150000"/>
              </a:lnSpc>
            </a:pPr>
            <a:r>
              <a:rPr lang="pt-BR" sz="1000" spc="120" dirty="0">
                <a:solidFill>
                  <a:srgbClr val="62504E"/>
                </a:solidFill>
                <a:effectLst/>
                <a:latin typeface="Univers" panose="020B0603020202030204" pitchFamily="34" charset="0"/>
                <a:ea typeface="Times New Roman" panose="02020603050405020304" pitchFamily="18" charset="0"/>
                <a:cs typeface="Segoe UI" panose="020B0502040204020203" pitchFamily="34" charset="0"/>
              </a:rPr>
              <a:t>Cabe ressaltar que todas as informações e conclusões foram baseadas em documentos fornecidos pela recuperanda, </a:t>
            </a:r>
            <a:r>
              <a:rPr lang="pt-BR" sz="1000" spc="120" dirty="0">
                <a:solidFill>
                  <a:srgbClr val="62504E"/>
                </a:solidFill>
                <a:latin typeface="Univers" panose="020B0603020202030204" pitchFamily="34" charset="0"/>
                <a:ea typeface="Times New Roman" panose="02020603050405020304" pitchFamily="18" charset="0"/>
                <a:cs typeface="Segoe UI" panose="020B0502040204020203" pitchFamily="34" charset="0"/>
              </a:rPr>
              <a:t>não </a:t>
            </a:r>
            <a:r>
              <a:rPr lang="pt-BR" sz="1000" spc="120" dirty="0">
                <a:solidFill>
                  <a:srgbClr val="62504E"/>
                </a:solidFill>
                <a:effectLst/>
                <a:latin typeface="Univers" panose="020B0603020202030204" pitchFamily="34" charset="0"/>
                <a:ea typeface="Times New Roman" panose="02020603050405020304" pitchFamily="18" charset="0"/>
                <a:cs typeface="Segoe UI" panose="020B0502040204020203" pitchFamily="34" charset="0"/>
              </a:rPr>
              <a:t>assinados pelo contador da empresa e nem o responsável da empresa.</a:t>
            </a:r>
            <a:endParaRPr lang="pt-BR" sz="1000" spc="120" dirty="0">
              <a:effectLst/>
              <a:latin typeface="Univers" panose="020B0603020202030204" pitchFamily="34" charset="0"/>
              <a:ea typeface="Times New Roman" panose="02020603050405020304" pitchFamily="18" charset="0"/>
            </a:endParaRPr>
          </a:p>
          <a:p>
            <a:pPr>
              <a:buNone/>
            </a:pPr>
            <a:r>
              <a:rPr lang="pt-BR" sz="1000" spc="120" dirty="0">
                <a:solidFill>
                  <a:srgbClr val="62504E"/>
                </a:solidFill>
                <a:effectLst/>
                <a:latin typeface="Univers" panose="020B0603020202030204" pitchFamily="34" charset="0"/>
                <a:ea typeface="Times New Roman" panose="02020603050405020304" pitchFamily="18" charset="0"/>
              </a:rPr>
              <a:t> </a:t>
            </a:r>
            <a:endParaRPr lang="pt-BR" sz="1000" spc="120" dirty="0">
              <a:effectLst/>
              <a:latin typeface="Univers" panose="020B0603020202030204" pitchFamily="34" charset="0"/>
              <a:ea typeface="Arial" panose="020B0604020202020204" pitchFamily="34" charset="0"/>
            </a:endParaRPr>
          </a:p>
          <a:p>
            <a:pPr indent="1980565" algn="just">
              <a:lnSpc>
                <a:spcPct val="150000"/>
              </a:lnSpc>
            </a:pPr>
            <a:endParaRPr sz="1000" b="1" i="1" dirty="0">
              <a:solidFill>
                <a:srgbClr val="62504F"/>
              </a:solidFill>
              <a:latin typeface="Univers" panose="020B0603020202030204" pitchFamily="34" charset="0"/>
              <a:ea typeface="Noto Sans"/>
              <a:cs typeface="Noto Sans"/>
              <a:sym typeface="Noto Sans"/>
            </a:endParaRPr>
          </a:p>
        </p:txBody>
      </p:sp>
      <p:sp>
        <p:nvSpPr>
          <p:cNvPr id="224" name="Google Shape;224;p23"/>
          <p:cNvSpPr/>
          <p:nvPr/>
        </p:nvSpPr>
        <p:spPr>
          <a:xfrm>
            <a:off x="8456025" y="4566000"/>
            <a:ext cx="810000" cy="183600"/>
          </a:xfrm>
          <a:prstGeom prst="rect">
            <a:avLst/>
          </a:prstGeom>
          <a:solidFill>
            <a:srgbClr val="E8E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1000" b="1" dirty="0">
                <a:solidFill>
                  <a:srgbClr val="62504F"/>
                </a:solidFill>
                <a:latin typeface="Noto Sans"/>
                <a:ea typeface="Noto Sans"/>
                <a:cs typeface="Noto Sans"/>
                <a:sym typeface="Noto Sans"/>
              </a:rPr>
              <a:t>26</a:t>
            </a:r>
            <a:endParaRPr sz="1000" b="1" dirty="0">
              <a:solidFill>
                <a:srgbClr val="62504F"/>
              </a:solidFill>
              <a:latin typeface="Noto Sans"/>
              <a:ea typeface="Noto Sans"/>
              <a:cs typeface="Noto Sans"/>
              <a:sym typeface="Noto Sans"/>
            </a:endParaRPr>
          </a:p>
        </p:txBody>
      </p:sp>
    </p:spTree>
    <p:extLst>
      <p:ext uri="{BB962C8B-B14F-4D97-AF65-F5344CB8AC3E}">
        <p14:creationId xmlns:p14="http://schemas.microsoft.com/office/powerpoint/2010/main" val="3835037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Google Shape;236;p24"/>
          <p:cNvPicPr preferRelativeResize="0"/>
          <p:nvPr/>
        </p:nvPicPr>
        <p:blipFill>
          <a:blip r:embed="rId3">
            <a:alphaModFix/>
          </a:blip>
          <a:stretch>
            <a:fillRect/>
          </a:stretch>
        </p:blipFill>
        <p:spPr>
          <a:xfrm>
            <a:off x="2788212" y="1287800"/>
            <a:ext cx="3567575" cy="1475575"/>
          </a:xfrm>
          <a:prstGeom prst="rect">
            <a:avLst/>
          </a:prstGeom>
          <a:noFill/>
          <a:ln>
            <a:noFill/>
          </a:ln>
        </p:spPr>
      </p:pic>
      <p:sp>
        <p:nvSpPr>
          <p:cNvPr id="237" name="Google Shape;237;p24"/>
          <p:cNvSpPr/>
          <p:nvPr/>
        </p:nvSpPr>
        <p:spPr>
          <a:xfrm>
            <a:off x="395000" y="-188275"/>
            <a:ext cx="1158300" cy="2695200"/>
          </a:xfrm>
          <a:prstGeom prst="rect">
            <a:avLst/>
          </a:prstGeom>
          <a:solidFill>
            <a:srgbClr val="625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238" name="Google Shape;238;p24"/>
          <p:cNvSpPr/>
          <p:nvPr/>
        </p:nvSpPr>
        <p:spPr>
          <a:xfrm>
            <a:off x="5877800" y="3224200"/>
            <a:ext cx="84900" cy="2035500"/>
          </a:xfrm>
          <a:prstGeom prst="rect">
            <a:avLst/>
          </a:prstGeom>
          <a:solidFill>
            <a:srgbClr val="C67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endParaRPr>
          </a:p>
        </p:txBody>
      </p:sp>
      <p:sp>
        <p:nvSpPr>
          <p:cNvPr id="239" name="Google Shape;239;p24"/>
          <p:cNvSpPr txBox="1"/>
          <p:nvPr/>
        </p:nvSpPr>
        <p:spPr>
          <a:xfrm>
            <a:off x="5962650" y="3148000"/>
            <a:ext cx="3181200" cy="172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pt-BR" sz="1000" b="1" dirty="0">
                <a:solidFill>
                  <a:srgbClr val="C67E6C"/>
                </a:solidFill>
                <a:latin typeface="Noto Sans"/>
                <a:ea typeface="Noto Sans"/>
                <a:cs typeface="Noto Sans"/>
                <a:sym typeface="Noto Sans"/>
              </a:rPr>
              <a:t>WFSP Sorocaba</a:t>
            </a:r>
            <a:endParaRPr sz="1000" b="1" dirty="0">
              <a:solidFill>
                <a:srgbClr val="C67E6C"/>
              </a:solidFill>
              <a:latin typeface="Noto Sans"/>
              <a:ea typeface="Noto Sans"/>
              <a:cs typeface="Noto Sans"/>
              <a:sym typeface="Noto Sans"/>
            </a:endParaRPr>
          </a:p>
          <a:p>
            <a:pPr marL="0" lvl="0" indent="0" algn="l" rtl="0">
              <a:spcBef>
                <a:spcPts val="0"/>
              </a:spcBef>
              <a:spcAft>
                <a:spcPts val="0"/>
              </a:spcAft>
              <a:buClr>
                <a:schemeClr val="dk1"/>
              </a:buClr>
              <a:buSzPts val="1100"/>
              <a:buFont typeface="Arial"/>
              <a:buNone/>
            </a:pPr>
            <a:r>
              <a:rPr lang="pt-BR" sz="1000" dirty="0">
                <a:solidFill>
                  <a:srgbClr val="807770"/>
                </a:solidFill>
                <a:latin typeface="Noto Sans"/>
                <a:ea typeface="Noto Sans"/>
                <a:cs typeface="Noto Sans"/>
                <a:sym typeface="Noto Sans"/>
              </a:rPr>
              <a:t>Rua José Maria Barbosa • 31 • Conj. 153</a:t>
            </a:r>
            <a:endParaRPr sz="1000" dirty="0">
              <a:solidFill>
                <a:srgbClr val="807770"/>
              </a:solidFill>
              <a:latin typeface="Noto Sans"/>
              <a:ea typeface="Noto Sans"/>
              <a:cs typeface="Noto Sans"/>
              <a:sym typeface="Noto Sans"/>
            </a:endParaRPr>
          </a:p>
          <a:p>
            <a:pPr marL="0" lvl="0" indent="0" algn="l" rtl="0">
              <a:spcBef>
                <a:spcPts val="0"/>
              </a:spcBef>
              <a:spcAft>
                <a:spcPts val="0"/>
              </a:spcAft>
              <a:buClr>
                <a:schemeClr val="dk1"/>
              </a:buClr>
              <a:buSzPts val="1100"/>
              <a:buFont typeface="Arial"/>
              <a:buNone/>
            </a:pPr>
            <a:r>
              <a:rPr lang="pt-BR" sz="1000" dirty="0">
                <a:solidFill>
                  <a:srgbClr val="807770"/>
                </a:solidFill>
                <a:latin typeface="Noto Sans"/>
                <a:ea typeface="Noto Sans"/>
                <a:cs typeface="Noto Sans"/>
                <a:sym typeface="Noto Sans"/>
              </a:rPr>
              <a:t>15º andar • Cond. Torre Sul Empresarial</a:t>
            </a:r>
            <a:endParaRPr sz="1000" dirty="0">
              <a:solidFill>
                <a:srgbClr val="807770"/>
              </a:solidFill>
              <a:latin typeface="Noto Sans"/>
              <a:ea typeface="Noto Sans"/>
              <a:cs typeface="Noto Sans"/>
              <a:sym typeface="Noto Sans"/>
            </a:endParaRPr>
          </a:p>
          <a:p>
            <a:pPr marL="0" lvl="0" indent="0" algn="l" rtl="0">
              <a:spcBef>
                <a:spcPts val="0"/>
              </a:spcBef>
              <a:spcAft>
                <a:spcPts val="0"/>
              </a:spcAft>
              <a:buNone/>
            </a:pPr>
            <a:r>
              <a:rPr lang="pt-BR" sz="1000" dirty="0">
                <a:solidFill>
                  <a:srgbClr val="807770"/>
                </a:solidFill>
                <a:latin typeface="Noto Sans"/>
                <a:ea typeface="Noto Sans"/>
                <a:cs typeface="Noto Sans"/>
                <a:sym typeface="Noto Sans"/>
              </a:rPr>
              <a:t>Campolim • Sorocaba/SP • F. +55 15 3232 7152</a:t>
            </a:r>
            <a:br>
              <a:rPr lang="pt-BR" sz="1000" dirty="0">
                <a:solidFill>
                  <a:srgbClr val="807770"/>
                </a:solidFill>
                <a:latin typeface="Noto Sans"/>
                <a:ea typeface="Noto Sans"/>
                <a:cs typeface="Noto Sans"/>
                <a:sym typeface="Noto Sans"/>
              </a:rPr>
            </a:br>
            <a:br>
              <a:rPr lang="pt-BR" sz="1000" dirty="0">
                <a:solidFill>
                  <a:srgbClr val="807770"/>
                </a:solidFill>
                <a:latin typeface="Noto Sans"/>
                <a:ea typeface="Noto Sans"/>
                <a:cs typeface="Noto Sans"/>
                <a:sym typeface="Noto Sans"/>
              </a:rPr>
            </a:br>
            <a:r>
              <a:rPr lang="pt-BR" sz="1000" b="1" dirty="0">
                <a:solidFill>
                  <a:srgbClr val="C67E6C"/>
                </a:solidFill>
                <a:latin typeface="Noto Sans"/>
                <a:ea typeface="Noto Sans"/>
                <a:cs typeface="Noto Sans"/>
                <a:sym typeface="Noto Sans"/>
              </a:rPr>
              <a:t>WFSP São Paulo</a:t>
            </a:r>
            <a:endParaRPr sz="1000" b="1" dirty="0">
              <a:solidFill>
                <a:srgbClr val="C67E6C"/>
              </a:solidFill>
              <a:latin typeface="Noto Sans"/>
              <a:ea typeface="Noto Sans"/>
              <a:cs typeface="Noto Sans"/>
              <a:sym typeface="Noto Sans"/>
            </a:endParaRPr>
          </a:p>
          <a:p>
            <a:pPr marL="0" lvl="0" indent="0" algn="l" rtl="0">
              <a:spcBef>
                <a:spcPts val="0"/>
              </a:spcBef>
              <a:spcAft>
                <a:spcPts val="0"/>
              </a:spcAft>
              <a:buNone/>
            </a:pPr>
            <a:r>
              <a:rPr lang="pt-BR" sz="1000" dirty="0">
                <a:solidFill>
                  <a:srgbClr val="807770"/>
                </a:solidFill>
                <a:latin typeface="Noto Sans"/>
                <a:ea typeface="Noto Sans"/>
                <a:cs typeface="Noto Sans"/>
                <a:sym typeface="Noto Sans"/>
              </a:rPr>
              <a:t>Av. Paulista • 1765 • Conj. 72 • 7º andar • CV: 9860</a:t>
            </a:r>
            <a:endParaRPr sz="1000" dirty="0">
              <a:solidFill>
                <a:srgbClr val="807770"/>
              </a:solidFill>
              <a:latin typeface="Noto Sans"/>
              <a:ea typeface="Noto Sans"/>
              <a:cs typeface="Noto Sans"/>
              <a:sym typeface="Noto Sans"/>
            </a:endParaRPr>
          </a:p>
          <a:p>
            <a:pPr marL="0" lvl="0" indent="0" algn="l" rtl="0">
              <a:spcBef>
                <a:spcPts val="0"/>
              </a:spcBef>
              <a:spcAft>
                <a:spcPts val="0"/>
              </a:spcAft>
              <a:buNone/>
            </a:pPr>
            <a:r>
              <a:rPr lang="pt-BR" sz="1000" dirty="0">
                <a:solidFill>
                  <a:srgbClr val="807770"/>
                </a:solidFill>
                <a:latin typeface="Noto Sans"/>
                <a:ea typeface="Noto Sans"/>
                <a:cs typeface="Noto Sans"/>
                <a:sym typeface="Noto Sans"/>
              </a:rPr>
              <a:t>Bela Vista • São Paulo/SP • F. +55 11 2470-7957</a:t>
            </a:r>
            <a:br>
              <a:rPr lang="pt-BR" sz="1000" dirty="0">
                <a:solidFill>
                  <a:srgbClr val="807770"/>
                </a:solidFill>
                <a:latin typeface="Noto Sans"/>
                <a:ea typeface="Noto Sans"/>
                <a:cs typeface="Noto Sans"/>
                <a:sym typeface="Noto Sans"/>
              </a:rPr>
            </a:br>
            <a:endParaRPr sz="1000" dirty="0">
              <a:solidFill>
                <a:srgbClr val="807770"/>
              </a:solidFill>
              <a:latin typeface="Noto Sans"/>
              <a:ea typeface="Noto Sans"/>
              <a:cs typeface="Noto Sans"/>
              <a:sym typeface="Noto Sans"/>
            </a:endParaRPr>
          </a:p>
          <a:p>
            <a:pPr marL="0" lvl="0" indent="0" algn="l" rtl="0">
              <a:spcBef>
                <a:spcPts val="0"/>
              </a:spcBef>
              <a:spcAft>
                <a:spcPts val="0"/>
              </a:spcAft>
              <a:buNone/>
            </a:pPr>
            <a:r>
              <a:rPr lang="pt-BR" sz="1000" dirty="0">
                <a:solidFill>
                  <a:srgbClr val="C67E6C"/>
                </a:solidFill>
                <a:latin typeface="Noto Sans"/>
                <a:ea typeface="Noto Sans"/>
                <a:cs typeface="Noto Sans"/>
                <a:sym typeface="Noto Sans"/>
              </a:rPr>
              <a:t>www.wfsp.com.br</a:t>
            </a:r>
            <a:endParaRPr sz="1000" dirty="0">
              <a:solidFill>
                <a:srgbClr val="C67E6C"/>
              </a:solidFill>
              <a:latin typeface="Noto Sans"/>
              <a:ea typeface="Noto Sans"/>
              <a:cs typeface="Noto Sans"/>
              <a:sym typeface="Noto Sans"/>
            </a:endParaRPr>
          </a:p>
        </p:txBody>
      </p:sp>
      <p:pic>
        <p:nvPicPr>
          <p:cNvPr id="240" name="Google Shape;240;p24"/>
          <p:cNvPicPr preferRelativeResize="0"/>
          <p:nvPr/>
        </p:nvPicPr>
        <p:blipFill>
          <a:blip r:embed="rId4">
            <a:alphaModFix/>
          </a:blip>
          <a:stretch>
            <a:fillRect/>
          </a:stretch>
        </p:blipFill>
        <p:spPr>
          <a:xfrm>
            <a:off x="6068150" y="4871800"/>
            <a:ext cx="473900" cy="1448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2B3564324B3BF14FB408D97D954AA78B" ma:contentTypeVersion="18" ma:contentTypeDescription="Crie um novo documento." ma:contentTypeScope="" ma:versionID="b8b73b52001d9d54ac3a2ff44a9d53e6">
  <xsd:schema xmlns:xsd="http://www.w3.org/2001/XMLSchema" xmlns:xs="http://www.w3.org/2001/XMLSchema" xmlns:p="http://schemas.microsoft.com/office/2006/metadata/properties" xmlns:ns3="1443cf89-8576-411e-951e-f6aa8c96e8f9" xmlns:ns4="56ec34e3-dd96-4f97-98f2-206455ecf8e2" targetNamespace="http://schemas.microsoft.com/office/2006/metadata/properties" ma:root="true" ma:fieldsID="3c6ce152c465890c51016a8557bf25cc" ns3:_="" ns4:_="">
    <xsd:import namespace="1443cf89-8576-411e-951e-f6aa8c96e8f9"/>
    <xsd:import namespace="56ec34e3-dd96-4f97-98f2-206455ecf8e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43cf89-8576-411e-951e-f6aa8c96e8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description="" ma:indexed="true"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ec34e3-dd96-4f97-98f2-206455ecf8e2" elementFormDefault="qualified">
    <xsd:import namespace="http://schemas.microsoft.com/office/2006/documentManagement/types"/>
    <xsd:import namespace="http://schemas.microsoft.com/office/infopath/2007/PartnerControls"/>
    <xsd:element name="SharedWithUsers" ma:index="10"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hes de Compartilhado Com" ma:internalName="SharedWithDetails" ma:readOnly="true">
      <xsd:simpleType>
        <xsd:restriction base="dms:Note">
          <xsd:maxLength value="255"/>
        </xsd:restriction>
      </xsd:simpleType>
    </xsd:element>
    <xsd:element name="SharingHintHash" ma:index="12" nillable="true" ma:displayName="Hash de Dica de Compartilhamento"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1443cf89-8576-411e-951e-f6aa8c96e8f9" xsi:nil="true"/>
  </documentManagement>
</p:properties>
</file>

<file path=customXml/itemProps1.xml><?xml version="1.0" encoding="utf-8"?>
<ds:datastoreItem xmlns:ds="http://schemas.openxmlformats.org/officeDocument/2006/customXml" ds:itemID="{E6E01584-FDC9-4AF4-881D-2270676F3322}">
  <ds:schemaRefs>
    <ds:schemaRef ds:uri="http://schemas.microsoft.com/sharepoint/v3/contenttype/forms"/>
  </ds:schemaRefs>
</ds:datastoreItem>
</file>

<file path=customXml/itemProps2.xml><?xml version="1.0" encoding="utf-8"?>
<ds:datastoreItem xmlns:ds="http://schemas.openxmlformats.org/officeDocument/2006/customXml" ds:itemID="{F247E03D-7091-420D-BBBA-58C931D986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43cf89-8576-411e-951e-f6aa8c96e8f9"/>
    <ds:schemaRef ds:uri="56ec34e3-dd96-4f97-98f2-206455ecf8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48414E6-E960-4221-8CF2-588582984EAA}">
  <ds:schemaRefs>
    <ds:schemaRef ds:uri="http://purl.org/dc/dcmitype/"/>
    <ds:schemaRef ds:uri="http://schemas.openxmlformats.org/package/2006/metadata/core-properties"/>
    <ds:schemaRef ds:uri="1443cf89-8576-411e-951e-f6aa8c96e8f9"/>
    <ds:schemaRef ds:uri="http://schemas.microsoft.com/office/2006/documentManagement/types"/>
    <ds:schemaRef ds:uri="http://www.w3.org/XML/1998/namespace"/>
    <ds:schemaRef ds:uri="http://purl.org/dc/elements/1.1/"/>
    <ds:schemaRef ds:uri="http://schemas.microsoft.com/office/infopath/2007/PartnerControls"/>
    <ds:schemaRef ds:uri="56ec34e3-dd96-4f97-98f2-206455ecf8e2"/>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7249</TotalTime>
  <Words>3371</Words>
  <Application>Microsoft Office PowerPoint</Application>
  <PresentationFormat>Apresentação na tela (16:9)</PresentationFormat>
  <Paragraphs>382</Paragraphs>
  <Slides>26</Slides>
  <Notes>26</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26</vt:i4>
      </vt:variant>
    </vt:vector>
  </HeadingPairs>
  <TitlesOfParts>
    <vt:vector size="31" baseType="lpstr">
      <vt:lpstr>Univers</vt:lpstr>
      <vt:lpstr>Calibri</vt:lpstr>
      <vt:lpstr>Arial</vt:lpstr>
      <vt:lpstr>Noto Sans</vt:lpstr>
      <vt:lpstr>Simple Light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Fernando Silva</dc:creator>
  <cp:lastModifiedBy>Fabio Pinto</cp:lastModifiedBy>
  <cp:revision>34</cp:revision>
  <cp:lastPrinted>2025-01-13T18:00:21Z</cp:lastPrinted>
  <dcterms:modified xsi:type="dcterms:W3CDTF">2025-06-18T12:19:13Z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0x0101002B3564324B3BF14FB408D97D954AA78B</vt:lpwstr>
  </property>
</Properties>
</file>