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31"/>
  </p:notesMasterIdLst>
  <p:sldIdLst>
    <p:sldId id="256" r:id="rId5"/>
    <p:sldId id="257" r:id="rId6"/>
    <p:sldId id="258" r:id="rId7"/>
    <p:sldId id="268" r:id="rId8"/>
    <p:sldId id="259" r:id="rId9"/>
    <p:sldId id="263" r:id="rId10"/>
    <p:sldId id="278" r:id="rId11"/>
    <p:sldId id="271" r:id="rId12"/>
    <p:sldId id="279" r:id="rId13"/>
    <p:sldId id="280" r:id="rId14"/>
    <p:sldId id="281" r:id="rId15"/>
    <p:sldId id="282" r:id="rId16"/>
    <p:sldId id="283" r:id="rId17"/>
    <p:sldId id="284" r:id="rId18"/>
    <p:sldId id="290" r:id="rId19"/>
    <p:sldId id="285" r:id="rId20"/>
    <p:sldId id="289" r:id="rId21"/>
    <p:sldId id="286" r:id="rId22"/>
    <p:sldId id="287" r:id="rId23"/>
    <p:sldId id="295" r:id="rId24"/>
    <p:sldId id="296" r:id="rId25"/>
    <p:sldId id="291" r:id="rId26"/>
    <p:sldId id="292" r:id="rId27"/>
    <p:sldId id="293" r:id="rId28"/>
    <p:sldId id="294" r:id="rId29"/>
    <p:sldId id="267" r:id="rId30"/>
  </p:sldIdLst>
  <p:sldSz cx="9144000" cy="5143500" type="screen16x9"/>
  <p:notesSz cx="6797675" cy="9926638"/>
  <p:embeddedFontLst>
    <p:embeddedFont>
      <p:font typeface="Noto Sans" panose="020B0502040504020204" pitchFamily="34" charset="0"/>
      <p:regular r:id="rId32"/>
      <p:bold r:id="rId33"/>
      <p:italic r:id="rId34"/>
      <p:boldItalic r:id="rId35"/>
    </p:embeddedFont>
    <p:embeddedFont>
      <p:font typeface="Univers" panose="020B0603020202030204" pitchFamily="3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04F"/>
    <a:srgbClr val="905748"/>
    <a:srgbClr val="62504E"/>
    <a:srgbClr val="00FF00"/>
    <a:srgbClr val="E8E1DC"/>
    <a:srgbClr val="BDB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059075-33A9-4CCC-930A-68F90C16FED7}">
  <a:tblStyle styleId="{44059075-33A9-4CCC-930A-68F90C16FED7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90" y="3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en%20Drive\C%20R%20B\2026\2026%20Indices%20CRB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BALANÇO PATRIMONIAL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Planilha1!$B$10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Planilha1!$B$11:$B$20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2444090.65</c:v>
                </c:pt>
                <c:pt idx="4">
                  <c:v>11904600.960000001</c:v>
                </c:pt>
                <c:pt idx="5">
                  <c:v>185457029.44</c:v>
                </c:pt>
                <c:pt idx="6">
                  <c:v>16142127.59</c:v>
                </c:pt>
                <c:pt idx="7">
                  <c:v>8709406.5399999991</c:v>
                </c:pt>
                <c:pt idx="8">
                  <c:v>218295195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C-441B-B5D7-8E12D9920D51}"/>
            </c:ext>
          </c:extLst>
        </c:ser>
        <c:ser>
          <c:idx val="1"/>
          <c:order val="1"/>
          <c:tx>
            <c:strRef>
              <c:f>Planilha1!$C$10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Planilha1!$C$11:$C$20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1580874.69</c:v>
                </c:pt>
                <c:pt idx="4">
                  <c:v>11904200.960000001</c:v>
                </c:pt>
                <c:pt idx="5">
                  <c:v>185457029.44</c:v>
                </c:pt>
                <c:pt idx="6">
                  <c:v>16164625.35</c:v>
                </c:pt>
                <c:pt idx="7">
                  <c:v>8514909.5399999991</c:v>
                </c:pt>
                <c:pt idx="8">
                  <c:v>218317292.12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C-441B-B5D7-8E12D9920D51}"/>
            </c:ext>
          </c:extLst>
        </c:ser>
        <c:ser>
          <c:idx val="2"/>
          <c:order val="2"/>
          <c:tx>
            <c:strRef>
              <c:f>Planilha1!$D$10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Planilha1!$D$11:$D$20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1571613.27</c:v>
                </c:pt>
                <c:pt idx="4">
                  <c:v>11904200.960000001</c:v>
                </c:pt>
                <c:pt idx="5">
                  <c:v>185482961.93000001</c:v>
                </c:pt>
                <c:pt idx="6">
                  <c:v>16184829.109999999</c:v>
                </c:pt>
                <c:pt idx="7">
                  <c:v>8410976.8699999992</c:v>
                </c:pt>
                <c:pt idx="8">
                  <c:v>218363428.37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C-441B-B5D7-8E12D9920D51}"/>
            </c:ext>
          </c:extLst>
        </c:ser>
        <c:ser>
          <c:idx val="3"/>
          <c:order val="3"/>
          <c:tx>
            <c:strRef>
              <c:f>Planilha1!$E$10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Planilha1!$E$11:$E$20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1704570.3499999999</c:v>
                </c:pt>
                <c:pt idx="4">
                  <c:v>11904600.960000001</c:v>
                </c:pt>
                <c:pt idx="5">
                  <c:v>185512109.15000001</c:v>
                </c:pt>
                <c:pt idx="6">
                  <c:v>16215481.450000001</c:v>
                </c:pt>
                <c:pt idx="7">
                  <c:v>8401498.8699999992</c:v>
                </c:pt>
                <c:pt idx="8">
                  <c:v>218423627.93000001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AC-441B-B5D7-8E12D9920D51}"/>
            </c:ext>
          </c:extLst>
        </c:ser>
        <c:ser>
          <c:idx val="4"/>
          <c:order val="4"/>
          <c:tx>
            <c:strRef>
              <c:f>Planilha1!$F$10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Planilha1!$F$11:$F$20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185546468.97999999</c:v>
                </c:pt>
                <c:pt idx="6">
                  <c:v>16248594.210000001</c:v>
                </c:pt>
                <c:pt idx="7">
                  <c:v>8410976.8699999992</c:v>
                </c:pt>
                <c:pt idx="8">
                  <c:v>218491100.52000001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AC-441B-B5D7-8E12D9920D51}"/>
            </c:ext>
          </c:extLst>
        </c:ser>
        <c:ser>
          <c:idx val="5"/>
          <c:order val="5"/>
          <c:tx>
            <c:strRef>
              <c:f>Planilha1!$G$10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Planilha1!$G$11:$G$20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185547169.47999999</c:v>
                </c:pt>
                <c:pt idx="6">
                  <c:v>16275039.970000001</c:v>
                </c:pt>
                <c:pt idx="7">
                  <c:v>8410976.8699999992</c:v>
                </c:pt>
                <c:pt idx="8">
                  <c:v>218517246.78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AC-441B-B5D7-8E12D9920D51}"/>
            </c:ext>
          </c:extLst>
        </c:ser>
        <c:ser>
          <c:idx val="6"/>
          <c:order val="6"/>
          <c:tx>
            <c:strRef>
              <c:f>Planilha1!$H$10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accent1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Planilha1!$H$11:$H$20</c:f>
              <c:numCache>
                <c:formatCode>_(* #,##0.00_);_(* \(#,##0.00\);_(* "-"??_);_(@_)</c:formatCode>
                <c:ptCount val="9"/>
                <c:pt idx="0">
                  <c:v>9930.67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16323675.450000001</c:v>
                </c:pt>
                <c:pt idx="7">
                  <c:v>8410976.8699999992</c:v>
                </c:pt>
                <c:pt idx="8">
                  <c:v>218594667.75999999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AC-441B-B5D7-8E12D9920D51}"/>
            </c:ext>
          </c:extLst>
        </c:ser>
        <c:ser>
          <c:idx val="7"/>
          <c:order val="7"/>
          <c:tx>
            <c:strRef>
              <c:f>Planilha1!$I$10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Planilha1!$I$11:$I$20</c:f>
              <c:numCache>
                <c:formatCode>_(* #,##0.00_);_(* \(#,##0.00\);_(* "-"??_);_(@_)</c:formatCode>
                <c:ptCount val="9"/>
                <c:pt idx="0">
                  <c:v>391651.62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16316835.039999999</c:v>
                </c:pt>
                <c:pt idx="7">
                  <c:v>8407961.7599999998</c:v>
                </c:pt>
                <c:pt idx="8">
                  <c:v>219003598.61000001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AC-441B-B5D7-8E12D9920D51}"/>
            </c:ext>
          </c:extLst>
        </c:ser>
        <c:ser>
          <c:idx val="8"/>
          <c:order val="8"/>
          <c:tx>
            <c:strRef>
              <c:f>Planilha1!$J$10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accent3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Planilha1!$J$11:$J$20</c:f>
              <c:numCache>
                <c:formatCode>_(* #,##0.00_);_(* \(#,##0.00\);_(* "-"??_);_(@_)</c:formatCode>
                <c:ptCount val="9"/>
                <c:pt idx="0">
                  <c:v>367192.91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16320923.869999999</c:v>
                </c:pt>
                <c:pt idx="7">
                  <c:v>8383503.0499999998</c:v>
                </c:pt>
                <c:pt idx="8">
                  <c:v>219907678.44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AC-441B-B5D7-8E12D9920D51}"/>
            </c:ext>
          </c:extLst>
        </c:ser>
        <c:ser>
          <c:idx val="9"/>
          <c:order val="9"/>
          <c:tx>
            <c:strRef>
              <c:f>Planilha1!$K$10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accent4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Planilha1!$K$11:$K$20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1562351.8499999999</c:v>
                </c:pt>
                <c:pt idx="4">
                  <c:v>11904600.960000001</c:v>
                </c:pt>
                <c:pt idx="5">
                  <c:v>185574954.97999999</c:v>
                </c:pt>
                <c:pt idx="6">
                  <c:v>16324945.210000001</c:v>
                </c:pt>
                <c:pt idx="7">
                  <c:v>8026215.6699999999</c:v>
                </c:pt>
                <c:pt idx="8">
                  <c:v>219011708.78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3AC-441B-B5D7-8E12D9920D51}"/>
            </c:ext>
          </c:extLst>
        </c:ser>
        <c:ser>
          <c:idx val="10"/>
          <c:order val="10"/>
          <c:tx>
            <c:strRef>
              <c:f>Planilha1!$L$10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accent5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Planilha1!$L$11:$L$20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1553090.43</c:v>
                </c:pt>
                <c:pt idx="4">
                  <c:v>11904600.960000001</c:v>
                </c:pt>
                <c:pt idx="5">
                  <c:v>185613469.52000001</c:v>
                </c:pt>
                <c:pt idx="6">
                  <c:v>16296258.34</c:v>
                </c:pt>
                <c:pt idx="7">
                  <c:v>8026215.6699999999</c:v>
                </c:pt>
                <c:pt idx="8">
                  <c:v>219021536.44999999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3AC-441B-B5D7-8E12D9920D51}"/>
            </c:ext>
          </c:extLst>
        </c:ser>
        <c:ser>
          <c:idx val="11"/>
          <c:order val="11"/>
          <c:tx>
            <c:strRef>
              <c:f>Planilha1!$M$10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accent6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6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Planilha1!$M$11:$M$20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4998800</c:v>
                </c:pt>
                <c:pt idx="2">
                  <c:v>1089000</c:v>
                </c:pt>
                <c:pt idx="3">
                  <c:v>1543829.01</c:v>
                </c:pt>
                <c:pt idx="4">
                  <c:v>11904600.960000001</c:v>
                </c:pt>
                <c:pt idx="5">
                  <c:v>185642376.16</c:v>
                </c:pt>
                <c:pt idx="6">
                  <c:v>16300452.279999999</c:v>
                </c:pt>
                <c:pt idx="7">
                  <c:v>8026215.6699999999</c:v>
                </c:pt>
                <c:pt idx="8">
                  <c:v>219054637.03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3AC-441B-B5D7-8E12D9920D51}"/>
            </c:ext>
          </c:extLst>
        </c:ser>
        <c:ser>
          <c:idx val="12"/>
          <c:order val="12"/>
          <c:tx>
            <c:strRef>
              <c:f>Planilha1!$N$10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1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Planilha1!$N$11:$N$20</c:f>
              <c:numCache>
                <c:formatCode>_(* #,##0.00_);_(* \(#,##0.00\);_(* "-"??_);_(@_)</c:formatCode>
                <c:ptCount val="9"/>
                <c:pt idx="0">
                  <c:v>8016137.5300000003</c:v>
                </c:pt>
                <c:pt idx="1">
                  <c:v>1988721.86</c:v>
                </c:pt>
                <c:pt idx="2">
                  <c:v>1089000</c:v>
                </c:pt>
                <c:pt idx="3">
                  <c:v>1534567.59</c:v>
                </c:pt>
                <c:pt idx="4">
                  <c:v>11904600.960000001</c:v>
                </c:pt>
                <c:pt idx="5">
                  <c:v>185646073.15000001</c:v>
                </c:pt>
                <c:pt idx="6">
                  <c:v>16307633.82</c:v>
                </c:pt>
                <c:pt idx="7">
                  <c:v>8016137.5300000003</c:v>
                </c:pt>
                <c:pt idx="8">
                  <c:v>219065515.56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3AC-441B-B5D7-8E12D9920D51}"/>
            </c:ext>
          </c:extLst>
        </c:ser>
        <c:ser>
          <c:idx val="13"/>
          <c:order val="13"/>
          <c:tx>
            <c:strRef>
              <c:f>Planilha1!$O$10</c:f>
              <c:strCache>
                <c:ptCount val="1"/>
                <c:pt idx="0">
                  <c:v>jan/26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2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Planilha1!$O$11:$O$20</c:f>
              <c:numCache>
                <c:formatCode>_(* #,##0.00_);_(* \(#,##0.00\);_(* "-"??_);_(@_)</c:formatCode>
                <c:ptCount val="9"/>
                <c:pt idx="0">
                  <c:v>28438.720000000001</c:v>
                </c:pt>
                <c:pt idx="1">
                  <c:v>4949269.0999999996</c:v>
                </c:pt>
                <c:pt idx="2">
                  <c:v>1089000</c:v>
                </c:pt>
                <c:pt idx="3">
                  <c:v>1525306.17</c:v>
                </c:pt>
                <c:pt idx="4">
                  <c:v>11904600.960000001</c:v>
                </c:pt>
                <c:pt idx="5">
                  <c:v>190437509.52000001</c:v>
                </c:pt>
                <c:pt idx="6">
                  <c:v>16306425.460000001</c:v>
                </c:pt>
                <c:pt idx="7">
                  <c:v>8008707.21</c:v>
                </c:pt>
                <c:pt idx="8">
                  <c:v>219066882.88999999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3AC-441B-B5D7-8E12D9920D51}"/>
            </c:ext>
          </c:extLst>
        </c:ser>
        <c:ser>
          <c:idx val="14"/>
          <c:order val="14"/>
          <c:tx>
            <c:strRef>
              <c:f>Planilha1!$P$10</c:f>
              <c:strCache>
                <c:ptCount val="1"/>
                <c:pt idx="0">
                  <c:v>fev/26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3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Planilha1!$P$11:$P$20</c:f>
              <c:numCache>
                <c:formatCode>_(* #,##0.00_);_(* \(#,##0.00\);_(* "-"??_);_(@_)</c:formatCode>
                <c:ptCount val="9"/>
                <c:pt idx="0">
                  <c:v>28966.65</c:v>
                </c:pt>
                <c:pt idx="1">
                  <c:v>4928119.0999999996</c:v>
                </c:pt>
                <c:pt idx="2">
                  <c:v>1089000</c:v>
                </c:pt>
                <c:pt idx="3">
                  <c:v>1525306.17</c:v>
                </c:pt>
                <c:pt idx="4">
                  <c:v>11317469.710000001</c:v>
                </c:pt>
                <c:pt idx="5">
                  <c:v>190437509.52000001</c:v>
                </c:pt>
                <c:pt idx="6">
                  <c:v>16306425.460000001</c:v>
                </c:pt>
                <c:pt idx="7">
                  <c:v>7980585.1399999997</c:v>
                </c:pt>
                <c:pt idx="8">
                  <c:v>219064307.19999999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3AC-441B-B5D7-8E12D9920D51}"/>
            </c:ext>
          </c:extLst>
        </c:ser>
        <c:ser>
          <c:idx val="15"/>
          <c:order val="15"/>
          <c:tx>
            <c:strRef>
              <c:f>Planilha1!$Q$10</c:f>
              <c:strCache>
                <c:ptCount val="1"/>
                <c:pt idx="0">
                  <c:v>mar/26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accent4">
                  <a:lumMod val="80000"/>
                  <a:lumOff val="2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80000"/>
                  <a:lumOff val="20000"/>
                  <a:lumMod val="75000"/>
                </a:schemeClr>
              </a:contourClr>
            </a:sp3d>
          </c:spPr>
          <c:invertIfNegative val="0"/>
          <c:cat>
            <c:strRef>
              <c:f>Planilha1!$A$11:$A$20</c:f>
              <c:strCache>
                <c:ptCount val="9"/>
                <c:pt idx="0">
                  <c:v>Disponivel</c:v>
                </c:pt>
                <c:pt idx="1">
                  <c:v>Estoque</c:v>
                </c:pt>
                <c:pt idx="2">
                  <c:v>investimentos</c:v>
                </c:pt>
                <c:pt idx="3">
                  <c:v>imobilizado</c:v>
                </c:pt>
                <c:pt idx="4">
                  <c:v>Fornecedores</c:v>
                </c:pt>
                <c:pt idx="5">
                  <c:v>Emprestimos e Financiamentos</c:v>
                </c:pt>
                <c:pt idx="6">
                  <c:v>Passivo Tributário</c:v>
                </c:pt>
                <c:pt idx="7">
                  <c:v>Ativo Circulante</c:v>
                </c:pt>
                <c:pt idx="8">
                  <c:v>Passivo Circulante</c:v>
                </c:pt>
              </c:strCache>
            </c:strRef>
          </c:cat>
          <c:val>
            <c:numRef>
              <c:f>Planilha1!$Q$11:$Q$20</c:f>
              <c:numCache>
                <c:formatCode>_(* #,##0.00_);_(* \(#,##0.00\);_(* "-"??_);_(@_)</c:formatCode>
                <c:ptCount val="9"/>
                <c:pt idx="0">
                  <c:v>9905.5300000000007</c:v>
                </c:pt>
                <c:pt idx="1">
                  <c:v>4979719.0999999996</c:v>
                </c:pt>
                <c:pt idx="2">
                  <c:v>1089000</c:v>
                </c:pt>
                <c:pt idx="3">
                  <c:v>1506783.33</c:v>
                </c:pt>
                <c:pt idx="4">
                  <c:v>11904600.960000001</c:v>
                </c:pt>
                <c:pt idx="5">
                  <c:v>185616954.03999999</c:v>
                </c:pt>
                <c:pt idx="6">
                  <c:v>16306983.08</c:v>
                </c:pt>
                <c:pt idx="7">
                  <c:v>7950135.0999999996</c:v>
                </c:pt>
                <c:pt idx="8">
                  <c:v>190408390.41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3AC-441B-B5D7-8E12D9920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41708815"/>
        <c:axId val="341719855"/>
        <c:axId val="0"/>
      </c:bar3DChart>
      <c:catAx>
        <c:axId val="341708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1719855"/>
        <c:crosses val="autoZero"/>
        <c:auto val="1"/>
        <c:lblAlgn val="ctr"/>
        <c:lblOffset val="100"/>
        <c:noMultiLvlLbl val="0"/>
      </c:catAx>
      <c:valAx>
        <c:axId val="34171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341708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500" b="0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045770614113709E-2"/>
          <c:y val="0.93944558213664831"/>
          <c:w val="0.94707426943422635"/>
          <c:h val="4.0473879620599049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5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22550364557695746"/>
          <c:w val="0.99350533266389762"/>
          <c:h val="0.66246710635747352"/>
        </c:manualLayout>
      </c:layout>
      <c:lineChart>
        <c:grouping val="stacked"/>
        <c:varyColors val="0"/>
        <c:ser>
          <c:idx val="0"/>
          <c:order val="0"/>
          <c:tx>
            <c:strRef>
              <c:f>Planilha1!$A$92</c:f>
              <c:strCache>
                <c:ptCount val="1"/>
                <c:pt idx="0">
                  <c:v>FATURAMENTO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Planilha1!$B$91:$Q$91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Planilha1!$B$92:$Q$92</c:f>
              <c:numCache>
                <c:formatCode>_(* #,##0.00_);_(* \(#,##0.00\);_(* "-"??_);_(@_)</c:formatCode>
                <c:ptCount val="16"/>
                <c:pt idx="0">
                  <c:v>74909.97</c:v>
                </c:pt>
                <c:pt idx="1">
                  <c:v>8012.82</c:v>
                </c:pt>
                <c:pt idx="2">
                  <c:v>16106.86</c:v>
                </c:pt>
                <c:pt idx="3" formatCode="_(&quot;R$&quot;* #,##0.00_);_(&quot;R$&quot;* \(#,##0.00\);_(&quot;R$&quot;* &quot;-&quot;??_);_(@_)">
                  <c:v>16456.66</c:v>
                </c:pt>
                <c:pt idx="4" formatCode="_(&quot;R$&quot;* #,##0.00_);_(&quot;R$&quot;* \(#,##0.00\);_(&quot;R$&quot;* &quot;-&quot;??_);_(@_)">
                  <c:v>24754.82</c:v>
                </c:pt>
                <c:pt idx="5" formatCode="_(&quot;R$&quot;* #,##0.00_);_(&quot;R$&quot;* \(#,##0.00\);_(&quot;R$&quot;* &quot;-&quot;??_);_(@_)">
                  <c:v>60011.75</c:v>
                </c:pt>
                <c:pt idx="6" formatCode="_(&quot;R$&quot;* #,##0.00_);_(&quot;R$&quot;* \(#,##0.00\);_(&quot;R$&quot;* &quot;-&quot;??_);_(@_)">
                  <c:v>74239.72</c:v>
                </c:pt>
                <c:pt idx="7" formatCode="_(&quot;R$&quot;* #,##0.00_);_(&quot;R$&quot;* \(#,##0.00\);_(&quot;R$&quot;* &quot;-&quot;??_);_(@_)">
                  <c:v>104822.2</c:v>
                </c:pt>
                <c:pt idx="8" formatCode="_(&quot;R$&quot;* #,##0.00_);_(&quot;R$&quot;* \(#,##0.00\);_(&quot;R$&quot;* &quot;-&quot;??_);_(@_)">
                  <c:v>18140.86</c:v>
                </c:pt>
                <c:pt idx="9" formatCode="_(&quot;R$&quot;* #,##0.00_);_(&quot;R$&quot;* \(#,##0.00\);_(&quot;R$&quot;* &quot;-&quot;??_);_(@_)">
                  <c:v>16292.05</c:v>
                </c:pt>
                <c:pt idx="10" formatCode="_(&quot;R$&quot;* #,##0.00_);_(&quot;R$&quot;* \(#,##0.00\);_(&quot;R$&quot;* &quot;-&quot;??_);_(@_)">
                  <c:v>7078.56</c:v>
                </c:pt>
                <c:pt idx="11" formatCode="_(&quot;R$&quot;* #,##0.00_);_(&quot;R$&quot;* \(#,##0.00\);_(&quot;R$&quot;* &quot;-&quot;??_);_(@_)">
                  <c:v>2000</c:v>
                </c:pt>
                <c:pt idx="12" formatCode="_(&quot;R$&quot;* #,##0.00_);_(&quot;R$&quot;* \(#,##0.00\);_(&quot;R$&quot;* &quot;-&quot;??_);_(@_)">
                  <c:v>22859.32</c:v>
                </c:pt>
                <c:pt idx="13" formatCode="_(&quot;R$&quot;* #,##0.00_);_(&quot;R$&quot;* \(#,##0.00\);_(&quot;R$&quot;* &quot;-&quot;??_);_(@_)">
                  <c:v>61175</c:v>
                </c:pt>
                <c:pt idx="14" formatCode="_(&quot;R$&quot;* #,##0.00_);_(&quot;R$&quot;* \(#,##0.00\);_(&quot;R$&quot;* &quot;-&quot;??_);_(@_)">
                  <c:v>21150</c:v>
                </c:pt>
                <c:pt idx="15" formatCode="_(&quot;R$&quot;* #,##0.00_);_(&quot;R$&quot;* \(#,##0.00\);_(&quot;R$&quot;* &quot;-&quot;??_);_(@_)">
                  <c:v>21546.07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C2-4B9F-86BD-2575D0BE27A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9073119"/>
        <c:axId val="1069071199"/>
      </c:lineChart>
      <c:catAx>
        <c:axId val="1069073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069071199"/>
        <c:crosses val="autoZero"/>
        <c:auto val="1"/>
        <c:lblAlgn val="ctr"/>
        <c:lblOffset val="100"/>
        <c:noMultiLvlLbl val="0"/>
      </c:catAx>
      <c:valAx>
        <c:axId val="10690711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069073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000" dirty="0"/>
              <a:t>CUSTO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Planilha1!$B$61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R$ 0,00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Planilha1!$B$69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4-4954-8881-AA6E9E1D27C8}"/>
            </c:ext>
          </c:extLst>
        </c:ser>
        <c:ser>
          <c:idx val="1"/>
          <c:order val="1"/>
          <c:tx>
            <c:strRef>
              <c:f>Planilha1!$C$61</c:f>
              <c:strCache>
                <c:ptCount val="1"/>
                <c:pt idx="0">
                  <c:v>jan/25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Planilha1!$C$69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44-4954-8881-AA6E9E1D27C8}"/>
            </c:ext>
          </c:extLst>
        </c:ser>
        <c:ser>
          <c:idx val="2"/>
          <c:order val="2"/>
          <c:tx>
            <c:strRef>
              <c:f>Planilha1!$D$61</c:f>
              <c:strCache>
                <c:ptCount val="1"/>
                <c:pt idx="0">
                  <c:v>fev/25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Planilha1!$D$69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44-4954-8881-AA6E9E1D27C8}"/>
            </c:ext>
          </c:extLst>
        </c:ser>
        <c:ser>
          <c:idx val="3"/>
          <c:order val="3"/>
          <c:tx>
            <c:strRef>
              <c:f>Planilha1!$E$61</c:f>
              <c:strCache>
                <c:ptCount val="1"/>
                <c:pt idx="0">
                  <c:v>mar/25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Planilha1!$E$69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44-4954-8881-AA6E9E1D27C8}"/>
            </c:ext>
          </c:extLst>
        </c:ser>
        <c:ser>
          <c:idx val="4"/>
          <c:order val="4"/>
          <c:tx>
            <c:strRef>
              <c:f>Planilha1!$F$61</c:f>
              <c:strCache>
                <c:ptCount val="1"/>
                <c:pt idx="0">
                  <c:v>abr/25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Planilha1!$F$69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44-4954-8881-AA6E9E1D27C8}"/>
            </c:ext>
          </c:extLst>
        </c:ser>
        <c:ser>
          <c:idx val="5"/>
          <c:order val="5"/>
          <c:tx>
            <c:strRef>
              <c:f>Planilha1!$G$61</c:f>
              <c:strCache>
                <c:ptCount val="1"/>
                <c:pt idx="0">
                  <c:v>mai/25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Planilha1!$G$69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44-4954-8881-AA6E9E1D27C8}"/>
            </c:ext>
          </c:extLst>
        </c:ser>
        <c:ser>
          <c:idx val="6"/>
          <c:order val="6"/>
          <c:tx>
            <c:strRef>
              <c:f>Planilha1!$H$61</c:f>
              <c:strCache>
                <c:ptCount val="1"/>
                <c:pt idx="0">
                  <c:v>jun/25</c:v>
                </c:pt>
              </c:strCache>
            </c:strRef>
          </c:tx>
          <c:spPr>
            <a:solidFill>
              <a:schemeClr val="accent1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Planilha1!$H$69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44-4954-8881-AA6E9E1D27C8}"/>
            </c:ext>
          </c:extLst>
        </c:ser>
        <c:ser>
          <c:idx val="7"/>
          <c:order val="7"/>
          <c:tx>
            <c:strRef>
              <c:f>Planilha1!$I$61</c:f>
              <c:strCache>
                <c:ptCount val="1"/>
                <c:pt idx="0">
                  <c:v>jul/25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Planilha1!$I$69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144-4954-8881-AA6E9E1D27C8}"/>
            </c:ext>
          </c:extLst>
        </c:ser>
        <c:ser>
          <c:idx val="8"/>
          <c:order val="8"/>
          <c:tx>
            <c:strRef>
              <c:f>Planilha1!$J$61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3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Planilha1!$J$69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44-4954-8881-AA6E9E1D27C8}"/>
            </c:ext>
          </c:extLst>
        </c:ser>
        <c:ser>
          <c:idx val="9"/>
          <c:order val="9"/>
          <c:tx>
            <c:strRef>
              <c:f>Planilha1!$K$61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4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Planilha1!$K$69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144-4954-8881-AA6E9E1D27C8}"/>
            </c:ext>
          </c:extLst>
        </c:ser>
        <c:ser>
          <c:idx val="10"/>
          <c:order val="10"/>
          <c:tx>
            <c:strRef>
              <c:f>Planilha1!$L$61</c:f>
              <c:strCache>
                <c:ptCount val="1"/>
                <c:pt idx="0">
                  <c:v>out/25</c:v>
                </c:pt>
              </c:strCache>
            </c:strRef>
          </c:tx>
          <c:spPr>
            <a:solidFill>
              <a:schemeClr val="accent5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A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Planilha1!$L$69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144-4954-8881-AA6E9E1D27C8}"/>
            </c:ext>
          </c:extLst>
        </c:ser>
        <c:ser>
          <c:idx val="11"/>
          <c:order val="11"/>
          <c:tx>
            <c:strRef>
              <c:f>Planilha1!$M$61</c:f>
              <c:strCache>
                <c:ptCount val="1"/>
                <c:pt idx="0">
                  <c:v>nov/25</c:v>
                </c:pt>
              </c:strCache>
            </c:strRef>
          </c:tx>
          <c:spPr>
            <a:solidFill>
              <a:schemeClr val="accent6">
                <a:lumMod val="6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60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60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60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B-5144-4954-8881-AA6E9E1D2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Planilha1!$M$69</c:f>
              <c:numCache>
                <c:formatCode>_("R$"* #,##0.00_);_("R$"* \(#,##0.00\);_("R$"* "-"??_);_(@_)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144-4954-8881-AA6E9E1D27C8}"/>
            </c:ext>
          </c:extLst>
        </c:ser>
        <c:ser>
          <c:idx val="12"/>
          <c:order val="12"/>
          <c:tx>
            <c:strRef>
              <c:f>Planilha1!$N$61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Planilha1!$N$69</c:f>
              <c:numCache>
                <c:formatCode>_("R$"* #,##0.00_);_("R$"* \(#,##0.00\);_("R$"* "-"??_);_(@_)</c:formatCode>
                <c:ptCount val="1"/>
                <c:pt idx="0">
                  <c:v>10078.14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144-4954-8881-AA6E9E1D27C8}"/>
            </c:ext>
          </c:extLst>
        </c:ser>
        <c:ser>
          <c:idx val="13"/>
          <c:order val="13"/>
          <c:tx>
            <c:strRef>
              <c:f>Planilha1!$O$61</c:f>
              <c:strCache>
                <c:ptCount val="1"/>
                <c:pt idx="0">
                  <c:v>jan/26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Planilha1!$O$69</c:f>
              <c:numCache>
                <c:formatCode>_("R$"* #,##0.00_);_("R$"* \(#,##0.00\);_("R$"* "-"??_);_(@_)</c:formatCode>
                <c:ptCount val="1"/>
                <c:pt idx="0">
                  <c:v>39452.76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144-4954-8881-AA6E9E1D27C8}"/>
            </c:ext>
          </c:extLst>
        </c:ser>
        <c:ser>
          <c:idx val="14"/>
          <c:order val="14"/>
          <c:tx>
            <c:strRef>
              <c:f>Planilha1!$P$61</c:f>
              <c:strCache>
                <c:ptCount val="1"/>
                <c:pt idx="0">
                  <c:v>fev/26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Planilha1!$P$69</c:f>
              <c:numCache>
                <c:formatCode>_("R$"* #,##0.00_);_("R$"* \(#,##0.00\);_("R$"* "-"??_);_(@_)</c:formatCode>
                <c:ptCount val="1"/>
                <c:pt idx="0">
                  <c:v>21150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144-4954-8881-AA6E9E1D27C8}"/>
            </c:ext>
          </c:extLst>
        </c:ser>
        <c:ser>
          <c:idx val="15"/>
          <c:order val="15"/>
          <c:tx>
            <c:strRef>
              <c:f>Planilha1!$Q$61</c:f>
              <c:strCache>
                <c:ptCount val="1"/>
                <c:pt idx="0">
                  <c:v>mar/26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Planilha1!$A$69</c:f>
              <c:strCache>
                <c:ptCount val="1"/>
                <c:pt idx="0">
                  <c:v>CPV (Custo dos Produtos Vendidos (CMV ou CSP)</c:v>
                </c:pt>
              </c:strCache>
            </c:strRef>
          </c:cat>
          <c:val>
            <c:numRef>
              <c:f>Planilha1!$Q$69</c:f>
              <c:numCache>
                <c:formatCode>_("R$"* #,##0.00_);_("R$"* \(#,##0.00\);_("R$"* "-"??_);_(@_)</c:formatCode>
                <c:ptCount val="1"/>
                <c:pt idx="0">
                  <c:v>8400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144-4954-8881-AA6E9E1D27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245020000"/>
        <c:axId val="1245029120"/>
      </c:barChart>
      <c:catAx>
        <c:axId val="124502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5029120"/>
        <c:crosses val="autoZero"/>
        <c:auto val="1"/>
        <c:lblAlgn val="ctr"/>
        <c:lblOffset val="100"/>
        <c:noMultiLvlLbl val="0"/>
      </c:catAx>
      <c:valAx>
        <c:axId val="1245029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12450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54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/>
              <a:t>CONTAS A PAGAR X CA RECEBER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4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5269412728899592E-2"/>
          <c:y val="0.20978718990731399"/>
          <c:w val="0.94440729199642093"/>
          <c:h val="0.64151101137438671"/>
        </c:manualLayout>
      </c:layout>
      <c:lineChart>
        <c:grouping val="standard"/>
        <c:varyColors val="0"/>
        <c:ser>
          <c:idx val="0"/>
          <c:order val="0"/>
          <c:tx>
            <c:strRef>
              <c:f>Planilha1!$A$27</c:f>
              <c:strCache>
                <c:ptCount val="1"/>
                <c:pt idx="0">
                  <c:v>Pagar "fornecedores"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11.904.600,96</a:t>
                    </a:r>
                  </a:p>
                  <a:p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479-4332-9D3A-215B0B4E87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5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Planilha1!$B$26:$Q$26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Planilha1!$B$27:$Q$27</c:f>
              <c:numCache>
                <c:formatCode>_(* #,##0.00_);_(* \(#,##0.00\);_(* "-"??_);_(@_)</c:formatCode>
                <c:ptCount val="16"/>
                <c:pt idx="0">
                  <c:v>11904600.960000001</c:v>
                </c:pt>
                <c:pt idx="1">
                  <c:v>11904200.960000001</c:v>
                </c:pt>
                <c:pt idx="2">
                  <c:v>11904200.960000001</c:v>
                </c:pt>
                <c:pt idx="3">
                  <c:v>11904600.960000001</c:v>
                </c:pt>
                <c:pt idx="4">
                  <c:v>11904600.960000001</c:v>
                </c:pt>
                <c:pt idx="5">
                  <c:v>11904600.960000001</c:v>
                </c:pt>
                <c:pt idx="6">
                  <c:v>11904600.960000001</c:v>
                </c:pt>
                <c:pt idx="7">
                  <c:v>11904600.960000001</c:v>
                </c:pt>
                <c:pt idx="8">
                  <c:v>11904600.960000001</c:v>
                </c:pt>
                <c:pt idx="9">
                  <c:v>11904600.960000001</c:v>
                </c:pt>
                <c:pt idx="10">
                  <c:v>11904600.960000001</c:v>
                </c:pt>
                <c:pt idx="11">
                  <c:v>11904600.960000001</c:v>
                </c:pt>
                <c:pt idx="12">
                  <c:v>11904600.960000001</c:v>
                </c:pt>
                <c:pt idx="13">
                  <c:v>11904600.960000001</c:v>
                </c:pt>
                <c:pt idx="14">
                  <c:v>11317469.710000001</c:v>
                </c:pt>
                <c:pt idx="15">
                  <c:v>11904600.960000001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9-4332-9D3A-215B0B4E875D}"/>
            </c:ext>
          </c:extLst>
        </c:ser>
        <c:ser>
          <c:idx val="1"/>
          <c:order val="1"/>
          <c:tx>
            <c:strRef>
              <c:f>Planilha1!$A$28</c:f>
              <c:strCache>
                <c:ptCount val="1"/>
                <c:pt idx="0">
                  <c:v>Receber 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R$ 0,00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479-4332-9D3A-215B0B4E875D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479-4332-9D3A-215B0B4E875D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479-4332-9D3A-215B0B4E875D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479-4332-9D3A-215B0B4E875D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479-4332-9D3A-215B0B4E875D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479-4332-9D3A-215B0B4E875D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479-4332-9D3A-215B0B4E875D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479-4332-9D3A-215B0B4E875D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479-4332-9D3A-215B0B4E875D}"/>
                </c:ext>
              </c:extLst>
            </c:dLbl>
            <c:dLbl>
              <c:idx val="9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479-4332-9D3A-215B0B4E875D}"/>
                </c:ext>
              </c:extLst>
            </c:dLbl>
            <c:dLbl>
              <c:idx val="10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479-4332-9D3A-215B0B4E875D}"/>
                </c:ext>
              </c:extLst>
            </c:dLbl>
            <c:dLbl>
              <c:idx val="11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479-4332-9D3A-215B0B4E875D}"/>
                </c:ext>
              </c:extLst>
            </c:dLbl>
            <c:dLbl>
              <c:idx val="12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479-4332-9D3A-215B0B4E875D}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479-4332-9D3A-215B0B4E875D}"/>
                </c:ext>
              </c:extLst>
            </c:dLbl>
            <c:dLbl>
              <c:idx val="14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479-4332-9D3A-215B0B4E875D}"/>
                </c:ext>
              </c:extLst>
            </c:dLbl>
            <c:dLbl>
              <c:idx val="15"/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450" b="1" i="0" u="none" strike="noStrike" kern="1200" baseline="0">
                        <a:solidFill>
                          <a:srgbClr val="62504F"/>
                        </a:solidFill>
                        <a:latin typeface="Univers" panose="020B0603020202030204" pitchFamily="34" charset="0"/>
                        <a:ea typeface="+mn-ea"/>
                        <a:cs typeface="+mn-cs"/>
                      </a:defRPr>
                    </a:pPr>
                    <a:r>
                      <a:rPr lang="en-US" sz="450" b="1" i="0" u="none" strike="noStrike" kern="1200" baseline="0" dirty="0">
                        <a:solidFill>
                          <a:srgbClr val="62504F"/>
                        </a:solidFill>
                        <a:latin typeface="Univers" panose="020B0603020202030204" pitchFamily="34" charset="0"/>
                      </a:rPr>
                      <a:t>R$ 0,00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50" b="1" i="0" u="none" strike="noStrike" kern="1200" baseline="0">
                      <a:solidFill>
                        <a:srgbClr val="62504F"/>
                      </a:solidFill>
                      <a:latin typeface="Univers" panose="020B0603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9479-4332-9D3A-215B0B4E87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50" b="1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Planilha1!$B$26:$Q$26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Planilha1!$B$28:$Q$28</c:f>
              <c:numCache>
                <c:formatCode>_("R$"* #,##0.00_);_("R$"* \(#,##0.00\);_("R$"* "-"??_);_(@_)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9-4332-9D3A-215B0B4E875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7143103"/>
        <c:axId val="117143583"/>
      </c:lineChart>
      <c:catAx>
        <c:axId val="117143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5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17143583"/>
        <c:crosses val="autoZero"/>
        <c:auto val="1"/>
        <c:lblAlgn val="ctr"/>
        <c:lblOffset val="100"/>
        <c:noMultiLvlLbl val="0"/>
      </c:catAx>
      <c:valAx>
        <c:axId val="11714358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17143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5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45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Planilha1!$A$103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Planilha1!$B$102:$Q$102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Planilha1!$B$103:$Q$103</c:f>
              <c:numCache>
                <c:formatCode>_(* #,##0.00_);_(* \(#,##0.00\);_(* "-"??_);_(@_)</c:formatCode>
                <c:ptCount val="16"/>
                <c:pt idx="0">
                  <c:v>4998800</c:v>
                </c:pt>
                <c:pt idx="1">
                  <c:v>4998800</c:v>
                </c:pt>
                <c:pt idx="2">
                  <c:v>4998800</c:v>
                </c:pt>
                <c:pt idx="3">
                  <c:v>4998800</c:v>
                </c:pt>
                <c:pt idx="4">
                  <c:v>4998800</c:v>
                </c:pt>
                <c:pt idx="5">
                  <c:v>4998800</c:v>
                </c:pt>
                <c:pt idx="6">
                  <c:v>4998800</c:v>
                </c:pt>
                <c:pt idx="7">
                  <c:v>4998800</c:v>
                </c:pt>
                <c:pt idx="8">
                  <c:v>4998800</c:v>
                </c:pt>
                <c:pt idx="9">
                  <c:v>4998800</c:v>
                </c:pt>
                <c:pt idx="10">
                  <c:v>4998800</c:v>
                </c:pt>
                <c:pt idx="11">
                  <c:v>4998800</c:v>
                </c:pt>
                <c:pt idx="12">
                  <c:v>4998800</c:v>
                </c:pt>
                <c:pt idx="13">
                  <c:v>4998800</c:v>
                </c:pt>
                <c:pt idx="14">
                  <c:v>4998800</c:v>
                </c:pt>
                <c:pt idx="15">
                  <c:v>4998800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17-441B-A376-CA4253E6EF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76903327"/>
        <c:axId val="1776903807"/>
        <c:axId val="0"/>
      </c:bar3DChart>
      <c:catAx>
        <c:axId val="177690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76903807"/>
        <c:crosses val="autoZero"/>
        <c:auto val="1"/>
        <c:lblAlgn val="ctr"/>
        <c:lblOffset val="100"/>
        <c:noMultiLvlLbl val="0"/>
      </c:catAx>
      <c:valAx>
        <c:axId val="177690380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7690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5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en-US" sz="10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186660945525911E-2"/>
          <c:y val="0.19432888597258677"/>
          <c:w val="0.94542257611262881"/>
          <c:h val="0.698271726450860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Planilha1!$A$15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5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Planilha1!$B$10:$Q$10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Planilha1!$B$15:$Q$15</c:f>
              <c:numCache>
                <c:formatCode>_(* #,##0.00_);_(* \(#,##0.00\);_(* "-"??_);_(@_)</c:formatCode>
                <c:ptCount val="16"/>
                <c:pt idx="0">
                  <c:v>2444090.65</c:v>
                </c:pt>
                <c:pt idx="1">
                  <c:v>1580874.69</c:v>
                </c:pt>
                <c:pt idx="2">
                  <c:v>1571613.27</c:v>
                </c:pt>
                <c:pt idx="3">
                  <c:v>1704570.3499999999</c:v>
                </c:pt>
                <c:pt idx="4">
                  <c:v>1562351.8499999999</c:v>
                </c:pt>
                <c:pt idx="5">
                  <c:v>1562351.8499999999</c:v>
                </c:pt>
                <c:pt idx="6">
                  <c:v>1562351.8499999999</c:v>
                </c:pt>
                <c:pt idx="7">
                  <c:v>1562351.8499999999</c:v>
                </c:pt>
                <c:pt idx="8">
                  <c:v>1562351.8499999999</c:v>
                </c:pt>
                <c:pt idx="9">
                  <c:v>1562351.8499999999</c:v>
                </c:pt>
                <c:pt idx="10">
                  <c:v>1553090.43</c:v>
                </c:pt>
                <c:pt idx="11">
                  <c:v>1543829.01</c:v>
                </c:pt>
                <c:pt idx="12">
                  <c:v>1534567.59</c:v>
                </c:pt>
                <c:pt idx="13">
                  <c:v>1525306.17</c:v>
                </c:pt>
                <c:pt idx="14">
                  <c:v>1525306.17</c:v>
                </c:pt>
                <c:pt idx="15">
                  <c:v>1506783.33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3F-4B09-8E95-317F7DFE70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753510175"/>
        <c:axId val="1753511615"/>
        <c:axId val="0"/>
      </c:bar3DChart>
      <c:catAx>
        <c:axId val="1753510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753511615"/>
        <c:crosses val="autoZero"/>
        <c:auto val="1"/>
        <c:lblAlgn val="ctr"/>
        <c:lblOffset val="100"/>
        <c:noMultiLvlLbl val="0"/>
      </c:catAx>
      <c:valAx>
        <c:axId val="17535116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1753510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55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r>
              <a:rPr lang="pt-BR" sz="1400"/>
              <a:t>ÍNDICE DE LIQUIDEZ</a:t>
            </a:r>
          </a:p>
        </c:rich>
      </c:tx>
      <c:layout>
        <c:manualLayout>
          <c:xMode val="edge"/>
          <c:yMode val="edge"/>
          <c:x val="0.37442327283989968"/>
          <c:y val="1.31447693277769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Planilha1!$A$38</c:f>
              <c:strCache>
                <c:ptCount val="1"/>
                <c:pt idx="0">
                  <c:v>CORRENTE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Planilha1!$B$37:$Q$37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Planilha1!$B$38:$Q$38</c:f>
              <c:numCache>
                <c:formatCode>General</c:formatCode>
                <c:ptCount val="16"/>
                <c:pt idx="0">
                  <c:v>0.04</c:v>
                </c:pt>
                <c:pt idx="1">
                  <c:v>3.9E-2</c:v>
                </c:pt>
                <c:pt idx="2" formatCode="_-* #,##0.0000_-;\-* #,##0.0000_-;_-* &quot;-&quot;??_-;_-@_-">
                  <c:v>3.85E-2</c:v>
                </c:pt>
                <c:pt idx="3" formatCode="_-* #,##0.0000_-;\-* #,##0.0000_-;_-* &quot;-&quot;??_-;_-@_-">
                  <c:v>3.85E-2</c:v>
                </c:pt>
                <c:pt idx="4" formatCode="_-* #,##0.0000_-;\-* #,##0.0000_-;_-* &quot;-&quot;??_-;_-@_-">
                  <c:v>3.85E-2</c:v>
                </c:pt>
                <c:pt idx="5" formatCode="_-* #,##0.0000_-;\-* #,##0.0000_-;_-* &quot;-&quot;??_-;_-@_-">
                  <c:v>3.85E-2</c:v>
                </c:pt>
                <c:pt idx="6" formatCode="_-* #,##0.0000_-;\-* #,##0.0000_-;_-* &quot;-&quot;??_-;_-@_-">
                  <c:v>3.85E-2</c:v>
                </c:pt>
                <c:pt idx="7" formatCode="_-* #,##0.0000_-;\-* #,##0.0000_-;_-* &quot;-&quot;??_-;_-@_-">
                  <c:v>3.8399999999999997E-2</c:v>
                </c:pt>
                <c:pt idx="8" formatCode="_-* #,##0.0000_-;\-* #,##0.0000_-;_-* &quot;-&quot;??_-;_-@_-">
                  <c:v>3.85E-2</c:v>
                </c:pt>
                <c:pt idx="9" formatCode="_-* #,##0.0000_-;\-* #,##0.0000_-;_-* &quot;-&quot;??_-;_-@_-">
                  <c:v>3.6600000000000001E-2</c:v>
                </c:pt>
                <c:pt idx="10" formatCode="_-* #,##0.0000_-;\-* #,##0.0000_-;_-* &quot;-&quot;??_-;_-@_-">
                  <c:v>3.6700000000000003E-2</c:v>
                </c:pt>
                <c:pt idx="11" formatCode="_-* #,##0.0000_-;\-* #,##0.0000_-;_-* &quot;-&quot;??_-;_-@_-">
                  <c:v>3.6700000000000003E-2</c:v>
                </c:pt>
                <c:pt idx="12" formatCode="_-* #,##0.0000_-;\-* #,##0.0000_-;_-* &quot;-&quot;??_-;_-@_-">
                  <c:v>3.6600000000000001E-2</c:v>
                </c:pt>
                <c:pt idx="13" formatCode="_-* #,##0.0000_-;\-* #,##0.0000_-;_-* &quot;-&quot;??_-;_-@_-">
                  <c:v>3.6600000000000001E-2</c:v>
                </c:pt>
                <c:pt idx="14" formatCode="_-* #,##0.0000_-;\-* #,##0.0000_-;_-* &quot;-&quot;??_-;_-@_-">
                  <c:v>3.6400000000000002E-2</c:v>
                </c:pt>
                <c:pt idx="15" formatCode="_-* #,##0.0000_-;\-* #,##0.0000_-;_-* &quot;-&quot;??_-;_-@_-">
                  <c:v>3.6400000000000002E-2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5-489D-88AA-922A1600C2B1}"/>
            </c:ext>
          </c:extLst>
        </c:ser>
        <c:ser>
          <c:idx val="1"/>
          <c:order val="1"/>
          <c:tx>
            <c:strRef>
              <c:f>Planilha1!$A$39</c:f>
              <c:strCache>
                <c:ptCount val="1"/>
                <c:pt idx="0">
                  <c:v>SECA 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Planilha1!$B$37:$Q$37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Planilha1!$B$39:$Q$39</c:f>
              <c:numCache>
                <c:formatCode>General</c:formatCode>
                <c:ptCount val="16"/>
                <c:pt idx="0">
                  <c:v>0.02</c:v>
                </c:pt>
                <c:pt idx="1">
                  <c:v>1.61E-2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1.5599999999999999E-2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1.5599999999999999E-2</c:v>
                </c:pt>
                <c:pt idx="8">
                  <c:v>1.5599999999999999E-2</c:v>
                </c:pt>
                <c:pt idx="9">
                  <c:v>1.38E-2</c:v>
                </c:pt>
                <c:pt idx="10">
                  <c:v>1.38E-2</c:v>
                </c:pt>
                <c:pt idx="11">
                  <c:v>1.38E-2</c:v>
                </c:pt>
                <c:pt idx="12">
                  <c:v>1.38E-2</c:v>
                </c:pt>
                <c:pt idx="13">
                  <c:v>1.38E-2</c:v>
                </c:pt>
                <c:pt idx="14">
                  <c:v>1.38E-2</c:v>
                </c:pt>
                <c:pt idx="15">
                  <c:v>1.38E-2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35-489D-88AA-922A1600C2B1}"/>
            </c:ext>
          </c:extLst>
        </c:ser>
        <c:ser>
          <c:idx val="2"/>
          <c:order val="2"/>
          <c:tx>
            <c:strRef>
              <c:f>Planilha1!$A$40</c:f>
              <c:strCache>
                <c:ptCount val="1"/>
                <c:pt idx="0">
                  <c:v>IMEDIATA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62504F"/>
                    </a:solidFill>
                    <a:latin typeface="Univers" panose="020B0603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Planilha1!$B$37:$Q$37</c:f>
              <c:numCache>
                <c:formatCode>mmm\-yy</c:formatCode>
                <c:ptCount val="16"/>
                <c:pt idx="0" formatCode="General">
                  <c:v>2024</c:v>
                </c:pt>
                <c:pt idx="1">
                  <c:v>45658</c:v>
                </c:pt>
                <c:pt idx="2">
                  <c:v>45689</c:v>
                </c:pt>
                <c:pt idx="3">
                  <c:v>45717</c:v>
                </c:pt>
                <c:pt idx="4">
                  <c:v>45748</c:v>
                </c:pt>
                <c:pt idx="5">
                  <c:v>45778</c:v>
                </c:pt>
                <c:pt idx="6">
                  <c:v>45809</c:v>
                </c:pt>
                <c:pt idx="7">
                  <c:v>45839</c:v>
                </c:pt>
                <c:pt idx="8">
                  <c:v>45870</c:v>
                </c:pt>
                <c:pt idx="9">
                  <c:v>45901</c:v>
                </c:pt>
                <c:pt idx="10">
                  <c:v>45931</c:v>
                </c:pt>
                <c:pt idx="11">
                  <c:v>45962</c:v>
                </c:pt>
                <c:pt idx="12">
                  <c:v>45992</c:v>
                </c:pt>
                <c:pt idx="13">
                  <c:v>46023</c:v>
                </c:pt>
                <c:pt idx="14">
                  <c:v>46054</c:v>
                </c:pt>
                <c:pt idx="15">
                  <c:v>46082</c:v>
                </c:pt>
              </c:numCache>
            </c:numRef>
          </c:cat>
          <c:val>
            <c:numRef>
              <c:f>Planilha1!$B$40:$Q$40</c:f>
              <c:numCache>
                <c:formatCode>General</c:formatCode>
                <c:ptCount val="16"/>
                <c:pt idx="0">
                  <c:v>4.5500000000000001E-5</c:v>
                </c:pt>
                <c:pt idx="1">
                  <c:v>4.5500000000000001E-5</c:v>
                </c:pt>
                <c:pt idx="2">
                  <c:v>4.5500000000000001E-5</c:v>
                </c:pt>
                <c:pt idx="3">
                  <c:v>4.5500000000000001E-5</c:v>
                </c:pt>
                <c:pt idx="4">
                  <c:v>4.5500000000000001E-5</c:v>
                </c:pt>
                <c:pt idx="5">
                  <c:v>4.5500000000000001E-5</c:v>
                </c:pt>
                <c:pt idx="6">
                  <c:v>4.5500000000000001E-5</c:v>
                </c:pt>
                <c:pt idx="7">
                  <c:v>1.8E-3</c:v>
                </c:pt>
                <c:pt idx="8">
                  <c:v>4.0000000000000003E-5</c:v>
                </c:pt>
                <c:pt idx="9">
                  <c:v>4.0000000000000003E-5</c:v>
                </c:pt>
                <c:pt idx="10">
                  <c:v>4.0000000000000003E-5</c:v>
                </c:pt>
                <c:pt idx="11">
                  <c:v>4.0000000000000003E-5</c:v>
                </c:pt>
                <c:pt idx="12">
                  <c:v>4.0000000000000003E-5</c:v>
                </c:pt>
                <c:pt idx="13">
                  <c:v>1.2999999999999999E-4</c:v>
                </c:pt>
                <c:pt idx="14">
                  <c:v>1.2999999999999999E-4</c:v>
                </c:pt>
                <c:pt idx="15">
                  <c:v>1.2999999999999999E-4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35-489D-88AA-922A1600C2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473983"/>
        <c:axId val="1474463"/>
        <c:axId val="0"/>
      </c:bar3DChart>
      <c:catAx>
        <c:axId val="147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rgbClr val="62504F"/>
                </a:solidFill>
                <a:latin typeface="Univers" panose="020B0603020202030204" pitchFamily="34" charset="0"/>
                <a:ea typeface="+mn-ea"/>
                <a:cs typeface="+mn-cs"/>
              </a:defRPr>
            </a:pPr>
            <a:endParaRPr lang="pt-BR"/>
          </a:p>
        </c:txPr>
        <c:crossAx val="1474463"/>
        <c:crosses val="autoZero"/>
        <c:auto val="1"/>
        <c:lblAlgn val="ctr"/>
        <c:lblOffset val="100"/>
        <c:noMultiLvlLbl val="0"/>
      </c:catAx>
      <c:valAx>
        <c:axId val="14744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3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62504F"/>
              </a:solidFill>
              <a:latin typeface="Univers" panose="020B0603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600">
          <a:solidFill>
            <a:srgbClr val="62504F"/>
          </a:solidFill>
          <a:latin typeface="Univers" panose="020B0603020202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0110969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0110969e1_0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e0110969e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e0110969e1_0_5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94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e0b5ff1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e0b5ff1fbc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4290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10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20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5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23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441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007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82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807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20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98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7884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99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6320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0c620e04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0c620e04f_0_1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88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3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10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720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0c620e04f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e0c620e04f_0_1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69096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0c620e04f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e0c620e04f_0_2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322" y="221064"/>
            <a:ext cx="1644928" cy="68883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80750" y="-45400"/>
            <a:ext cx="930300" cy="21486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486590" y="3608008"/>
            <a:ext cx="393216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b="1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Proc. nº 1000127-86.2024.8.26.0354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Mensal de Atividades (março 2026)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Relatório de Andamento Processual atualizado até 31.03.2026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480307" y="3608008"/>
            <a:ext cx="157800" cy="15975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FE11F929-C91B-6574-CE7F-CBF9C832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602" y="843959"/>
            <a:ext cx="2567456" cy="25674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56800" y="219300"/>
            <a:ext cx="8630400" cy="4704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31125" y="459700"/>
            <a:ext cx="177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C4B6AB"/>
                </a:solidFill>
                <a:latin typeface="Noto Sans"/>
                <a:ea typeface="Noto Sans"/>
                <a:cs typeface="Noto Sans"/>
                <a:sym typeface="Noto Sans"/>
              </a:rPr>
              <a:t>ÍNDICE</a:t>
            </a:r>
            <a:endParaRPr sz="2500" b="1" dirty="0">
              <a:solidFill>
                <a:srgbClr val="C4B6A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002700" y="-60500"/>
            <a:ext cx="635400" cy="1762200"/>
          </a:xfrm>
          <a:prstGeom prst="rect">
            <a:avLst/>
          </a:prstGeom>
          <a:solidFill>
            <a:srgbClr val="C4B6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033200" y="810325"/>
            <a:ext cx="4969500" cy="29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HISTÓRICO PROCESSUAL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REUNIÃO PERIÓDICA E VISITA A EMPRESA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INFORMAÇÕES ECONOMICAS E FINANCEIRAS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62500" y="-60500"/>
            <a:ext cx="97200" cy="10059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pSp>
        <p:nvGrpSpPr>
          <p:cNvPr id="67" name="Google Shape;67;p14"/>
          <p:cNvGrpSpPr/>
          <p:nvPr/>
        </p:nvGrpSpPr>
        <p:grpSpPr>
          <a:xfrm>
            <a:off x="2622600" y="876650"/>
            <a:ext cx="255900" cy="2695854"/>
            <a:chOff x="2622600" y="876650"/>
            <a:chExt cx="255900" cy="2710688"/>
          </a:xfrm>
        </p:grpSpPr>
        <p:sp>
          <p:nvSpPr>
            <p:cNvPr id="68" name="Google Shape;68;p14"/>
            <p:cNvSpPr/>
            <p:nvPr/>
          </p:nvSpPr>
          <p:spPr>
            <a:xfrm>
              <a:off x="2622600" y="87665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2622600" y="1374300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22600" y="183387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622600" y="2346913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2622600" y="2849225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622600" y="3331438"/>
              <a:ext cx="255900" cy="255900"/>
            </a:xfrm>
            <a:prstGeom prst="snip1Rect">
              <a:avLst>
                <a:gd name="adj" fmla="val 0"/>
              </a:avLst>
            </a:prstGeom>
            <a:solidFill>
              <a:srgbClr val="C4B6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6" name="Google Shape;76;p14"/>
          <p:cNvSpPr txBox="1"/>
          <p:nvPr/>
        </p:nvSpPr>
        <p:spPr>
          <a:xfrm>
            <a:off x="2561706" y="810325"/>
            <a:ext cx="418500" cy="315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99" y="4325199"/>
            <a:ext cx="986563" cy="40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OBJETIVO DESTE RELATÓRIO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014924" y="1259341"/>
            <a:ext cx="7498211" cy="208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ao MM. Juízo, interessados e credores, o Relatório das Atividades da Recuperanda relativamente ao mês de </a:t>
            </a:r>
            <a:r>
              <a:rPr lang="pt-BR" sz="1000" b="1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março de 2026</a:t>
            </a: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, conforme determinado no art. 22, inciso II, alínea “c” da Lei 11.101/2005;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Apresentar o Relatório de Andamento Processual até 31.03.2025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a situação econômico-financeira;</a:t>
            </a: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000" spc="120" noProof="0" dirty="0">
              <a:solidFill>
                <a:srgbClr val="62504E"/>
              </a:solidFill>
              <a:latin typeface="Univers" panose="020B0603020202030204" pitchFamily="34" charset="0"/>
            </a:endParaRPr>
          </a:p>
          <a:p>
            <a:pPr indent="80803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000" spc="120" noProof="0" dirty="0">
                <a:solidFill>
                  <a:srgbClr val="62504E"/>
                </a:solidFill>
                <a:latin typeface="Univers" panose="020B0603020202030204" pitchFamily="34" charset="0"/>
              </a:rPr>
              <a:t>Analisar os resultados apresentados.</a:t>
            </a: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-45375" y="-36700"/>
            <a:ext cx="859200" cy="52041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014924" y="359729"/>
            <a:ext cx="8077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BREVE HISTÓRICO</a:t>
            </a:r>
            <a:endParaRPr sz="15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385455" y="677135"/>
            <a:ext cx="7070420" cy="3935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748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grupo econômico formado pela empresa CRB, com mais de 19 anos de atuação no setor de incorporações imobiliárias, tendo concluído mais de 10 empreendimentos em Sorocaba, com um total superior a 844 unidades entregues apresentou pedido de Recuperação Judicial na data de 15.08.2024, cujo deferimento do processamento se deu em 18.10.2024.</a:t>
            </a:r>
          </a:p>
          <a:p>
            <a:pPr indent="197485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Conforme se verificou nos meses que se seguiram, a CRB enfrenta  um cenário de desafiador e de instabilidade, decorrente de condições adversas do mercado e de desafios econômicos e jurídicos que comprometem sua saúde financeira. Apesar de seu histórico de sucesso e sua relevância no cenário econômico local, a empresa se vê ameaçada por dificuldades de fluxo de caixa e por pendências com credores.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Esta Administradora Judicial, pautada pelos deveres insculpidos no art. 22 e </a:t>
            </a:r>
            <a:r>
              <a:rPr lang="pt-BR" sz="1000" spc="120" dirty="0" err="1">
                <a:solidFill>
                  <a:srgbClr val="62504F"/>
                </a:solidFill>
                <a:latin typeface="Univers" panose="020B0603020202030204" pitchFamily="34" charset="0"/>
              </a:rPr>
              <a:t>ss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da Lei 11.101/05, bem como sendo uma indutora de boas práticas, permanece diligentemente fiscalizando as atividades da recuperanda e apresenta o seguinte relatório, a seguir. </a:t>
            </a:r>
          </a:p>
          <a:p>
            <a:pPr indent="1980000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769875" y="-36700"/>
            <a:ext cx="43800" cy="5204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150775" y="451000"/>
            <a:ext cx="7990800" cy="45444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86625" y="243225"/>
            <a:ext cx="2127697" cy="1332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CRONOGRAMA PROCESSUAL</a:t>
            </a:r>
            <a:endParaRPr sz="6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86623" y="42775"/>
            <a:ext cx="3844603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RELATÓRIO DO ANDAMENTO PROCESSUAL – até 27.01.2026 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7" name="Google Shape;97;p16"/>
          <p:cNvSpPr/>
          <p:nvPr/>
        </p:nvSpPr>
        <p:spPr>
          <a:xfrm flipH="1">
            <a:off x="8650425" y="-66675"/>
            <a:ext cx="45900" cy="443100"/>
          </a:xfrm>
          <a:prstGeom prst="rect">
            <a:avLst/>
          </a:prstGeom>
          <a:solidFill>
            <a:srgbClr val="8077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072" y="451000"/>
            <a:ext cx="751901" cy="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50775" y="451000"/>
            <a:ext cx="877800" cy="45444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6"/>
          <p:cNvGraphicFramePr/>
          <p:nvPr>
            <p:extLst>
              <p:ext uri="{D42A27DB-BD31-4B8C-83A1-F6EECF244321}">
                <p14:modId xmlns:p14="http://schemas.microsoft.com/office/powerpoint/2010/main" val="2780730106"/>
              </p:ext>
            </p:extLst>
          </p:nvPr>
        </p:nvGraphicFramePr>
        <p:xfrm>
          <a:off x="28365" y="455899"/>
          <a:ext cx="8113325" cy="5040001"/>
        </p:xfrm>
        <a:graphic>
          <a:graphicData uri="http://schemas.openxmlformats.org/drawingml/2006/table">
            <a:tbl>
              <a:tblPr firstRow="1" bandRow="1">
                <a:noFill/>
                <a:tableStyleId>{44059075-33A9-4CCC-930A-68F90C16FED7}</a:tableStyleId>
              </a:tblPr>
              <a:tblGrid>
                <a:gridCol w="103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DATA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EVENTO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kern="1200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REFERÊNCIA NA LEI 11.101/05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dirty="0">
                          <a:solidFill>
                            <a:schemeClr val="bg1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</a:rPr>
                        <a:t>15/08/2024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Distribuição da inicial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Deferimento do Processamento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inc. I, II, III, IV e V e Parágrafo 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18/10/2024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Deferimento do Processamento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08/11/2024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1º Edital de Credores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52,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4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30/11/2024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apresentação de habilitações e divergências ao AJ (15 dias da publicação do 1º Edital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7º,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18/12/2024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Apresentação do Plano de Recuperação Judicial (60 dias após publicação do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10/04/2025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pelo AJ (2º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(45 dias após apresentação de habilitações/divergências)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7º, §2º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17/04/2025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de aviso sobre o recebimento do PRJ no DJE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53,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800" b="1" i="0" u="none" strike="noStrike" kern="1200" cap="none" dirty="0">
                          <a:solidFill>
                            <a:srgbClr val="FFFFFF"/>
                          </a:solidFill>
                          <a:effectLst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28/04/2025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impugnações ao Juízo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(10 dias após publicação do 2º Edital)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Art. 8º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28/05/2025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para apresentar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(30 dias após a publicação do 2º Edital ou 30 dias após a publicação do aviso de recebimento do PRJ – o que ocorrer por último)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53, § único e Art. 55, § único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12/12/2025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Publicação do Edital de convocação para Assembleia Geral de Credores (AGC) para deliberar sobre o PRJ* (15 dias de antecedência da realização da AGC)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*Caso haja objeções ao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17/03/2025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Prazo limite para a votação do PRJ em AGC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(150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56, §1º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24/03/2026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Realização da Assembleia Geral de Credores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suspensão do curso da prescrição de ações e execuções contra o devedor 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(180 dias após o deferimento do processamento da Recuperação)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6º, § 4º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ea typeface="Arial" panose="020B060402020202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Homologação do PRJ e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Art. 58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4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Univers" panose="020B0603020202030204" pitchFamily="34" charset="0"/>
                          <a:cs typeface="Calibri"/>
                          <a:sym typeface="Arial"/>
                        </a:rPr>
                        <a:t>-</a:t>
                      </a: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Fim do prazo de Recuperação Judicial, se cumpridas todas as obrigações previstas no PRJ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62504E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(2 anos após a concessão da Recuperação Judicial</a:t>
                      </a:r>
                      <a:endParaRPr lang="pt-BR" sz="800" dirty="0">
                        <a:solidFill>
                          <a:srgbClr val="62504E"/>
                        </a:solidFill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800" kern="1200" dirty="0">
                          <a:solidFill>
                            <a:srgbClr val="000000"/>
                          </a:solidFill>
                          <a:effectLst/>
                          <a:latin typeface="Univers" panose="020B0603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pt-BR" sz="800" dirty="0">
                        <a:effectLst/>
                        <a:latin typeface="Univers" panose="020B0603020202030204" pitchFamily="34" charset="0"/>
                        <a:ea typeface="Arial" panose="020B0604020202020204" pitchFamily="34" charset="0"/>
                      </a:endParaRPr>
                    </a:p>
                  </a:txBody>
                  <a:tcPr marL="62865" marR="6286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75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99050" marB="0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155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8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Univers" panose="020B060302020203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87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solidFill>
                          <a:schemeClr val="lt1"/>
                        </a:solidFill>
                        <a:latin typeface="Univers" panose="020B0603020202030204" pitchFamily="34" charset="0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0" marR="0" marT="43825" marB="0"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907613" y="1007562"/>
            <a:ext cx="7603412" cy="161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Esta administradora realizou visita técnica periódica nas dependências da recuperanda em 03 de fevereiro de 2026, a fim de constatar o desenvolvimento de suas atividades. As informações contábeis são solicitadas ao menos 30 dias antes do fechamento contábil mensal, de forma a proceder a detida análise dos dados fornecidos. Frise-se que tais informações não são submetidas à auditoria contábil independente.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 Seguem abaixo fotos da visita técnica:</a:t>
            </a:r>
          </a:p>
          <a:p>
            <a:endParaRPr dirty="0"/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6" name="Imagem 5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3A3492A6-5697-A247-468A-F07F84D1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97" t="19516" r="11643"/>
          <a:stretch>
            <a:fillRect/>
          </a:stretch>
        </p:blipFill>
        <p:spPr>
          <a:xfrm>
            <a:off x="2613652" y="2468919"/>
            <a:ext cx="4191333" cy="2467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REUNIÃO PERIÓDICO E VISITA A EMPRESA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" name="Google Shape;187;p20">
            <a:extLst>
              <a:ext uri="{FF2B5EF4-FFF2-40B4-BE49-F238E27FC236}">
                <a16:creationId xmlns:a16="http://schemas.microsoft.com/office/drawing/2014/main" id="{A06C3EDE-B9A8-62EF-1C3C-46489B23B72E}"/>
              </a:ext>
            </a:extLst>
          </p:cNvPr>
          <p:cNvSpPr txBox="1"/>
          <p:nvPr/>
        </p:nvSpPr>
        <p:spPr>
          <a:xfrm>
            <a:off x="810413" y="1152725"/>
            <a:ext cx="7645612" cy="2780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565" algn="just">
              <a:lnSpc>
                <a:spcPct val="150000"/>
              </a:lnSpc>
            </a:pPr>
            <a:r>
              <a:rPr lang="pt-BR" sz="100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</a:rPr>
              <a:t>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Na referida visita fomos recepcionados pela gerente financeira da empresa Sra.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Mariah Castilho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que nos informou acerca dos trabalhos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realizados nos últimos 30 (trinta) dias, bem como acerca do planejamento </a:t>
            </a:r>
            <a:r>
              <a:rPr lang="pt-BR" sz="1000" spc="120" dirty="0">
                <a:solidFill>
                  <a:srgbClr val="62504F"/>
                </a:solidFill>
                <a:effectLst/>
                <a:latin typeface="Univers" panose="020B060302020203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para o próximo trimestre.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recuperanda realiza o fechamento contábil e fiscal mensalmente, sendo que os dados apresentados pela Administradora Judicial são obtidos em bases comparativas, ao qual são aplicados procedimentos de análise técnica contábil, incluindo cálculos de indicadores. A atuação desta Administradora Judicial visa verificar a evolução das contas patrimoniais e os resultados mensais auferidos pela recuperanda, analisando o desempenho ao longo dos meses de processamento da presente Recuperação Judicial.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8352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01783" y="839400"/>
            <a:ext cx="8208818" cy="428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-12700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PRINCIPAIS</a:t>
            </a:r>
            <a:r>
              <a:rPr lang="pt-BR" sz="15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MOVIMENTOS DO PERÍODO APURADO NO BALANÇO PATRIMONIAL: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balanço patrimonial encerrado em março de 2026, observa-se a continuidade do cenário de fragilidade financeira já verificado nos meses anteriores.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ativo circulante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totalizou R$ 7.950.135,10, registrando nova redução em relação a fevereiro de 2026, o que reforça o enfraquecimento dos recursos de curto prazo e evidencia a ausência de recomposição estrutural de capital de giro capaz de sustentar a continuidade operacional da recuperanda. O disponível apresentou variação negativa relevante, atingindo R$ 9.905,53, valor inferior ao observado no mês anterior, evidenciando o retorno a um patamar crítico de caixa. Contudo, apesar das oscilações mensais, o montante permanece absolutamente insuficiente frente ao volume das obrigações correntes, mantendo-se incompatível com as necessidades mínimas de liquidez imediata da companhia.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No que se refere ao passivo,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o passivo circulante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totalizou R$ 219.035.745,71, permanecendo em patamar extremamente elevado e com variação pouco significativa em relação ao mês anterior, o que confirma a continuidade da pressão sobre as obrigações de curto prazo, especialmente diante do elevado volume de empréstimos e financiamentos que compõem a maior parcela do endividamento.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Por fim, o resultado do mês de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março de 2026 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registrou prejuízo de R$ 25.322,47, evidenciando que, mesmo com a realização de receitas no período, a companhia não conseguiu gerar resultado operacional suficiente para absorver seus custos e despesas, mantendo o quadro de desempenho econômico-financeiro deficitário.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819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442DE80-A787-1D68-E252-872B0D6B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324488"/>
              </p:ext>
            </p:extLst>
          </p:nvPr>
        </p:nvGraphicFramePr>
        <p:xfrm>
          <a:off x="539493" y="954880"/>
          <a:ext cx="7916433" cy="3794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90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568784" y="820313"/>
            <a:ext cx="8228851" cy="1972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INFORMAÇÕES DO DRE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O faturamento da recuperanda apresentou leve recomposição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em março de 2026, totalizando R$ 21.546,07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. Em comparação ao mês anterior, insuficiente para caracterizar qualquer mudança relevante no desempenho operacional. </a:t>
            </a: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Assim, apesar da oscilação marginal positiva no período, a geração de recursos continua limitada e incapaz de promover o reequilíbrio financeiro necessário ao cumprimento das obrigações previstas no Plano de Recuperação Judicial. O cenário mantém elevado o risco à continuidade operacional, reforçando a persistente fragilidade estrutural do modelo econômico atualmente praticado pela recuperanda.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0CFC8EC-7123-F89E-9145-8E1080A409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17973"/>
              </p:ext>
            </p:extLst>
          </p:nvPr>
        </p:nvGraphicFramePr>
        <p:xfrm>
          <a:off x="512618" y="2804845"/>
          <a:ext cx="7943407" cy="1972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86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DRE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834713" y="915050"/>
            <a:ext cx="7645612" cy="185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R="7620" indent="19621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O Custo das Mercadorias Vendidas (CMV), no exercício de 2022, totalizou R$ 4.394.547,01, correspondendo a 31,38% da receita bruta daquele período, percentual compatível com a atividade operacional então desenvolvida pela recuperanda. </a:t>
            </a:r>
          </a:p>
          <a:p>
            <a:pPr marR="7620" indent="196215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Em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março de 2026,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foi registrado Custo das Mercadorias Vendidas no montante de R$ 8.400,00 , valor diretamente associado às vendas realizadas no período. Apesar da redução em relação ao mês anterior, o desempenho operacional global permaneceu deficitário após a absorção das despesas fixas, evidenciando que o atual patamar de faturamento continua insuficiente para restabelecer o equilíbrio econômico-financeiro da companhia.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0267E9E-870A-96E7-6918-6EC1C7E31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249894"/>
              </p:ext>
            </p:extLst>
          </p:nvPr>
        </p:nvGraphicFramePr>
        <p:xfrm>
          <a:off x="834615" y="2772590"/>
          <a:ext cx="7621410" cy="205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338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230549" y="738886"/>
            <a:ext cx="8252151" cy="266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CONTAS A PAGAR X RECEBER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Verifica-se que, até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</a:rPr>
              <a:t>março de 2026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, o saldo de contas a receber permanece zerado desde 2024, sem qualquer alteração ao longo do período. Tal imobilidade evidencia a inexistência de vendas a prazo, bem como a ausência de recuperação de valores faturados em períodos anteriores, o que limita de forma significativa a geração de caixa e compromete ainda mais a capacidade de recomposição da liquidez da empresa. No que se refere às obrigações com fornecedores, os valores mantiveram-se no patamar de R$ 11.904.600,96 em março de 2026, sem registro de amortizações ou renegociações. </a:t>
            </a: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</a:rPr>
              <a:t>Esse cenário reforça as dificuldades já observadas nos meses anteriores, sobretudo diante do reduzido nível de disponível, que retornou ao patamar de R$ 9.905,53, permanecendo claramente insuficiente para a liquidação das obrigações correntes e evidenciando a continuidade do quadro de severa restrição de liquidez.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82700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41608EB-C54A-ADAE-2637-FEBC528A29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916857"/>
              </p:ext>
            </p:extLst>
          </p:nvPr>
        </p:nvGraphicFramePr>
        <p:xfrm>
          <a:off x="294724" y="3404338"/>
          <a:ext cx="8187976" cy="1590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1365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71475" y="770694"/>
            <a:ext cx="7801050" cy="220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ESTOQUES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Desde o fechamento de 2024, não se observou qualquer alteração relevante na dinâmica dos estoques, que permaneceram em patamar elevado ao longo de todo o exercício de 2025 e também em março de 2026, mantendo-se próximos de R$ 4.979.719,10.</a:t>
            </a:r>
          </a:p>
          <a:p>
            <a:pPr indent="24288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Essa manutenção em níveis elevados, sem evidência de giro ou redução consistente, continua apontando para uma paralisação operacional parcial e dificuldade de retomada da atividade imobiliária, uma vez que não há renovação significativa de estoque nem geração de novos empreendimentos aptos à comercialização, reforçando o cenário de baixa capacidade operacional da recuperanda.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73C2844-107B-84C8-FF53-A5755C898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480900"/>
              </p:ext>
            </p:extLst>
          </p:nvPr>
        </p:nvGraphicFramePr>
        <p:xfrm>
          <a:off x="581892" y="2974482"/>
          <a:ext cx="7874134" cy="1892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97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IMOBILIZADO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/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703109" y="789963"/>
            <a:ext cx="7879682" cy="174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IMOBILIZADO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Até </a:t>
            </a:r>
            <a:r>
              <a:rPr lang="pt-BR" sz="1000" b="1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março de 2026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  <a:cs typeface="Arial" panose="020B0604020202020204" pitchFamily="34" charset="0"/>
              </a:rPr>
              <a:t>, o imobilizado manteve a trajetória de redução observada ao longo do exercício anterior, passando de R$ 1.525.306,17 em janeiro e fevereiro para R$ 1.506.783,33 .Tal movimento confirma a continuidade do processo de depreciação patrimonial, sem qualquer evidência de recomposição ou novos investimentos. Esse cenário reforça o quadro de restrição operacional, na medida em que o ativo imobilizado se encontra em processo gradual de redução, sem perspectiva concreta de renovação ou modernização da base operacional da recuperanda.</a:t>
            </a: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9E66BC2-1111-176C-ADCC-365DE8A22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685393"/>
              </p:ext>
            </p:extLst>
          </p:nvPr>
        </p:nvGraphicFramePr>
        <p:xfrm>
          <a:off x="649904" y="2611415"/>
          <a:ext cx="7790987" cy="232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79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60744" y="915050"/>
            <a:ext cx="8050273" cy="347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liquidez Corrente, sendo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Maior que 1, </a:t>
            </a:r>
            <a:r>
              <a:rPr lang="pt-BR" sz="1000" b="1" i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demonstra folga disponível para uma possível liquidação das obrigações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.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Se o resultado igual a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os valores dos direitos e obrigações a curto prazo são equivalentes e, finalmente, se o resultado </a:t>
            </a:r>
            <a:r>
              <a:rPr lang="pt-BR" sz="1000" b="1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menor que 1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, não haveria disponibilidade suficientes para quitar as obrigações a curto prazo, caso fosse preciso. 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Índice de liquidez Seca, exclui do cálculo os estoques, por não apresentarem liquidez compatível com o grupo patrimonial onde estão inseridos. O resultado deste índice será invariavelmente menor ao de liquidez corrente, sendo cauteloso com relação ao estoque para a liquidação de obrigações.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9580"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  <a:p>
            <a:pPr marL="446088" indent="197802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 índice de liquidez Imediata leva em consideração a situação a longo prazo da empresa, incluindo no cálculo os direitos e obrigações. Estes valores também são obtidos no balanço patrimonial.</a:t>
            </a: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6319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ENDIVIDAMENTO</a:t>
            </a:r>
            <a:endParaRPr sz="1200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014917" y="915050"/>
            <a:ext cx="7496100" cy="472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INDICES DE LIQUIDEZ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F441B3-38E1-CFC9-2A8E-6D3E268E6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331787"/>
              </p:ext>
            </p:extLst>
          </p:nvPr>
        </p:nvGraphicFramePr>
        <p:xfrm>
          <a:off x="810413" y="1387595"/>
          <a:ext cx="7645513" cy="3471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18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187;p20">
            <a:extLst>
              <a:ext uri="{FF2B5EF4-FFF2-40B4-BE49-F238E27FC236}">
                <a16:creationId xmlns:a16="http://schemas.microsoft.com/office/drawing/2014/main" id="{C8657002-F856-E1C5-5525-4B1CE1031A07}"/>
              </a:ext>
            </a:extLst>
          </p:cNvPr>
          <p:cNvSpPr txBox="1"/>
          <p:nvPr/>
        </p:nvSpPr>
        <p:spPr>
          <a:xfrm>
            <a:off x="1014925" y="1068802"/>
            <a:ext cx="7496100" cy="3011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marL="12700" marR="7620" indent="708025" algn="just">
              <a:lnSpc>
                <a:spcPct val="150000"/>
              </a:lnSpc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</a:rPr>
              <a:t>ENDIVIDAMENTO</a:t>
            </a:r>
          </a:p>
          <a:p>
            <a:pPr marL="12700" marR="7620" indent="1962150" algn="just">
              <a:lnSpc>
                <a:spcPct val="150000"/>
              </a:lnSpc>
            </a:pPr>
            <a:endParaRPr lang="pt-BR" sz="500" spc="120" dirty="0">
              <a:solidFill>
                <a:srgbClr val="62504E"/>
              </a:solidFill>
              <a:effectLst/>
              <a:latin typeface="Univers" panose="020B0603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 índice de endividamento geral ajuda a informar se uma empresa está utilizando mais recursos de terceiros ou dos proprietários, mostrando assim a sua capacidade de arcar com juros, mobilizar ativos, entre outros.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É importante ressaltar que o índice de endividamento não deveria ser nem elevado e nem muito abaixo do mercado. Isso porque quando um negócio tem um índice muito alto, esse fato indica que ela poderá comprometer uma parte bem significativa de </a:t>
            </a:r>
            <a:r>
              <a:rPr lang="pt-BR" sz="1000" spc="120" dirty="0">
                <a:solidFill>
                  <a:srgbClr val="62504E"/>
                </a:solidFill>
                <a:latin typeface="Univers" panose="020B0603020202030204" pitchFamily="34" charset="0"/>
              </a:rPr>
              <a:t>seu fluxo de caixa c</a:t>
            </a: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om pagamento de dívidas e de seus juros.</a:t>
            </a: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A seguir demostraremos os Quocientes Financeiros e Econômicos.</a:t>
            </a:r>
            <a:endParaRPr lang="pt-BR" sz="100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lang="pt-BR" sz="1000" dirty="0">
              <a:effectLst/>
              <a:latin typeface="Univers" panose="020B0603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8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5EFDA7-FFA7-8CF7-E4EE-2564E8F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98507"/>
              </p:ext>
            </p:extLst>
          </p:nvPr>
        </p:nvGraphicFramePr>
        <p:xfrm>
          <a:off x="1339850" y="1368425"/>
          <a:ext cx="6464300" cy="3755482"/>
        </p:xfrm>
        <a:graphic>
          <a:graphicData uri="http://schemas.openxmlformats.org/drawingml/2006/table">
            <a:tbl>
              <a:tblPr/>
              <a:tblGrid>
                <a:gridCol w="495108">
                  <a:extLst>
                    <a:ext uri="{9D8B030D-6E8A-4147-A177-3AD203B41FA5}">
                      <a16:colId xmlns:a16="http://schemas.microsoft.com/office/drawing/2014/main" val="886830918"/>
                    </a:ext>
                  </a:extLst>
                </a:gridCol>
                <a:gridCol w="1645712">
                  <a:extLst>
                    <a:ext uri="{9D8B030D-6E8A-4147-A177-3AD203B41FA5}">
                      <a16:colId xmlns:a16="http://schemas.microsoft.com/office/drawing/2014/main" val="1990218887"/>
                    </a:ext>
                  </a:extLst>
                </a:gridCol>
                <a:gridCol w="864696">
                  <a:extLst>
                    <a:ext uri="{9D8B030D-6E8A-4147-A177-3AD203B41FA5}">
                      <a16:colId xmlns:a16="http://schemas.microsoft.com/office/drawing/2014/main" val="94330359"/>
                    </a:ext>
                  </a:extLst>
                </a:gridCol>
                <a:gridCol w="864696">
                  <a:extLst>
                    <a:ext uri="{9D8B030D-6E8A-4147-A177-3AD203B41FA5}">
                      <a16:colId xmlns:a16="http://schemas.microsoft.com/office/drawing/2014/main" val="940315959"/>
                    </a:ext>
                  </a:extLst>
                </a:gridCol>
                <a:gridCol w="864696">
                  <a:extLst>
                    <a:ext uri="{9D8B030D-6E8A-4147-A177-3AD203B41FA5}">
                      <a16:colId xmlns:a16="http://schemas.microsoft.com/office/drawing/2014/main" val="3664023994"/>
                    </a:ext>
                  </a:extLst>
                </a:gridCol>
                <a:gridCol w="864696">
                  <a:extLst>
                    <a:ext uri="{9D8B030D-6E8A-4147-A177-3AD203B41FA5}">
                      <a16:colId xmlns:a16="http://schemas.microsoft.com/office/drawing/2014/main" val="1922378570"/>
                    </a:ext>
                  </a:extLst>
                </a:gridCol>
                <a:gridCol w="864696">
                  <a:extLst>
                    <a:ext uri="{9D8B030D-6E8A-4147-A177-3AD203B41FA5}">
                      <a16:colId xmlns:a16="http://schemas.microsoft.com/office/drawing/2014/main" val="3105463310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49964"/>
                  </a:ext>
                </a:extLst>
              </a:tr>
              <a:tr h="21907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634"/>
                  </a:ext>
                </a:extLst>
              </a:tr>
              <a:tr h="2297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7084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-370,38%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-320,37%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-105,22%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-103,80%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-104,90%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0151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136,99%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145,38%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2013,98%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2733,40%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2.087,00%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02484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19,05%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92,48%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92,50%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624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-51,97%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-44,44%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-1,34%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-1,31%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29337"/>
                  </a:ext>
                </a:extLst>
              </a:tr>
              <a:tr h="2190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958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03537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3064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-0,15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5219"/>
                  </a:ext>
                </a:extLst>
              </a:tr>
              <a:tr h="21907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4723"/>
                  </a:ext>
                </a:extLst>
              </a:tr>
              <a:tr h="2015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000" b="1" i="0" u="none" strike="noStrike" cap="non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05537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-3,97%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6,52%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0,58%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-0,26%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-0,26%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7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-1654,35%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-402,79%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-30,73%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27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26,39%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-1739,16%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-404,61%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-30,72%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5903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1,69%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0,005%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91985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1,47%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-2,96%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</a:rPr>
                        <a:t>-11,12%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-6,86%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900" b="0" i="0" u="none" strike="noStrike" cap="none" dirty="0">
                          <a:solidFill>
                            <a:srgbClr val="62504E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-0,001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3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61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19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CEE9E8-33CD-3E13-58E2-5134DEA0E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55" t="25158" r="19243" b="19513"/>
          <a:stretch/>
        </p:blipFill>
        <p:spPr>
          <a:xfrm>
            <a:off x="907613" y="1061874"/>
            <a:ext cx="7025903" cy="35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1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20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152725"/>
            <a:ext cx="7248208" cy="2812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1C37C29-388C-2902-18E0-1F9F0A3014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58" t="25855" r="19697" b="37072"/>
          <a:stretch/>
        </p:blipFill>
        <p:spPr>
          <a:xfrm>
            <a:off x="907513" y="1433944"/>
            <a:ext cx="7143723" cy="2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89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9">
            <a:extLst>
              <a:ext uri="{FF2B5EF4-FFF2-40B4-BE49-F238E27FC236}">
                <a16:creationId xmlns:a16="http://schemas.microsoft.com/office/drawing/2014/main" id="{BFD796AA-AE48-1135-9ADA-3618ABA46526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8887700" y="0"/>
            <a:ext cx="256200" cy="16788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014925" y="207325"/>
            <a:ext cx="6186900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INFORMAÇÃO ECONÔMICO-FINANCEIRO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BALANÇOS / DRE / CONTAS A PAGAR X RECEBER / ESTOQUE / IMOBILIZADO </a:t>
            </a: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INDICES </a:t>
            </a: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/</a:t>
            </a:r>
            <a:r>
              <a:rPr lang="pt-BR" sz="1200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pt-BR" sz="1200" b="1" i="1" u="sng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ENDIVIDAMENTO</a:t>
            </a:r>
            <a:endParaRPr sz="1200" b="1" i="1" u="sng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21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65A9A2-2D8F-9782-A4FF-3883F663C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03" t="24879" r="19167" b="70801"/>
          <a:stretch/>
        </p:blipFill>
        <p:spPr>
          <a:xfrm>
            <a:off x="859013" y="1068773"/>
            <a:ext cx="6946342" cy="2695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00148A1-0D4D-E907-8F97-5E971FC7EB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65" t="26411" r="19666" b="15193"/>
          <a:stretch/>
        </p:blipFill>
        <p:spPr>
          <a:xfrm>
            <a:off x="907613" y="1338281"/>
            <a:ext cx="6850076" cy="36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73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0" y="-28402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Parecer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360217" y="826148"/>
            <a:ext cx="8562109" cy="439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Analisando os dados, a recuperanda permanece em situação financeira crítica, não se verificando, até o momento, qualquer retomada consistente de sua capacidade operacional.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março de 2026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faturamento totalizou R$ 21.546,07, apresentando leve variação positiva, porém sem relevância suficiente para indicar recuperação efetiva. O nível de receitas permanece reduzido e distante de patamares capazes de sustentar a operação, evidenciando que a geração de caixa continua limitada e insuficiente para atender às necessidades estruturais da companhia e às obrigações previstas no Plano de Recuperação Judicial. No tocante ao endividamento, a situação permanece em patamar extremamente elevado.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março de 2026, o passivo circulante totalizou aproximadamente R$ 190.408.390,41, mantendo forte pressão sobre as obrigações de curto prazo. O ativo circulante, por sua vez, reduziu para R$ 7.950.135,10, evidenciando nova retração dos recursos de curto prazo e a ausência de recomposição do capital de giro. O disponível retornou ao patamar crítico de R$ 9.905,53, reforçando a insuficiência de liquidez imediata para fazer frente às obrigações correntes. 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Esse descompasso entre a elevada estrutura de passivos e a limitada capacidade de geração de liquidez mantém a companhia em quadro de severa restrição financeira. O panorama geral revela uma operação fragilizada, com baixa geração de receitas, alto endividamento e incapacidade de recomposição do capital de giro, evidenciando risco relevante à continuidade operacional e à viabilidade do cumprimento do Plano de Recuperação Judicial.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  <a:sym typeface="Open Sans"/>
              </a:rPr>
              <a:t>A seguir demonstramos em cores as evoluções financeiras/econômicas.</a:t>
            </a: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22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54762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23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A484DF-38DB-5808-57EE-9893B3830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728247"/>
              </p:ext>
            </p:extLst>
          </p:nvPr>
        </p:nvGraphicFramePr>
        <p:xfrm>
          <a:off x="810413" y="3973230"/>
          <a:ext cx="2431551" cy="777595"/>
        </p:xfrm>
        <a:graphic>
          <a:graphicData uri="http://schemas.openxmlformats.org/drawingml/2006/table">
            <a:tbl>
              <a:tblPr/>
              <a:tblGrid>
                <a:gridCol w="569769">
                  <a:extLst>
                    <a:ext uri="{9D8B030D-6E8A-4147-A177-3AD203B41FA5}">
                      <a16:colId xmlns:a16="http://schemas.microsoft.com/office/drawing/2014/main" val="1156419225"/>
                    </a:ext>
                  </a:extLst>
                </a:gridCol>
                <a:gridCol w="1861782">
                  <a:extLst>
                    <a:ext uri="{9D8B030D-6E8A-4147-A177-3AD203B41FA5}">
                      <a16:colId xmlns:a16="http://schemas.microsoft.com/office/drawing/2014/main" val="3215358879"/>
                    </a:ext>
                  </a:extLst>
                </a:gridCol>
              </a:tblGrid>
              <a:tr h="1587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Legendas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7590"/>
                  </a:ext>
                </a:extLst>
              </a:tr>
              <a:tr h="155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Sem parâmetros de Comparação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100810"/>
                  </a:ext>
                </a:extLst>
              </a:tr>
              <a:tr h="1589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Verde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Melhor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83870"/>
                  </a:ext>
                </a:extLst>
              </a:tr>
              <a:tr h="1712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Vermelho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Pior que 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91812"/>
                  </a:ext>
                </a:extLst>
              </a:tr>
              <a:tr h="1316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Amarelo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0" i="0" u="none" strike="noStrike" dirty="0">
                          <a:solidFill>
                            <a:srgbClr val="62504E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Igual ao ano anterior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5298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BBE9E8C-B8D2-8A9F-6752-C86683954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555475"/>
              </p:ext>
            </p:extLst>
          </p:nvPr>
        </p:nvGraphicFramePr>
        <p:xfrm>
          <a:off x="810413" y="1030596"/>
          <a:ext cx="6973322" cy="2914098"/>
        </p:xfrm>
        <a:graphic>
          <a:graphicData uri="http://schemas.openxmlformats.org/drawingml/2006/table">
            <a:tbl>
              <a:tblPr/>
              <a:tblGrid>
                <a:gridCol w="641052">
                  <a:extLst>
                    <a:ext uri="{9D8B030D-6E8A-4147-A177-3AD203B41FA5}">
                      <a16:colId xmlns:a16="http://schemas.microsoft.com/office/drawing/2014/main" val="3790756756"/>
                    </a:ext>
                  </a:extLst>
                </a:gridCol>
                <a:gridCol w="2094706">
                  <a:extLst>
                    <a:ext uri="{9D8B030D-6E8A-4147-A177-3AD203B41FA5}">
                      <a16:colId xmlns:a16="http://schemas.microsoft.com/office/drawing/2014/main" val="1205273013"/>
                    </a:ext>
                  </a:extLst>
                </a:gridCol>
                <a:gridCol w="1059391">
                  <a:extLst>
                    <a:ext uri="{9D8B030D-6E8A-4147-A177-3AD203B41FA5}">
                      <a16:colId xmlns:a16="http://schemas.microsoft.com/office/drawing/2014/main" val="923906665"/>
                    </a:ext>
                  </a:extLst>
                </a:gridCol>
                <a:gridCol w="1059391">
                  <a:extLst>
                    <a:ext uri="{9D8B030D-6E8A-4147-A177-3AD203B41FA5}">
                      <a16:colId xmlns:a16="http://schemas.microsoft.com/office/drawing/2014/main" val="2924596093"/>
                    </a:ext>
                  </a:extLst>
                </a:gridCol>
                <a:gridCol w="1059391">
                  <a:extLst>
                    <a:ext uri="{9D8B030D-6E8A-4147-A177-3AD203B41FA5}">
                      <a16:colId xmlns:a16="http://schemas.microsoft.com/office/drawing/2014/main" val="1910032089"/>
                    </a:ext>
                  </a:extLst>
                </a:gridCol>
                <a:gridCol w="1059391">
                  <a:extLst>
                    <a:ext uri="{9D8B030D-6E8A-4147-A177-3AD203B41FA5}">
                      <a16:colId xmlns:a16="http://schemas.microsoft.com/office/drawing/2014/main" val="1318112461"/>
                    </a:ext>
                  </a:extLst>
                </a:gridCol>
              </a:tblGrid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Indicadores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5541"/>
                  </a:ext>
                </a:extLst>
              </a:tr>
              <a:tr h="22426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Financeiros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0157"/>
                  </a:ext>
                </a:extLst>
              </a:tr>
              <a:tr h="1238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Estrutura de Capital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2026 para 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626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RFR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Relação entre as fontes de Recursos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74858"/>
                  </a:ext>
                </a:extLst>
              </a:tr>
              <a:tr h="1592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Endividamento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7955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Composição de Exigibilidades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2456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Imobilização do Patrimônio Líquido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18419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Liquidez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2026 para 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22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Geral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16977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Liquidez Corrente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61064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Liquidez Seca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39833"/>
                  </a:ext>
                </a:extLst>
              </a:tr>
              <a:tr h="18097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Quocientes Econômicos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62504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23"/>
                  </a:ext>
                </a:extLst>
              </a:tr>
              <a:tr h="1721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62504F"/>
                          </a:highlight>
                          <a:latin typeface="Arial" panose="020B0604020202020204" pitchFamily="34" charset="0"/>
                        </a:rPr>
                        <a:t>Rentabilidade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50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2023 para 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2024 para 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2025 para 2024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C67E6C"/>
                          </a:highlight>
                          <a:latin typeface="Arial" panose="020B0604020202020204" pitchFamily="34" charset="0"/>
                        </a:rPr>
                        <a:t>2026 para 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7E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8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RPL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 Patrimônio Liquido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781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Margem Operacional Liquida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1376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Margem Liquida de Lucro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37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D9D1D1"/>
                          </a:highlight>
                          <a:latin typeface="Arial" panose="020B0604020202020204" pitchFamily="34" charset="0"/>
                        </a:rPr>
                        <a:t>Rotação do Ativo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62504F"/>
                          </a:solidFill>
                          <a:effectLst/>
                          <a:highlight>
                            <a:srgbClr val="BDB19F"/>
                          </a:highlight>
                          <a:latin typeface="Arial" panose="020B0604020202020204" pitchFamily="34" charset="0"/>
                        </a:rPr>
                        <a:t>Rentabilidade dos Investimentos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0" i="0" u="none" strike="noStrike" dirty="0">
                        <a:solidFill>
                          <a:srgbClr val="00FF00"/>
                        </a:solidFill>
                        <a:effectLst/>
                        <a:highlight>
                          <a:srgbClr val="00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6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4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221614" y="854550"/>
            <a:ext cx="8543905" cy="416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resumo do quadro apresentado, verifica-se que o Índice de Composição de Exigibilidades (CE) manteve-se praticamente inalterado também em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março de 2026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permanecendo em torno de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92,50%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o que demonstra que a estrutura de passivos da recuperanda continua fortemente concentrada em obrigações de curto prazo. A ausência de variação relevante evidencia que não houve avanço efetivo no reequilíbrio entre passivos circulantes e não circulantes, mantendo-se elevada a pressão por vencimentos imediatos.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No tocante aos indicadores de liquidez, observa-se manutenção do quadro crítico, sem alteração substancial.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Geral permaneceu próxima de 0,0200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enquanto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Corrente manteve-se ao redor de 0,0364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, e a </a:t>
            </a:r>
            <a:r>
              <a:rPr lang="pt-BR" sz="1000" b="1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Liquidez Seca permaneceu em aproximadamente 0,0138</a:t>
            </a: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. Ainda que haja pequenas oscilações decorrentes da movimentação pontual das contas circulantes, os índices continuam extremamente baixos, evidenciando ausência de capital de giro próprio, elevado risco de inadimplemento e forte dependência da realização de estoques e de capital de terceiros para manutenção mínima das operações.</a:t>
            </a: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Adicionalmente, o Índice de Endividamento Geral (EG) permaneceu em patamar extremamente elevado em março de 2026, situando-se em torno de 2.080% a 2.100%, o que significa que o volume de dívidas segue superior a mais de 20 vezes o ativo da companhia (e amplamente superior ao patrimônio líquido negativo). Esse cenário reafirma a condição de severa descapitalização, elevando substancialmente o risco de inviabilidade do cumprimento do Plano de Recuperação Judicial, caso não sejam implementadas medidas estruturais de reequilíbrio financeiro e operacional.</a:t>
            </a: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24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96703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19">
            <a:extLst>
              <a:ext uri="{FF2B5EF4-FFF2-40B4-BE49-F238E27FC236}">
                <a16:creationId xmlns:a16="http://schemas.microsoft.com/office/drawing/2014/main" id="{825CF707-9B9A-C0C2-77EE-C4D10469861B}"/>
              </a:ext>
            </a:extLst>
          </p:cNvPr>
          <p:cNvSpPr/>
          <p:nvPr/>
        </p:nvSpPr>
        <p:spPr>
          <a:xfrm>
            <a:off x="674" y="0"/>
            <a:ext cx="9143325" cy="85455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1014950" y="273300"/>
            <a:ext cx="7187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CONCLUSÃO</a:t>
            </a:r>
            <a:br>
              <a:rPr lang="pt-BR" sz="15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200" b="1" i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Comentários finais da Administradora Judicial</a:t>
            </a:r>
            <a:endParaRPr sz="1200" b="1" i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50" y="365700"/>
            <a:ext cx="588959" cy="2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/>
          <p:nvPr/>
        </p:nvSpPr>
        <p:spPr>
          <a:xfrm>
            <a:off x="810413" y="-60500"/>
            <a:ext cx="97200" cy="10059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47749" y="854550"/>
            <a:ext cx="8462335" cy="4088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75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Em março de 2026, a recuperanda permanece em cenário de acentuada fragilidade econômico-financeira, sem evidências de retomada consistente de suas atividades. O faturamento mensal atingiu apenas R$ 21.546,07, patamar insuficiente para suportar a estrutura operacional e cumprir as obrigações previstas no Plano de Recuperação Judicial. A geração de caixa mostra-se limitada e instável, não acompanhando o elevado nível de endividamento, o que compromete a sustentabilidade das operações.</a:t>
            </a:r>
          </a:p>
          <a:p>
            <a:pPr indent="1971675"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71675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Sob a ótica patrimonial, verifica-se severa restrição de liquidez, com ativo circulante significativamente inferior ao passivo circulante — aproximadamente R$ 7.950.135,10 frente a mais de R$ 190.408.390,41, além de disponibilidade imediata irrisória, inexistência de contas a receber e estoques sem giro relevante. Esse conjunto evidencia incapacidade de adimplemento das obrigações de curto prazo, manutenção de prejuízos recorrentes e elevado risco ao cumprimento do plano, indicando a necessidade de medidas estruturais mais robustas para preservação da atividade empresarial.</a:t>
            </a:r>
          </a:p>
          <a:p>
            <a:pPr algn="just">
              <a:lnSpc>
                <a:spcPct val="150000"/>
              </a:lnSpc>
            </a:pPr>
            <a:endParaRPr lang="pt-BR" sz="1000" spc="120" dirty="0">
              <a:solidFill>
                <a:srgbClr val="62504F"/>
              </a:solidFill>
              <a:latin typeface="Univers" panose="020B0603020202030204" pitchFamily="34" charset="0"/>
              <a:ea typeface="Open Sans"/>
              <a:cs typeface="Open Sans"/>
            </a:endParaRPr>
          </a:p>
          <a:p>
            <a:pPr indent="1980000" algn="just">
              <a:lnSpc>
                <a:spcPct val="150000"/>
              </a:lnSpc>
            </a:pPr>
            <a:r>
              <a:rPr lang="pt-BR" sz="1000" spc="120" dirty="0">
                <a:solidFill>
                  <a:srgbClr val="62504F"/>
                </a:solidFill>
                <a:latin typeface="Univers" panose="020B0603020202030204" pitchFamily="34" charset="0"/>
                <a:ea typeface="Open Sans"/>
                <a:cs typeface="Open Sans"/>
              </a:rPr>
              <a:t>Cabe ressaltar que todas as informações e conclusões foram baseadas em documentos fornecidos pela recuperanda, assinados pelo contador da empresa e o responsável da empresa.</a:t>
            </a:r>
          </a:p>
          <a:p>
            <a:pPr>
              <a:buNone/>
            </a:pPr>
            <a:r>
              <a:rPr lang="pt-BR" sz="1000" spc="120" dirty="0">
                <a:solidFill>
                  <a:srgbClr val="62504E"/>
                </a:solidFill>
                <a:effectLst/>
                <a:latin typeface="Univers" panose="020B0603020202030204" pitchFamily="34" charset="0"/>
                <a:ea typeface="Times New Roman" panose="02020603050405020304" pitchFamily="18" charset="0"/>
              </a:rPr>
              <a:t> </a:t>
            </a:r>
            <a:endParaRPr lang="pt-BR" sz="1000" spc="120" dirty="0">
              <a:effectLst/>
              <a:latin typeface="Univers" panose="020B0603020202030204" pitchFamily="34" charset="0"/>
              <a:ea typeface="Arial" panose="020B0604020202020204" pitchFamily="34" charset="0"/>
            </a:endParaRPr>
          </a:p>
          <a:p>
            <a:pPr indent="1980565" algn="just">
              <a:lnSpc>
                <a:spcPct val="150000"/>
              </a:lnSpc>
            </a:pPr>
            <a:endParaRPr sz="1000" b="1" i="1" dirty="0">
              <a:solidFill>
                <a:srgbClr val="62504F"/>
              </a:solidFill>
              <a:latin typeface="Univers" panose="020B0603020202030204" pitchFamily="34" charset="0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8456025" y="4566000"/>
            <a:ext cx="810000" cy="183600"/>
          </a:xfrm>
          <a:prstGeom prst="rect">
            <a:avLst/>
          </a:prstGeom>
          <a:solidFill>
            <a:srgbClr val="E8E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dirty="0">
                <a:solidFill>
                  <a:srgbClr val="62504F"/>
                </a:solidFill>
                <a:latin typeface="Noto Sans"/>
                <a:ea typeface="Noto Sans"/>
                <a:cs typeface="Noto Sans"/>
                <a:sym typeface="Noto Sans"/>
              </a:rPr>
              <a:t>25</a:t>
            </a:r>
            <a:endParaRPr sz="1000" b="1" dirty="0">
              <a:solidFill>
                <a:srgbClr val="62504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35037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212" y="1287800"/>
            <a:ext cx="3567575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95000" y="-188275"/>
            <a:ext cx="1158300" cy="2695200"/>
          </a:xfrm>
          <a:prstGeom prst="rect">
            <a:avLst/>
          </a:prstGeom>
          <a:solidFill>
            <a:srgbClr val="6250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877800" y="3224200"/>
            <a:ext cx="84900" cy="2035500"/>
          </a:xfrm>
          <a:prstGeom prst="rect">
            <a:avLst/>
          </a:prstGeom>
          <a:solidFill>
            <a:srgbClr val="C67E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5962650" y="3148000"/>
            <a:ext cx="3181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Sorocaba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Rua José Maria Barbosa • 31 • Conj. 153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15º andar • Cond. Torre Sul Empresarial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Campolim • Sorocaba/SP • F. +55 15 3232 7152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pt-BR" sz="1000" b="1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WFSP São Paulo</a:t>
            </a:r>
            <a:endParaRPr sz="1000" b="1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Av. Paulista • 1765 • Conj. 72 • 7º andar • CV: 9860</a:t>
            </a: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  <a:t>Bela Vista • São Paulo/SP • F. +55 11 2470-7957</a:t>
            </a:r>
            <a:br>
              <a:rPr lang="pt-BR" sz="1000" dirty="0">
                <a:solidFill>
                  <a:srgbClr val="807770"/>
                </a:solidFill>
                <a:latin typeface="Noto Sans"/>
                <a:ea typeface="Noto Sans"/>
                <a:cs typeface="Noto Sans"/>
                <a:sym typeface="Noto Sans"/>
              </a:rPr>
            </a:br>
            <a:endParaRPr sz="1000" dirty="0">
              <a:solidFill>
                <a:srgbClr val="80777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rgbClr val="C67E6C"/>
                </a:solidFill>
                <a:latin typeface="Noto Sans"/>
                <a:ea typeface="Noto Sans"/>
                <a:cs typeface="Noto Sans"/>
                <a:sym typeface="Noto Sans"/>
              </a:rPr>
              <a:t>www.wfsp.com.br</a:t>
            </a:r>
            <a:endParaRPr sz="1000" dirty="0">
              <a:solidFill>
                <a:srgbClr val="C67E6C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8150" y="4871800"/>
            <a:ext cx="473900" cy="1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43cf89-8576-411e-951e-f6aa8c96e8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3564324B3BF14FB408D97D954AA78B" ma:contentTypeVersion="18" ma:contentTypeDescription="Crie um novo documento." ma:contentTypeScope="" ma:versionID="b8b73b52001d9d54ac3a2ff44a9d53e6">
  <xsd:schema xmlns:xsd="http://www.w3.org/2001/XMLSchema" xmlns:xs="http://www.w3.org/2001/XMLSchema" xmlns:p="http://schemas.microsoft.com/office/2006/metadata/properties" xmlns:ns3="1443cf89-8576-411e-951e-f6aa8c96e8f9" xmlns:ns4="56ec34e3-dd96-4f97-98f2-206455ecf8e2" targetNamespace="http://schemas.microsoft.com/office/2006/metadata/properties" ma:root="true" ma:fieldsID="3c6ce152c465890c51016a8557bf25cc" ns3:_="" ns4:_="">
    <xsd:import namespace="1443cf89-8576-411e-951e-f6aa8c96e8f9"/>
    <xsd:import namespace="56ec34e3-dd96-4f97-98f2-206455ecf8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43cf89-8576-411e-951e-f6aa8c96e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c34e3-dd96-4f97-98f2-206455ecf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E01584-FDC9-4AF4-881D-2270676F3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8414E6-E960-4221-8CF2-588582984EAA}">
  <ds:schemaRefs>
    <ds:schemaRef ds:uri="http://purl.org/dc/dcmitype/"/>
    <ds:schemaRef ds:uri="http://schemas.openxmlformats.org/package/2006/metadata/core-properties"/>
    <ds:schemaRef ds:uri="1443cf89-8576-411e-951e-f6aa8c96e8f9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56ec34e3-dd96-4f97-98f2-206455ecf8e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247E03D-7091-420D-BBBA-58C931D98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43cf89-8576-411e-951e-f6aa8c96e8f9"/>
    <ds:schemaRef ds:uri="56ec34e3-dd96-4f97-98f2-206455ecf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10176</TotalTime>
  <Words>3473</Words>
  <Application>Microsoft Office PowerPoint</Application>
  <PresentationFormat>Apresentação na tela (16:9)</PresentationFormat>
  <Paragraphs>421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Noto Sans</vt:lpstr>
      <vt:lpstr>Univers</vt:lpstr>
      <vt:lpstr>Calibri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Silva</dc:creator>
  <cp:lastModifiedBy>Fernando Silva</cp:lastModifiedBy>
  <cp:revision>58</cp:revision>
  <cp:lastPrinted>2025-01-13T18:00:21Z</cp:lastPrinted>
  <dcterms:modified xsi:type="dcterms:W3CDTF">2026-04-23T18:29:01Z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0x0101002B3564324B3BF14FB408D97D954AA78B</vt:lpwstr>
  </property>
</Properties>
</file>