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50302020202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F"/>
    <a:srgbClr val="62504E"/>
    <a:srgbClr val="00FF00"/>
    <a:srgbClr val="905748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ia Miguel" userId="ee336bff-aa06-4b0f-bf12-368dd4009932" providerId="ADAL" clId="{0865D1A4-E25E-408D-9FEA-2AD44A168FA3}"/>
    <pc:docChg chg="modSld">
      <pc:chgData name="Victoria Miguel" userId="ee336bff-aa06-4b0f-bf12-368dd4009932" providerId="ADAL" clId="{0865D1A4-E25E-408D-9FEA-2AD44A168FA3}" dt="2025-10-03T16:21:45.088" v="16" actId="20577"/>
      <pc:docMkLst>
        <pc:docMk/>
      </pc:docMkLst>
      <pc:sldChg chg="modSp mod">
        <pc:chgData name="Victoria Miguel" userId="ee336bff-aa06-4b0f-bf12-368dd4009932" providerId="ADAL" clId="{0865D1A4-E25E-408D-9FEA-2AD44A168FA3}" dt="2025-10-03T16:21:45.088" v="16" actId="20577"/>
        <pc:sldMkLst>
          <pc:docMk/>
          <pc:sldMk cId="0" sldId="256"/>
        </pc:sldMkLst>
        <pc:spChg chg="mod">
          <ac:chgData name="Victoria Miguel" userId="ee336bff-aa06-4b0f-bf12-368dd4009932" providerId="ADAL" clId="{0865D1A4-E25E-408D-9FEA-2AD44A168FA3}" dt="2025-10-03T16:21:45.088" v="16" actId="20577"/>
          <ac:spMkLst>
            <pc:docMk/>
            <pc:sldMk cId="0" sldId="256"/>
            <ac:spMk id="56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%20-%20Incorporadora\RMA\2025\2025%2007\C&#243;pia%20de%20C&#243;pia%20de%202025%2005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BALANÇO</a:t>
            </a:r>
            <a:r>
              <a:rPr lang="pt-BR" sz="1000" baseline="0" dirty="0"/>
              <a:t> PATRIMONIAL</a:t>
            </a:r>
            <a:endParaRPr lang="pt-BR" sz="1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051189797596721"/>
          <c:y val="0.1015159013037233"/>
          <c:w val="0.88212024598453798"/>
          <c:h val="0.457631000252276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C-4715-AF84-83B858751E64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7C-4715-AF84-83B858751E64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7C-4715-AF84-83B858751E64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7C-4715-AF84-83B858751E64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7C-4715-AF84-83B858751E64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7C-4715-AF84-83B858751E64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7C-4715-AF84-83B858751E64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57C-4715-AF84-83B858751E64}"/>
            </c:ext>
          </c:extLst>
        </c:ser>
        <c:ser>
          <c:idx val="8"/>
          <c:order val="8"/>
          <c:tx>
            <c:strRef>
              <c:f>Planilha1!$J$10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accent3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Planilha1!$J$11:$J$20</c:f>
              <c:numCache>
                <c:formatCode>_(* #,##0.00_);_(* \(#,##0.00\);_(* "-"??_);_(@_)</c:formatCode>
                <c:ptCount val="9"/>
                <c:pt idx="0">
                  <c:v>367192.91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16320923.869999999</c:v>
                </c:pt>
                <c:pt idx="7">
                  <c:v>8383503.0499999998</c:v>
                </c:pt>
                <c:pt idx="8">
                  <c:v>219907678.44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7C-4715-AF84-83B858751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  <c:max val="220000000.00000003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5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3155454743805492E-2"/>
          <c:y val="0.9426349560897882"/>
          <c:w val="0.92474123821500209"/>
          <c:h val="4.6814297728764963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1111005991939464E-2"/>
          <c:y val="0.18969925634295715"/>
          <c:w val="0.93888888888888888"/>
          <c:h val="0.69827172645086033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Planilha1!$A$91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Planilha1!$B$90:$J$90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Planilha1!$B$91:$J$91</c:f>
              <c:numCache>
                <c:formatCode>_(* #,##0.00_);_(* \(#,##0.00\);_(* "-"??_);_(@_)</c:formatCode>
                <c:ptCount val="9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  <c:pt idx="8" formatCode="_(&quot;R$&quot;* #,##0.00_);_(&quot;R$&quot;* \(#,##0.00\);_(&quot;R$&quot;* &quot;-&quot;??_);_(@_)">
                  <c:v>18140.86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13-4E3D-B0FC-8D406BC5E6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/>
              <a:t>Custo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Planilha1!$B$60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R$ 0,00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F3-402A-A2F2-C4D73E9C0417}"/>
            </c:ext>
          </c:extLst>
        </c:ser>
        <c:ser>
          <c:idx val="1"/>
          <c:order val="1"/>
          <c:tx>
            <c:strRef>
              <c:f>Planilha1!$C$60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3.0452845848555957E-17"/>
                  <c:y val="-2.2595603198078587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188032560375807E-2"/>
                      <c:h val="3.60684540026020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A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F3-402A-A2F2-C4D73E9C0417}"/>
            </c:ext>
          </c:extLst>
        </c:ser>
        <c:ser>
          <c:idx val="2"/>
          <c:order val="2"/>
          <c:tx>
            <c:strRef>
              <c:f>Planilha1!$D$60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F3-402A-A2F2-C4D73E9C0417}"/>
            </c:ext>
          </c:extLst>
        </c:ser>
        <c:ser>
          <c:idx val="3"/>
          <c:order val="3"/>
          <c:tx>
            <c:strRef>
              <c:f>Planilha1!$E$60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F3-402A-A2F2-C4D73E9C0417}"/>
            </c:ext>
          </c:extLst>
        </c:ser>
        <c:ser>
          <c:idx val="4"/>
          <c:order val="4"/>
          <c:tx>
            <c:strRef>
              <c:f>Planilha1!$F$60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F3-402A-A2F2-C4D73E9C0417}"/>
            </c:ext>
          </c:extLst>
        </c:ser>
        <c:ser>
          <c:idx val="5"/>
          <c:order val="5"/>
          <c:tx>
            <c:strRef>
              <c:f>Planilha1!$G$60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7F3-402A-A2F2-C4D73E9C0417}"/>
            </c:ext>
          </c:extLst>
        </c:ser>
        <c:ser>
          <c:idx val="6"/>
          <c:order val="6"/>
          <c:tx>
            <c:strRef>
              <c:f>Planilha1!$H$60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F3-402A-A2F2-C4D73E9C0417}"/>
            </c:ext>
          </c:extLst>
        </c:ser>
        <c:ser>
          <c:idx val="7"/>
          <c:order val="7"/>
          <c:tx>
            <c:strRef>
              <c:f>Planilha1!$I$60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7F3-402A-A2F2-C4D73E9C0417}"/>
            </c:ext>
          </c:extLst>
        </c:ser>
        <c:ser>
          <c:idx val="8"/>
          <c:order val="8"/>
          <c:tx>
            <c:strRef>
              <c:f>Planilha1!$J$60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17F3-402A-A2F2-C4D73E9C04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Planilha1!$A$68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Planilha1!$J$68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F3-402A-A2F2-C4D73E9C041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682195748358658E-2"/>
          <c:y val="0.87600929622257562"/>
          <c:w val="0.92765222718599905"/>
          <c:h val="9.0097298980306689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CONTAS A PAGAR X RECEBER</a:t>
            </a:r>
          </a:p>
        </c:rich>
      </c:tx>
      <c:layout>
        <c:manualLayout>
          <c:xMode val="edge"/>
          <c:yMode val="edge"/>
          <c:x val="0.4151245701368348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19432888597258677"/>
          <c:w val="0.93888888888888888"/>
          <c:h val="0.59236840186643336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Planilha1!$A$98</c:f>
              <c:strCache>
                <c:ptCount val="1"/>
                <c:pt idx="0">
                  <c:v>Contas a Receber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42C-4989-B696-08C6812ECB9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42C-4989-B696-08C6812ECB9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42C-4989-B696-08C6812ECB9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42C-4989-B696-08C6812ECB9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R$ 0,00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42C-4989-B696-08C6812ECB9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42C-4989-B696-08C6812ECB9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42C-4989-B696-08C6812ECB9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B42C-4989-B696-08C6812ECB9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B42C-4989-B696-08C6812ECB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Planilha1!$B$97:$J$97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Planilha1!$B$98:$J$98</c:f>
              <c:numCache>
                <c:formatCode>_(* #,##0.00_);_(* \(#,##0.00\);_(* "-"??_);_(@_)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2C-4989-B696-08C6812ECB94}"/>
            </c:ext>
          </c:extLst>
        </c:ser>
        <c:ser>
          <c:idx val="1"/>
          <c:order val="1"/>
          <c:tx>
            <c:strRef>
              <c:f>Planilha1!$A$99</c:f>
              <c:strCache>
                <c:ptCount val="1"/>
                <c:pt idx="0">
                  <c:v>Fornecedores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Planilha1!$B$97:$J$97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Planilha1!$B$99:$J$99</c:f>
              <c:numCache>
                <c:formatCode>_(* #,##0.00_);_(* \(#,##0.00\);_(* "-"??_);_(@_)</c:formatCode>
                <c:ptCount val="9"/>
                <c:pt idx="0">
                  <c:v>11904600.960000001</c:v>
                </c:pt>
                <c:pt idx="1">
                  <c:v>11904600.960000001</c:v>
                </c:pt>
                <c:pt idx="2">
                  <c:v>11904600.960000001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  <c:pt idx="8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2C-4989-B696-08C6812ECB9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8067519"/>
        <c:axId val="1258483263"/>
      </c:lineChart>
      <c:catAx>
        <c:axId val="106806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258483263"/>
        <c:crosses val="autoZero"/>
        <c:auto val="1"/>
        <c:lblAlgn val="ctr"/>
        <c:lblOffset val="100"/>
        <c:noMultiLvlLbl val="0"/>
      </c:catAx>
      <c:valAx>
        <c:axId val="125848326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8067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422017839575606"/>
          <c:y val="0.88726424468270981"/>
          <c:w val="0.25358075251010304"/>
          <c:h val="0.1127357553172902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8572739142972903E-3"/>
          <c:y val="0.18600521928096858"/>
          <c:w val="0.99514272608570276"/>
          <c:h val="0.711474032105332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Planilha1!$A$102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Planilha1!$B$101:$J$101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Planilha1!$B$102:$J$102</c:f>
              <c:numCache>
                <c:formatCode>_(* #,##0.00_);_(* \(#,##0.00\);_(* "-"??_);_(@_)</c:formatCode>
                <c:ptCount val="9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  <c:pt idx="8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A-43CD-A5E5-03D292927C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0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3701301548992392E-4"/>
          <c:y val="0.19432888597258677"/>
          <c:w val="0.99863393334843298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Planilha1!$B$10:$J$10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Planilha1!$B$15:$J$15</c:f>
              <c:numCache>
                <c:formatCode>_(* #,##0.00_);_(* \(#,##0.00\);_(* "-"??_);_(@_)</c:formatCode>
                <c:ptCount val="9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  <c:pt idx="8">
                  <c:v>1562351.8499999999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7-4920-8321-0AC9B0FB87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2459011373578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Planilha1!$A$37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Planilha1!$B$36:$J$36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Planilha1!$B$37:$J$37</c:f>
              <c:numCache>
                <c:formatCode>General</c:formatCode>
                <c:ptCount val="9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  <c:pt idx="8" formatCode="_-* #,##0.0000_-;\-* #,##0.0000_-;_-* &quot;-&quot;??_-;_-@_-">
                  <c:v>3.85E-2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5-4AF9-B908-4E8ACBC34712}"/>
            </c:ext>
          </c:extLst>
        </c:ser>
        <c:ser>
          <c:idx val="1"/>
          <c:order val="1"/>
          <c:tx>
            <c:strRef>
              <c:f>Planilha1!$A$38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Planilha1!$B$36:$J$36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Planilha1!$B$38:$J$38</c:f>
              <c:numCache>
                <c:formatCode>General</c:formatCode>
                <c:ptCount val="9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  <c:pt idx="8">
                  <c:v>1.5599999999999999E-2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35-4AF9-B908-4E8ACBC34712}"/>
            </c:ext>
          </c:extLst>
        </c:ser>
        <c:ser>
          <c:idx val="2"/>
          <c:order val="2"/>
          <c:tx>
            <c:strRef>
              <c:f>Planilha1!$A$39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Planilha1!$B$36:$J$36</c:f>
              <c:numCache>
                <c:formatCode>mmm\-yy</c:formatCode>
                <c:ptCount val="9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</c:numCache>
            </c:numRef>
          </c:cat>
          <c:val>
            <c:numRef>
              <c:f>Planilha1!$B$39:$J$39</c:f>
              <c:numCache>
                <c:formatCode>General</c:formatCode>
                <c:ptCount val="9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  <c:pt idx="8">
                  <c:v>4.0000000000000003E-5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35-4AF9-B908-4E8ACBC347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(agosto 2025)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</a:t>
            </a:r>
            <a:r>
              <a:rPr lang="pt-BR" sz="100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até 30.08.2025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junho de 2025,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30.06.2025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27.03.2025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2718659787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dirty="0">
                          <a:effectLst/>
                          <a:latin typeface="Univers" panose="020B0603020202030204" pitchFamily="34" charset="0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14 de agosto de 2025,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844745-7586-4769-EE21-F275B02CC1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51" t="9180" r="18258" b="12414"/>
          <a:stretch/>
        </p:blipFill>
        <p:spPr>
          <a:xfrm>
            <a:off x="2971800" y="2439010"/>
            <a:ext cx="3144982" cy="2469371"/>
          </a:xfrm>
          <a:prstGeom prst="rect">
            <a:avLst/>
          </a:prstGeom>
          <a:scene3d>
            <a:camera prst="orthographicFront">
              <a:rot lat="0" lon="10799999" rev="0"/>
            </a:camera>
            <a:lightRig rig="threePt" dir="t"/>
          </a:scene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152725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Deborah Cristiane Duarte,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1783" y="839400"/>
            <a:ext cx="8208818" cy="4050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balanço patrimonial até agosto de 2025, verifica-se a continuidade das tendências já identificadas nos meses anteriores. O ativo circulante apresentou nova redução, atingindo R$ 8.383.503,05, o que confirma a estagnação dos recursos de curto prazo e a ausência de reforços de liquidez. Destaca-se, entretanto, a retração do disponível, que caiu de R$ 391.651,62 em julho para R$ 367.192,91 em agosto, evidenciando a limitação do caixa para cobertura imediata das obrigações.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tange ao passivo, o passivo circulante registrou novo acréscimo, passando de R$ 219.003.598,61 em julho para R$ 219.907.678,44 em agosto, representando aumento aproximado de R$ 904.079,83. Ainda que o avanço se mantenha em patamares proporcionais moderados, reforça-se a pressão sobre as obrigações de curto prazo, num contexto já caracterizado pelo expressivo endividamento em empréstimos e financiamentos.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Por fim, o resultado do exercício permaneceu negativo, com o prejuízo acumulado evoluindo de R$ 418.628,32 em julho para R$ 447.175,86 em agosto. Embora a variação mensal tenha se mostrado estável em relação ao ritmo de deterioração observado em meses anteriores, a continuidade dos resultados deficitários confirma o enfraquecimento estrutural da performance financeira, reforçando a necessidade urgente de medidas de reestruturação para mitigar o risco de comprometimento da continuidade operacional da companhia.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186105"/>
              </p:ext>
            </p:extLst>
          </p:nvPr>
        </p:nvGraphicFramePr>
        <p:xfrm>
          <a:off x="553149" y="954880"/>
          <a:ext cx="8043595" cy="3611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23778" y="915050"/>
            <a:ext cx="7887240" cy="243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faturamento da recuperanda manteve-se em patamar reduzido desde 2024, em agosto, a receita bruta alcançou R$ 18.140,86, valor inferior ao pico observado em julho (R$ 104.822,20), mas que ainda supera os desempenhos de maio e junho, quando os faturamentos foram de R$ 60.011,75 e R$ 74.239,72, respectivamente. Assim, o resultado confirma a oscilação do nível de receitas, mas preserva a tendência de evolução frente ao acumulado do primeiro semestre.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Ademais, o montante de receitas, ainda que em trajetória ascendente no comparativo anual, permanece insuficiente diante das obrigações previstas no Plano de Recuperação Judicial, inexistindo até o momento sinais concretos de retomada consistente ou expansão sustentável da atividade empresarial.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223604"/>
              </p:ext>
            </p:extLst>
          </p:nvPr>
        </p:nvGraphicFramePr>
        <p:xfrm>
          <a:off x="568785" y="3349670"/>
          <a:ext cx="7887240" cy="1399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125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1962150" algn="just">
              <a:lnSpc>
                <a:spcPct val="150000"/>
              </a:lnSpc>
            </a:pPr>
            <a:endParaRPr lang="pt-BR" sz="9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marL="12700" marR="7620" indent="1962150" algn="just">
              <a:lnSpc>
                <a:spcPct val="150000"/>
              </a:lnSpc>
            </a:pP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 de 2022 foi de R$ 4.394.547,01, representando 31,38% da receita bruta daquele ano. No entanto, com a drástica queda nas vendas nos anos seguintes, o CMV foi praticamente anulado, uma vez que a receita líquida também despencou. Em 2023, a receita líquida foi nula e, em </a:t>
            </a:r>
            <a:r>
              <a:rPr lang="pt-BR" sz="9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AGOSTO</a:t>
            </a:r>
            <a:r>
              <a:rPr lang="pt-BR" sz="9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 de 2025, a empresa registrou apenas as receitas de alugueis e serviços, assim, não gerando custos. Tal registro implica apresentar o gráfico em zero.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699214"/>
              </p:ext>
            </p:extLst>
          </p:nvPr>
        </p:nvGraphicFramePr>
        <p:xfrm>
          <a:off x="749194" y="2289779"/>
          <a:ext cx="7645612" cy="2459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8629" y="815436"/>
            <a:ext cx="8252151" cy="243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Verifica-se que,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agosto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 de 2025, não houve qualquer alteração no índice de contas a receber, mantendo-se estável desde o exercício de 2024. Essa imobilidade evidencia não apenas a continuidade da redução nas vendas a crédito, mas também eventuais dificuldades na recuperação de valores já faturados, comprometendo a entrada de novos recursos financeiros e limitando a recomposição da liquidez. 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às obrigações com fornecedores, os valores permaneceram inalterados em R$ 11.904.600,96 durante todo o período analisado, nesse contexto, o mês de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agosto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reforça as dificuldades já constatadas até julho, demonstrando que a ausência de recebíveis, aliada à rigidez das obrigações de curto prazo e à queda do disponível, aprofunda a restrição de liquidez e amplia a vulnerabilidade financeira da companhia.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1FD6BB1-F61F-2049-B2E3-6103489B2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144598"/>
              </p:ext>
            </p:extLst>
          </p:nvPr>
        </p:nvGraphicFramePr>
        <p:xfrm>
          <a:off x="408629" y="3221386"/>
          <a:ext cx="8074071" cy="1499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220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do exercício de 2024 não se observou qualquer alteração na evolução dos estoques, que permaneceram inalterados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agosto de 2025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no montante de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R$ 4.998.800,00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. Tal valor continua bastante distante dos números registrados até 2023, quando o saldo girava em torno de R$ 152.021.341,59 (cento e cinquenta e dois milhões, vinte e um mil, trezentos e quarenta e um reais e cinquenta e nove centavos). Essa expressiva redução, já anteriormente assinalada, evidencia não apenas a limitação das vendas em razão das dificuldades operacionais, mas também a inexistência de novos empreendimentos disponíveis para comercialização, reforçando a indicação de eventual paralisação das atividades empresariais.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140251"/>
              </p:ext>
            </p:extLst>
          </p:nvPr>
        </p:nvGraphicFramePr>
        <p:xfrm>
          <a:off x="612119" y="2974482"/>
          <a:ext cx="7843906" cy="1803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174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agosto de 2025, o imobilizado da recuperanda apresentou reduções sucessivas nos primeiros meses do exercício, com exceção de março, quando houve elevação pontual para R$ 1.704.570,35. A partir de maio, o saldo manteve-se estabilizado em R$ 1.562.351,85, valor que permaneceu inalterado também em agosto. Esse comportamento confirma a desmobilização parcial de ativos registrada no início do ano, possivelmente destinada à geração de liquidez imediata diante do quadro de severa.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297928"/>
              </p:ext>
            </p:extLst>
          </p:nvPr>
        </p:nvGraphicFramePr>
        <p:xfrm>
          <a:off x="703109" y="2611414"/>
          <a:ext cx="7752916" cy="216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2072301"/>
              </p:ext>
            </p:extLst>
          </p:nvPr>
        </p:nvGraphicFramePr>
        <p:xfrm>
          <a:off x="810412" y="1549190"/>
          <a:ext cx="7645513" cy="320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33377"/>
              </p:ext>
            </p:extLst>
          </p:nvPr>
        </p:nvGraphicFramePr>
        <p:xfrm>
          <a:off x="1339850" y="1174750"/>
          <a:ext cx="6464299" cy="3343545"/>
        </p:xfrm>
        <a:graphic>
          <a:graphicData uri="http://schemas.openxmlformats.org/drawingml/2006/table">
            <a:tbl>
              <a:tblPr/>
              <a:tblGrid>
                <a:gridCol w="571563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899844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998223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0834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2612,16%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-393,04%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-392,06%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84250" y="826148"/>
            <a:ext cx="8248500" cy="4396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face dos dados atualizados, a CRB permanece em situação financeira crítica, com indícios de deterioração contínua de sua condição econômica. Embora 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faturamento de agosto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no valor de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R$ 18.140,86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resultado representa queda de aproximadamente 17,31% em relação a julho, quando a receita alcançou R$ 104.822,20. Essa oscilação confirma a ausência de trajetória consistente de expansão e reforça a insuficiência da geração de caixa frente às necessidades mínimas para sustentar as operações ou atender às obrigações assumidas no Plano de Recuperação Judicial.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O endividamento da recuperanda permanece em nível alarmante. O passivo circulante voltou a crescer, atingindo R$ 219.907.678,44 em agosto, enquanto o ativo circulante reduziu-se para R$ 8.383.503,05. Esse descompasso, marcado pela elevação contínua das obrigações de curto prazo e pela estagnação dos ativos líquidos, mantém a companhia em condição de severa iliquidez.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Diante desse cenário, os resultados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agosto de 2025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evidenciam a insuficiência das medidas de recuperação implementadas até o momento. A melhora pontual no faturamento registrada ao longo do ano não se mostrou suficiente para alterar a estrutura financeira, e a continuidade da tendência negativa coloca em risco a execução do Plano de Recuperação Judicial, impondo a necessidade urgente de estratégias mais consistentes de ajuste econômico e operacional.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21225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87825"/>
              </p:ext>
            </p:extLst>
          </p:nvPr>
        </p:nvGraphicFramePr>
        <p:xfrm>
          <a:off x="810413" y="1030596"/>
          <a:ext cx="6088609" cy="2870809"/>
        </p:xfrm>
        <a:graphic>
          <a:graphicData uri="http://schemas.openxmlformats.org/drawingml/2006/table">
            <a:tbl>
              <a:tblPr/>
              <a:tblGrid>
                <a:gridCol w="659987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15657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90682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91386" y="915050"/>
            <a:ext cx="8543905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resumo do quadro apresentado, verifica-se uma discreta melhora no Índice de Composição de Exigibilidades (CE), que passou de 92,48% em 2024 para 92,41% em 2025, mantendo-se nesse patamar também em agosto. Ainda que a variação seja mínima, o indicador sugere um pequeno esforço da recuperanda em buscar maior equilíbrio entre as obrigações de curto e longo prazos dentro do passivo total. Esse movimento denota uma tentativa de reorganização na estrutura das fontes de recursos, mesmo diante de um ambiente de elevado endividamento.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contrapartida, os indicadores de liquidez continuam a evidenciar situação extremamente crítica. A Liquidez Geral foi de apenas 0,03, enquanto a Liquidez Corrente e a Liquidez Seca ficaram em 0,03 e 0,00, respectivamente. Tais números reforçam o risco de inadimplemento e demonstram que a recuperanda permanece fortemente dependente de capital de terceiros e da realização de estoques para manter sua atividade operacional mínima.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Ainda mais preocupante é o Índice de Endividamento Geral (EG), que atingiu 2.612,16% em 2025, o que significa que a recuperanda mantém dívidas mais de 26 vezes superiores ao valor de seu patrimônio líquido. Essa condição confirma o cenário de forte descapitalização e eleva substancialmente o risco de inviabilidade da execução do Plano de Recuperação Judicial, caso não sejam implementadas medidas urgentes de reestruturação financeira e operacional.</a:t>
            </a: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Segoe UI" panose="020B0502040204020203" pitchFamily="34" charset="0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2242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Diante desse cenário, é indispensável que a recuperanda adote medidas estruturais urgentes, voltadas à renegociação de dívidas, recomposição do capital de giro e incremento sustentável do faturamento. A continuidade operacional e o cumprimento das obrigações do Plano de Recuperação Judicial dependem diretamente da efetividade dessas ações corretivas, bem como do acompanhamento rigoroso e permanente por parte da administração judicial.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E"/>
              </a:solidFill>
              <a:latin typeface="Univers" panose="020B0603020202030204" pitchFamily="34" charset="0"/>
              <a:cs typeface="Arial" panose="020B060402020202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Cabe ressaltar que todas as informações e conclusões foram baseadas em documentos fornecidos pela recuperanda, assinados pelo contador da empresa e o responsável da empresa.</a:t>
            </a:r>
            <a:endParaRPr lang="pt-BR" sz="1000" spc="12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Props1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8414E6-E960-4221-8CF2-588582984EAA}">
  <ds:schemaRefs>
    <ds:schemaRef ds:uri="http://purl.org/dc/elements/1.1/"/>
    <ds:schemaRef ds:uri="http://purl.org/dc/terms/"/>
    <ds:schemaRef ds:uri="http://purl.org/dc/dcmitype/"/>
    <ds:schemaRef ds:uri="1443cf89-8576-411e-951e-f6aa8c96e8f9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56ec34e3-dd96-4f97-98f2-206455ecf8e2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8913</TotalTime>
  <Words>3261</Words>
  <Application>Microsoft Office PowerPoint</Application>
  <PresentationFormat>Apresentação na tela (16:9)</PresentationFormat>
  <Paragraphs>388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Noto Sans</vt:lpstr>
      <vt:lpstr>Calibri</vt:lpstr>
      <vt:lpstr>Arial</vt:lpstr>
      <vt:lpstr>Univers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Victoria Miguel</cp:lastModifiedBy>
  <cp:revision>42</cp:revision>
  <cp:lastPrinted>2025-10-03T16:22:07Z</cp:lastPrinted>
  <dcterms:modified xsi:type="dcterms:W3CDTF">2025-10-03T16:22:12Z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