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60302020203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F"/>
    <a:srgbClr val="905748"/>
    <a:srgbClr val="62504E"/>
    <a:srgbClr val="00FF00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50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8\C&#243;pia%20de%20C&#243;pia%20de%202025%2008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8\C&#243;pia%20de%20C&#243;pia%20de%202025%2008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8\C&#243;pia%20de%20C&#243;pia%20de%202025%2008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8\C&#243;pia%20de%20C&#243;pia%20de%202025%2008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8\C&#243;pia%20de%20C&#243;pia%20de%202025%2008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8\C&#243;pia%20de%20C&#243;pia%20de%202025%2008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/>
              <a:t>BALANÇO PATRIMONIAL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B-46B1-8199-255A4AC886D7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FB-46B1-8199-255A4AC886D7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FB-46B1-8199-255A4AC886D7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FB-46B1-8199-255A4AC886D7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FB-46B1-8199-255A4AC886D7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FB-46B1-8199-255A4AC886D7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FB-46B1-8199-255A4AC886D7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8FB-46B1-8199-255A4AC886D7}"/>
            </c:ext>
          </c:extLst>
        </c:ser>
        <c:ser>
          <c:idx val="8"/>
          <c:order val="8"/>
          <c:tx>
            <c:strRef>
              <c:f>Planilha1!$J$10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accent3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Planilha1!$J$11:$J$20</c:f>
              <c:numCache>
                <c:formatCode>_(* #,##0.00_);_(* \(#,##0.00\);_(* "-"??_);_(@_)</c:formatCode>
                <c:ptCount val="9"/>
                <c:pt idx="0">
                  <c:v>367192.91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16320923.869999999</c:v>
                </c:pt>
                <c:pt idx="7">
                  <c:v>8383503.0499999998</c:v>
                </c:pt>
                <c:pt idx="8">
                  <c:v>219907678.44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FB-46B1-8199-255A4AC886D7}"/>
            </c:ext>
          </c:extLst>
        </c:ser>
        <c:ser>
          <c:idx val="9"/>
          <c:order val="9"/>
          <c:tx>
            <c:strRef>
              <c:f>Planilha1!$K$10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accent4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Planilha1!$K$11:$K$20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16324945.210000001</c:v>
                </c:pt>
                <c:pt idx="7">
                  <c:v>8026215.6699999999</c:v>
                </c:pt>
                <c:pt idx="8">
                  <c:v>219011708.78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8FB-46B1-8199-255A4AC88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5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1111005991939464E-2"/>
          <c:y val="0.18969925634295715"/>
          <c:w val="0.93888888888888888"/>
          <c:h val="0.69827172645086033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Planilha1!$A$92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Planilha1!$B$91:$K$91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Planilha1!$B$92:$K$92</c:f>
              <c:numCache>
                <c:formatCode>_(* #,##0.00_);_(* \(#,##0.00\);_(* "-"??_);_(@_)</c:formatCode>
                <c:ptCount val="10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  <c:pt idx="8" formatCode="_(&quot;R$&quot;* #,##0.00_);_(&quot;R$&quot;* \(#,##0.00\);_(&quot;R$&quot;* &quot;-&quot;??_);_(@_)">
                  <c:v>18140.86</c:v>
                </c:pt>
                <c:pt idx="9" formatCode="_(&quot;R$&quot;* #,##0.00_);_(&quot;R$&quot;* \(#,##0.00\);_(&quot;R$&quot;* &quot;-&quot;??_);_(@_)">
                  <c:v>16292.05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D2-468B-88A8-578A70BEC4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2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/>
              <a:t>Custo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2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Planilha1!$B$61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0-4BB1-A1CC-134747BDC426}"/>
            </c:ext>
          </c:extLst>
        </c:ser>
        <c:ser>
          <c:idx val="1"/>
          <c:order val="1"/>
          <c:tx>
            <c:strRef>
              <c:f>Planilha1!$C$61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0-4BB1-A1CC-134747BDC426}"/>
            </c:ext>
          </c:extLst>
        </c:ser>
        <c:ser>
          <c:idx val="2"/>
          <c:order val="2"/>
          <c:tx>
            <c:strRef>
              <c:f>Planilha1!$D$61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70-4BB1-A1CC-134747BDC426}"/>
            </c:ext>
          </c:extLst>
        </c:ser>
        <c:ser>
          <c:idx val="3"/>
          <c:order val="3"/>
          <c:tx>
            <c:strRef>
              <c:f>Planilha1!$E$61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70-4BB1-A1CC-134747BDC426}"/>
            </c:ext>
          </c:extLst>
        </c:ser>
        <c:ser>
          <c:idx val="4"/>
          <c:order val="4"/>
          <c:tx>
            <c:strRef>
              <c:f>Planilha1!$F$61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70-4BB1-A1CC-134747BDC426}"/>
            </c:ext>
          </c:extLst>
        </c:ser>
        <c:ser>
          <c:idx val="5"/>
          <c:order val="5"/>
          <c:tx>
            <c:strRef>
              <c:f>Planilha1!$G$61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70-4BB1-A1CC-134747BDC426}"/>
            </c:ext>
          </c:extLst>
        </c:ser>
        <c:ser>
          <c:idx val="6"/>
          <c:order val="6"/>
          <c:tx>
            <c:strRef>
              <c:f>Planilha1!$H$61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70-4BB1-A1CC-134747BDC426}"/>
            </c:ext>
          </c:extLst>
        </c:ser>
        <c:ser>
          <c:idx val="7"/>
          <c:order val="7"/>
          <c:tx>
            <c:strRef>
              <c:f>Planilha1!$I$61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70-4BB1-A1CC-134747BDC426}"/>
            </c:ext>
          </c:extLst>
        </c:ser>
        <c:ser>
          <c:idx val="8"/>
          <c:order val="8"/>
          <c:tx>
            <c:strRef>
              <c:f>Planilha1!$J$61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Planilha1!$J$69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70-4BB1-A1CC-134747BDC426}"/>
            </c:ext>
          </c:extLst>
        </c:ser>
        <c:ser>
          <c:idx val="9"/>
          <c:order val="9"/>
          <c:tx>
            <c:strRef>
              <c:f>Planilha1!$K$61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RS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FE70-4BB1-A1CC-134747BDC4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Planilha1!$K$69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E70-4BB1-A1CC-134747BDC42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975386915008868E-3"/>
          <c:y val="0.88621028353707054"/>
          <c:w val="0.97693940360924736"/>
          <c:h val="7.8435157093484045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/>
              <a:t>CONTAS A PAGAR X RECEBER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26516742236248114"/>
          <c:w val="0.93888888888888888"/>
          <c:h val="0.52152989357456103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Planilha1!$A$99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R$ 0,00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1C3-435F-A015-F995C435E563}"/>
                </c:ext>
              </c:extLst>
            </c:dLbl>
            <c:dLbl>
              <c:idx val="1"/>
              <c:layout>
                <c:manualLayout>
                  <c:x val="-4.5022708467408294E-2"/>
                  <c:y val="-0.11503392574266023"/>
                </c:manualLayout>
              </c:layout>
              <c:tx>
                <c:rich>
                  <a:bodyPr/>
                  <a:lstStyle/>
                  <a:p>
                    <a:r>
                      <a:rPr lang="en-US" sz="1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</a:t>
                    </a:r>
                    <a:r>
                      <a:rPr lang="en-US" sz="5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238975207624655E-2"/>
                      <c:h val="9.626197069271978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11C3-435F-A015-F995C435E563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1C3-435F-A015-F995C435E56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1C3-435F-A015-F995C435E56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1C3-435F-A015-F995C435E56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1C3-435F-A015-F995C435E563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1C3-435F-A015-F995C435E56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fld id="{FFE2A7D4-44CA-4702-A3FC-42AA4FEF0422}" type="VALUE">
                      <a:rPr lang="en-US" smtClean="0"/>
                      <a:pPr/>
                      <a:t>[VALOR]</a:t>
                    </a:fld>
                    <a:endParaRPr lang="en-US" sz="600" b="1" i="0" u="none" strike="noStrike" kern="1200" baseline="0" dirty="0">
                      <a:solidFill>
                        <a:srgbClr val="62504F"/>
                      </a:solidFill>
                      <a:latin typeface="Univers" panose="020B0603020202030204" pitchFamily="34" charset="0"/>
                    </a:endParaRP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1C3-435F-A015-F995C435E563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11C3-435F-A015-F995C435E563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1C3-435F-A015-F995C435E5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Planilha1!$B$98:$K$98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Planilha1!$B$99:$K$99</c:f>
              <c:numCache>
                <c:formatCode>_(* #,##0.00_);_(* \(#,##0.00\);_(* "-"??_);_(@_)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C3-435F-A015-F995C435E563}"/>
            </c:ext>
          </c:extLst>
        </c:ser>
        <c:ser>
          <c:idx val="1"/>
          <c:order val="1"/>
          <c:tx>
            <c:strRef>
              <c:f>Planilha1!$A$100</c:f>
              <c:strCache>
                <c:ptCount val="1"/>
                <c:pt idx="0">
                  <c:v>Fornecedores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Planilha1!$B$98:$K$98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Planilha1!$B$100:$K$100</c:f>
              <c:numCache>
                <c:formatCode>_(* #,##0.00_);_(* \(#,##0.00\);_(* "-"??_);_(@_)</c:formatCode>
                <c:ptCount val="10"/>
                <c:pt idx="0">
                  <c:v>11904600.960000001</c:v>
                </c:pt>
                <c:pt idx="1">
                  <c:v>11904600.960000001</c:v>
                </c:pt>
                <c:pt idx="2">
                  <c:v>11904600.960000001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  <c:pt idx="8">
                  <c:v>11904600.960000001</c:v>
                </c:pt>
                <c:pt idx="9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C3-435F-A015-F995C435E5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8067519"/>
        <c:axId val="1258483263"/>
      </c:lineChart>
      <c:catAx>
        <c:axId val="106806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258483263"/>
        <c:crosses val="autoZero"/>
        <c:auto val="1"/>
        <c:lblAlgn val="ctr"/>
        <c:lblOffset val="100"/>
        <c:noMultiLvlLbl val="0"/>
      </c:catAx>
      <c:valAx>
        <c:axId val="125848326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8067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Planilha1!$A$103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Planilha1!$B$102:$K$102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Planilha1!$B$103:$K$103</c:f>
              <c:numCache>
                <c:formatCode>_(* #,##0.00_);_(* \(#,##0.00\);_(* "-"??_);_(@_)</c:formatCode>
                <c:ptCount val="10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  <c:pt idx="8">
                  <c:v>4998800</c:v>
                </c:pt>
                <c:pt idx="9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C9-42DF-8CD4-61C1C59B7D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0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3701301548992392E-4"/>
          <c:y val="0.19432888597258677"/>
          <c:w val="0.99863393334843298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Planilha1!$B$10:$J$10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Planilha1!$B$15:$J$15</c:f>
              <c:numCache>
                <c:formatCode>_(* #,##0.00_);_(* \(#,##0.00\);_(* "-"??_);_(@_)</c:formatCode>
                <c:ptCount val="9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  <c:pt idx="8">
                  <c:v>1562351.8499999999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7-4920-8321-0AC9B0FB87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7276152648081018"/>
          <c:y val="2.02227479665414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271918585457906E-2"/>
          <c:y val="0.17087566173290589"/>
          <c:w val="0.9634561628290842"/>
          <c:h val="0.6889050763145574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Planilha1!$A$38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Planilha1!$B$37:$K$37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Planilha1!$B$38:$K$38</c:f>
              <c:numCache>
                <c:formatCode>General</c:formatCode>
                <c:ptCount val="10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  <c:pt idx="8" formatCode="_-* #,##0.0000_-;\-* #,##0.0000_-;_-* &quot;-&quot;??_-;_-@_-">
                  <c:v>3.85E-2</c:v>
                </c:pt>
                <c:pt idx="9" formatCode="_-* #,##0.0000_-;\-* #,##0.0000_-;_-* &quot;-&quot;??_-;_-@_-">
                  <c:v>3.6600000000000001E-2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B-494F-97BA-6964A0DEEDB3}"/>
            </c:ext>
          </c:extLst>
        </c:ser>
        <c:ser>
          <c:idx val="1"/>
          <c:order val="1"/>
          <c:tx>
            <c:strRef>
              <c:f>Planilha1!$A$39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Planilha1!$B$37:$K$37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Planilha1!$B$39:$K$39</c:f>
              <c:numCache>
                <c:formatCode>General</c:formatCode>
                <c:ptCount val="10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  <c:pt idx="8">
                  <c:v>1.5599999999999999E-2</c:v>
                </c:pt>
                <c:pt idx="9">
                  <c:v>1.38E-2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CB-494F-97BA-6964A0DEEDB3}"/>
            </c:ext>
          </c:extLst>
        </c:ser>
        <c:ser>
          <c:idx val="2"/>
          <c:order val="2"/>
          <c:tx>
            <c:strRef>
              <c:f>Planilha1!$A$40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Planilha1!$B$37:$K$37</c:f>
              <c:numCache>
                <c:formatCode>mmm\-yy</c:formatCode>
                <c:ptCount val="10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</c:numCache>
            </c:numRef>
          </c:cat>
          <c:val>
            <c:numRef>
              <c:f>Planilha1!$B$40:$K$40</c:f>
              <c:numCache>
                <c:formatCode>General</c:formatCode>
                <c:ptCount val="10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  <c:pt idx="8">
                  <c:v>4.0000000000000003E-5</c:v>
                </c:pt>
                <c:pt idx="9">
                  <c:v>4.0000000000000003E-5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CB-494F-97BA-6964A0DEED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(setembro 2025)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até 30.10.2025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setembro de 2025,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30.10.2025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27.03.2025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2718659787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dirty="0">
                          <a:effectLst/>
                          <a:latin typeface="Univers" panose="020B0603020202030204" pitchFamily="34" charset="0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22 de setembro de 2025,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844745-7586-4769-EE21-F275B02CC1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51" t="9180" r="18258" b="12414"/>
          <a:stretch/>
        </p:blipFill>
        <p:spPr>
          <a:xfrm>
            <a:off x="2971800" y="2439010"/>
            <a:ext cx="3144982" cy="2469371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152725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Mariah Castilho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1783" y="839400"/>
            <a:ext cx="8208818" cy="4050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latin typeface="Univers" panose="020B0603020202030204" pitchFamily="34" charset="0"/>
              </a:rPr>
              <a:t>No balanço patrimonial até setembro de 2025, verifica-se a continuidade das tendências já identificadas nos meses anteriores. O ativo circulante voltou a apresentar redução, alcançando R$ 8.319.709,46, o que reforça a estagnação dos recursos de curto prazo e a ausência de reforços de liquidez capazes de sustentar a atividade operacional. Além disso, observa-se nova retração do disponível, que passou de R$ 367.192,91 em agosto para R$ 347.104,98 em setembro, acentuando a limitação do caixa para cobertura imediata das obrigações.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ao passivo, o passivo circulante registrou novo incremento, passando de R$ 219.907.678,44 em agosto para R$ 220.467.309,08 em setembro, representando acréscimo em torno de R$ 559.630,64. Embora a elevação permaneça em patamar progressivo e constante, ela reforça a pressão sobre as obrigações de curto prazo, em cenário já marcado por endividamento expressivo decorrente, sobretudo, de empréstimos e financiamentos.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latin typeface="Univers" panose="020B0603020202030204" pitchFamily="34" charset="0"/>
              </a:rPr>
              <a:t>Por fim, o resultado do exercício manteve-se negativo, com o prejuízo acumulado ampliando-se de R$ 447.175,86 em agosto para R$ 473.588,23 em setembro. Ainda que a variação mensal se mantenha dentro de um ritmo semelhante ao registrado nos meses anteriores, a persistência de resultados deficitários evidencia o enfraquecimento estrutural da performance financeira da companhia, reforçando a necessidade urgente de adoção de medidas efetivas de reestruturação, sob pena de agravamento do risco de comprometimento da continuidade operacional.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334955"/>
              </p:ext>
            </p:extLst>
          </p:nvPr>
        </p:nvGraphicFramePr>
        <p:xfrm>
          <a:off x="553150" y="954880"/>
          <a:ext cx="7902875" cy="3611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568785" y="820313"/>
            <a:ext cx="7887240" cy="266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latin typeface="Univers" panose="020B0603020202030204" pitchFamily="34" charset="0"/>
              </a:rPr>
              <a:t>O faturamento da recuperanda manteve-se em patamar reduzido desde 2024. Em setembro de 2025, a receita bruta totalizou R$ 16.292,05, valor ligeiramente inferior ao registrado em agosto (R$ 18.140,86) e substancialmente menor que o pico observado em julho (R$ 104.822,20). Esse comportamento confirma a oscilação significativa do nível de receitas ao longo do período, evidenciando que o aumento verificado no meio do ano não se consolidou como tendência de recuperação. 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latin typeface="Univers" panose="020B0603020202030204" pitchFamily="34" charset="0"/>
              </a:rPr>
              <a:t>Ademais, embora o montante de receitas de 2025 apresente evolução marginal quando comparado ao exercício anterior, tal desempenho permanece claramente insuficiente para atender às exigências mínimas estabelecidas no Plano de Recuperação Judicial. Até o momento, não se verifica evidência de retomada consistente das atividades nem de expansão sustentável da capacidade de geração de caixa, permanecendo elevado o risco econômico-financeiro e a fragilidade operacional da empresa.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075108"/>
              </p:ext>
            </p:extLst>
          </p:nvPr>
        </p:nvGraphicFramePr>
        <p:xfrm>
          <a:off x="568785" y="3485765"/>
          <a:ext cx="7887240" cy="1263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125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62150" algn="just">
              <a:lnSpc>
                <a:spcPct val="150000"/>
              </a:lnSpc>
            </a:pPr>
            <a:endParaRPr lang="pt-BR" sz="9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marL="12700" marR="7620" indent="1962150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 de 2022 foi de R$ 4.394.547,01, representando 31,38% da receita bruta daquele ano. No entanto, com a drástica queda nas vendas nos anos seguintes, o CMV foi praticamente anulado, uma vez que a receita líquida também despencou. Em 2023, a receita líquida foi nula e, em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SETEMBRO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de 2025, a empresa registrou apenas as receitas de alugueis e serviços, assim, não gerando custos. Tal registro implica apresentar o gráfico em zero.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2462174"/>
              </p:ext>
            </p:extLst>
          </p:nvPr>
        </p:nvGraphicFramePr>
        <p:xfrm>
          <a:off x="834713" y="2410690"/>
          <a:ext cx="7621312" cy="2155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230549" y="738886"/>
            <a:ext cx="8252151" cy="266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71675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Verifica-se que, até setembro de 2025, não houve qualquer alteração no índice de contas a receber, permanecendo zerado desde o exercício de 2024. Tal imobilidade evidencia não apenas a continuidade da redução das vendas a prazo, mas também possíveis entraves na recuperação de valores anteriormente faturados, o que compromete o ingresso de novos recursos financeiros e limita a recomposição da liquidez operacional da companhia.</a:t>
            </a:r>
          </a:p>
          <a:p>
            <a:pPr indent="1971675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às obrigações com fornecedores, os valores mantiveram-se inalterados em R$ 11.904.600,96 durante todo o período analisado, não havendo redução ou renegociação capaz de aliviar o passivo circulante. Nesse cenário, o mês de setembro reforça as dificuldades já observadas até agosto, especialmente diante da nova redução do disponível, que atingiu R$ 9.905,53, demonstrando o esgotamento das fontes imediatas de caixa.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1FD6BB1-F61F-2049-B2E3-6103489B2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3903371"/>
              </p:ext>
            </p:extLst>
          </p:nvPr>
        </p:nvGraphicFramePr>
        <p:xfrm>
          <a:off x="230548" y="3404340"/>
          <a:ext cx="8157750" cy="161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220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do exercício de 2024 não se observou qualquer alteração na evolução dos estoques, que permaneceram inalterados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SETEMBRO de 2025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 montante de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R$ 4.998.800,00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Tal valor continua bastante distante dos números registrados até 2023, quando o saldo girava em torno de R$ 152.021.341,59 (cento e cinquenta e dois milhões, vinte e um mil, trezentos e quarenta e um reais e cinquenta e nove centavos). Essa expressiva redução, já anteriormente assinalada, evidencia não apenas a limitação das vendas em razão das dificuldades operacionais, mas também a inexistência de novos empreendimentos disponíveis para comercialização, reforçando a indicação de eventual paralisação das atividades empresariais.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2855021"/>
              </p:ext>
            </p:extLst>
          </p:nvPr>
        </p:nvGraphicFramePr>
        <p:xfrm>
          <a:off x="671475" y="2974483"/>
          <a:ext cx="7801050" cy="1775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174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setembro de 2025, o imobilizado da recuperanda apresentou reduções sucessivas nos primeiros meses do exercício, com exceção de março, quando houve elevação pontual para R$ 1.704.570,35. A partir de maio, o saldo passou a permanecer estabilizado em R$ 1.562.351,85, valor que se manteve inalterado também nos meses de junho, julho, agosto e setembro.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Esse comportamento confirma a desmobilização parcial de ativos registrada no início do ano, possivelmente destinada à geração de liquidez imediata diante do quadro de severa.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297928"/>
              </p:ext>
            </p:extLst>
          </p:nvPr>
        </p:nvGraphicFramePr>
        <p:xfrm>
          <a:off x="703109" y="2611414"/>
          <a:ext cx="7752916" cy="216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937515"/>
              </p:ext>
            </p:extLst>
          </p:nvPr>
        </p:nvGraphicFramePr>
        <p:xfrm>
          <a:off x="810413" y="1387594"/>
          <a:ext cx="7645612" cy="3362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051724"/>
              </p:ext>
            </p:extLst>
          </p:nvPr>
        </p:nvGraphicFramePr>
        <p:xfrm>
          <a:off x="1339850" y="1174750"/>
          <a:ext cx="6464299" cy="3343545"/>
        </p:xfrm>
        <a:graphic>
          <a:graphicData uri="http://schemas.openxmlformats.org/drawingml/2006/table">
            <a:tbl>
              <a:tblPr/>
              <a:tblGrid>
                <a:gridCol w="571563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899844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083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2720,73%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-393,04%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-392,06%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-5,20%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84250" y="826148"/>
            <a:ext cx="824850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Analisando os dados a recuperanda permanece em situação financeira crítica, com indícios de deterioração contínua de sua condição econômica.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setembro de 2025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faturamento atingiu R$ 16.292,05, representando nova redução em relação a agosto (R$ 18.140,86) e acentuando a retração já verificada após o pico de julho (R$ 104.822,20). A queda de aproximadamente 10,19% em relação ao mês anterior reforça a ausência de trajetória consistente de expansão das receitas, evidenciando que a geração de caixa segue amplamente insuficiente para sustentar as operações correntes ou atender às obrigações assumidas no Plano de Recuperação Judicial.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 tocante ao endividamento, a situação permanece em patamar alarmante. O passivo circulante registrou novo incremento, alcançando R$ 219.011.708,78 em setembro, enquanto o ativo circulante apresentou redução significativa para R$ 8.026.215,67, resultado influenciado, sobretudo, pela queda expressiva no disponível (R$ 9.905,53). Tal descompasso entre o crescimento das obrigações de curto prazo e a diminuição dos ativos realizáveis mantém a companhia em condição de severa iliquidez, incompatível com a continuidade operacional saudável.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21225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87825"/>
              </p:ext>
            </p:extLst>
          </p:nvPr>
        </p:nvGraphicFramePr>
        <p:xfrm>
          <a:off x="810413" y="1030596"/>
          <a:ext cx="6088609" cy="2870809"/>
        </p:xfrm>
        <a:graphic>
          <a:graphicData uri="http://schemas.openxmlformats.org/drawingml/2006/table">
            <a:tbl>
              <a:tblPr/>
              <a:tblGrid>
                <a:gridCol w="659987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15657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91386" y="915050"/>
            <a:ext cx="8543905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resumo do quadro apresentado, verifica-se uma discreta melhora no Índice de Composição de Exigibilidades (CE), que passou de 92,48% em 2024 para 92,41% em 2025, mantendo-se nesse patamar também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setembro.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Ainda que a variação seja mínima, o indicador sugere um pequeno esforço da recuperanda em buscar maior equilíbrio entre as obrigações de curto e longo prazos dentro do passivo total. Esse movimento denota uma tentativa de reorganização na estrutura das fontes de recursos, mesmo diante de um ambiente de elevado endividamento.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contrapartida, os indicadores de liquidez continuam a evidenciar situação extremamente crítica. A Liquidez Geral foi de apenas 0,03, enquanto a Liquidez Corrente e a Liquidez Seca ficaram em 0,03 e 0,00, respectivamente. Tais números reforçam o risco de inadimplemento e demonstram que a recuperanda permanece fortemente dependente de capital de terceiros e da realização de estoques para manter sua atividade operacional mínima.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Ainda mais preocupante é o Índice de Endividamento Geral (EG), que atingiu 2.612,16% em 2025, o que significa que a recuperanda mantém dívidas mais de 26 vezes superiores ao valor de seu patrimônio líquido. Essa condição confirma o cenário de forte descapitalização e eleva substancialmente o risco de inviabilidade da execução do Plano de Recuperação Judicial, caso não sejam implementadas medidas urgentes de reestruturação financeira e operacional.</a:t>
            </a: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Segoe UI" panose="020B0502040204020203" pitchFamily="34" charset="0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270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Diante desse cenário, os resultados até setembro de 2025 confirmam a insuficiência das medidas de recuperação implementadas desde o início do processo. A melhora pontual observada no faturamento ao longo do ano não foi capaz de reverter o desequilíbrio financeiro estrutural, tampouco de restaurar a capacidade de geração de caixa necessária ao cumprimento do Plano de Recuperação Judicial. A persistência dessa tendência negativa agrava o risco de inexecução do Plano, impondo a necessidade urgente de adoção de estratégias mais consistentes de reestruturação econômica, financeira e operacional, sob pena de comprometimento da continuidade da empresa.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Cabe ressaltar que todas as informações e conclusões foram baseadas em documentos fornecidos pela recuperanda, assinados pelo contador da empresa e o responsável da empresa.</a:t>
            </a:r>
            <a:endParaRPr lang="pt-BR" sz="1000" spc="12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Props1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8414E6-E960-4221-8CF2-588582984EAA}">
  <ds:schemaRefs>
    <ds:schemaRef ds:uri="http://purl.org/dc/dcmitype/"/>
    <ds:schemaRef ds:uri="http://schemas.openxmlformats.org/package/2006/metadata/core-properties"/>
    <ds:schemaRef ds:uri="1443cf89-8576-411e-951e-f6aa8c96e8f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56ec34e3-dd96-4f97-98f2-206455ecf8e2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9382</TotalTime>
  <Words>3319</Words>
  <Application>Microsoft Office PowerPoint</Application>
  <PresentationFormat>Apresentação na tela (16:9)</PresentationFormat>
  <Paragraphs>392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Noto Sans</vt:lpstr>
      <vt:lpstr>Calibri</vt:lpstr>
      <vt:lpstr>Arial</vt:lpstr>
      <vt:lpstr>Univers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Fernando Silva</cp:lastModifiedBy>
  <cp:revision>46</cp:revision>
  <cp:lastPrinted>2025-01-13T18:00:21Z</cp:lastPrinted>
  <dcterms:modified xsi:type="dcterms:W3CDTF">2025-11-10T14:24:03Z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