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31"/>
  </p:notesMasterIdLst>
  <p:sldIdLst>
    <p:sldId id="256" r:id="rId5"/>
    <p:sldId id="257" r:id="rId6"/>
    <p:sldId id="258" r:id="rId7"/>
    <p:sldId id="268" r:id="rId8"/>
    <p:sldId id="259" r:id="rId9"/>
    <p:sldId id="263" r:id="rId10"/>
    <p:sldId id="278" r:id="rId11"/>
    <p:sldId id="271" r:id="rId12"/>
    <p:sldId id="279" r:id="rId13"/>
    <p:sldId id="280" r:id="rId14"/>
    <p:sldId id="281" r:id="rId15"/>
    <p:sldId id="282" r:id="rId16"/>
    <p:sldId id="283" r:id="rId17"/>
    <p:sldId id="284" r:id="rId18"/>
    <p:sldId id="290" r:id="rId19"/>
    <p:sldId id="285" r:id="rId20"/>
    <p:sldId id="289" r:id="rId21"/>
    <p:sldId id="286" r:id="rId22"/>
    <p:sldId id="287" r:id="rId23"/>
    <p:sldId id="295" r:id="rId24"/>
    <p:sldId id="296" r:id="rId25"/>
    <p:sldId id="291" r:id="rId26"/>
    <p:sldId id="292" r:id="rId27"/>
    <p:sldId id="293" r:id="rId28"/>
    <p:sldId id="294" r:id="rId29"/>
    <p:sldId id="267" r:id="rId30"/>
  </p:sldIdLst>
  <p:sldSz cx="9144000" cy="5143500" type="screen16x9"/>
  <p:notesSz cx="6797675" cy="9926638"/>
  <p:embeddedFontLst>
    <p:embeddedFont>
      <p:font typeface="Noto Sans" panose="020B0502040504020204" pitchFamily="34" charset="0"/>
      <p:regular r:id="rId32"/>
      <p:bold r:id="rId33"/>
      <p:italic r:id="rId34"/>
      <p:boldItalic r:id="rId35"/>
    </p:embeddedFont>
    <p:embeddedFont>
      <p:font typeface="Univers" panose="020B0603020202030204" pitchFamily="3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504E"/>
    <a:srgbClr val="00FF00"/>
    <a:srgbClr val="905748"/>
    <a:srgbClr val="62504F"/>
    <a:srgbClr val="E8E1DC"/>
    <a:srgbClr val="BDB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059075-33A9-4CCC-930A-68F90C16FED7}">
  <a:tblStyle styleId="{44059075-33A9-4CCC-930A-68F90C16FED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756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C&#243;pia%20de%202025%2005%20Indices%20CR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C&#243;pia%20de%202025%2005%20Indices%20CR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C&#243;pia%20de%202025%2005%20Indices%20CR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C&#243;pia%20de%202025%2005%20Indices%20CRB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C&#243;pia%20de%202025%2005%20Indices%20CRB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C&#243;pia%20de%202025%2005%20Indices%20CRB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C&#243;pia%20de%202025%2005%20Indices%20CRB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62504E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200"/>
              <a:t>BALANÇO PATRIMONIAL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62504E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Planilha1!$B$10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Planilha1!$B$11:$B$20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2444090.65</c:v>
                </c:pt>
                <c:pt idx="4">
                  <c:v>11904600.960000001</c:v>
                </c:pt>
                <c:pt idx="5">
                  <c:v>185457029.44</c:v>
                </c:pt>
                <c:pt idx="6">
                  <c:v>16142127.59</c:v>
                </c:pt>
                <c:pt idx="7">
                  <c:v>8709406.5399999991</c:v>
                </c:pt>
                <c:pt idx="8">
                  <c:v>218295195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AD-4D8E-B084-EDAD3DDC1AB6}"/>
            </c:ext>
          </c:extLst>
        </c:ser>
        <c:ser>
          <c:idx val="1"/>
          <c:order val="1"/>
          <c:tx>
            <c:strRef>
              <c:f>Planilha1!$C$10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Planilha1!$C$11:$C$20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1580874.69</c:v>
                </c:pt>
                <c:pt idx="4">
                  <c:v>11904200.960000001</c:v>
                </c:pt>
                <c:pt idx="5">
                  <c:v>185457029.44</c:v>
                </c:pt>
                <c:pt idx="6">
                  <c:v>16164625.35</c:v>
                </c:pt>
                <c:pt idx="7">
                  <c:v>8514909.5399999991</c:v>
                </c:pt>
                <c:pt idx="8">
                  <c:v>218317292.12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AD-4D8E-B084-EDAD3DDC1AB6}"/>
            </c:ext>
          </c:extLst>
        </c:ser>
        <c:ser>
          <c:idx val="2"/>
          <c:order val="2"/>
          <c:tx>
            <c:strRef>
              <c:f>Planilha1!$D$10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Planilha1!$D$11:$D$20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1571613.27</c:v>
                </c:pt>
                <c:pt idx="4">
                  <c:v>11904200.960000001</c:v>
                </c:pt>
                <c:pt idx="5">
                  <c:v>185482961.93000001</c:v>
                </c:pt>
                <c:pt idx="6">
                  <c:v>16184829.109999999</c:v>
                </c:pt>
                <c:pt idx="7">
                  <c:v>8410976.8699999992</c:v>
                </c:pt>
                <c:pt idx="8">
                  <c:v>218363428.37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D-4D8E-B084-EDAD3DDC1AB6}"/>
            </c:ext>
          </c:extLst>
        </c:ser>
        <c:ser>
          <c:idx val="3"/>
          <c:order val="3"/>
          <c:tx>
            <c:strRef>
              <c:f>Planilha1!$E$10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Planilha1!$E$11:$E$20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1704570.3499999999</c:v>
                </c:pt>
                <c:pt idx="4">
                  <c:v>11904600.960000001</c:v>
                </c:pt>
                <c:pt idx="5">
                  <c:v>185512109.15000001</c:v>
                </c:pt>
                <c:pt idx="6">
                  <c:v>16215481.450000001</c:v>
                </c:pt>
                <c:pt idx="7">
                  <c:v>8401498.8699999992</c:v>
                </c:pt>
                <c:pt idx="8">
                  <c:v>218423627.93000001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AD-4D8E-B084-EDAD3DDC1AB6}"/>
            </c:ext>
          </c:extLst>
        </c:ser>
        <c:ser>
          <c:idx val="4"/>
          <c:order val="4"/>
          <c:tx>
            <c:strRef>
              <c:f>Planilha1!$F$10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Planilha1!$F$11:$F$20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185546468.97999999</c:v>
                </c:pt>
                <c:pt idx="6">
                  <c:v>16248594.210000001</c:v>
                </c:pt>
                <c:pt idx="7">
                  <c:v>8410976.8699999992</c:v>
                </c:pt>
                <c:pt idx="8">
                  <c:v>218491100.52000001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AD-4D8E-B084-EDAD3DDC1AB6}"/>
            </c:ext>
          </c:extLst>
        </c:ser>
        <c:ser>
          <c:idx val="5"/>
          <c:order val="5"/>
          <c:tx>
            <c:strRef>
              <c:f>Planilha1!$G$10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Planilha1!$G$11:$G$20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185547169.47999999</c:v>
                </c:pt>
                <c:pt idx="6">
                  <c:v>16275039.970000001</c:v>
                </c:pt>
                <c:pt idx="7">
                  <c:v>8410976.8699999992</c:v>
                </c:pt>
                <c:pt idx="8">
                  <c:v>218517246.78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5AD-4D8E-B084-EDAD3DDC1AB6}"/>
            </c:ext>
          </c:extLst>
        </c:ser>
        <c:ser>
          <c:idx val="6"/>
          <c:order val="6"/>
          <c:tx>
            <c:strRef>
              <c:f>Planilha1!$H$10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accent1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Planilha1!$H$11:$H$20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16323675.450000001</c:v>
                </c:pt>
                <c:pt idx="7">
                  <c:v>8410976.8699999992</c:v>
                </c:pt>
                <c:pt idx="8">
                  <c:v>218594667.75999999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AD-4D8E-B084-EDAD3DDC1AB6}"/>
            </c:ext>
          </c:extLst>
        </c:ser>
        <c:ser>
          <c:idx val="7"/>
          <c:order val="7"/>
          <c:tx>
            <c:strRef>
              <c:f>Planilha1!$I$10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accent2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Planilha1!$I$11:$I$20</c:f>
              <c:numCache>
                <c:formatCode>_(* #,##0.00_);_(* \(#,##0.00\);_(* "-"??_);_(@_)</c:formatCode>
                <c:ptCount val="9"/>
                <c:pt idx="0">
                  <c:v>391651.62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16316835.039999999</c:v>
                </c:pt>
                <c:pt idx="7">
                  <c:v>8407961.7599999998</c:v>
                </c:pt>
                <c:pt idx="8">
                  <c:v>219003598.61000001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5AD-4D8E-B084-EDAD3DDC1A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41708815"/>
        <c:axId val="341719855"/>
        <c:axId val="0"/>
      </c:bar3DChart>
      <c:catAx>
        <c:axId val="3417088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1719855"/>
        <c:crosses val="autoZero"/>
        <c:auto val="1"/>
        <c:lblAlgn val="ctr"/>
        <c:lblOffset val="100"/>
        <c:noMultiLvlLbl val="0"/>
      </c:catAx>
      <c:valAx>
        <c:axId val="34171985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3417088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600" b="0" i="0" u="none" strike="noStrike" kern="1200" baseline="0">
                <a:solidFill>
                  <a:srgbClr val="62504E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0283284176568758E-2"/>
          <c:y val="0.93181525629887052"/>
          <c:w val="0.96486610421234087"/>
          <c:h val="4.6999687228496956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E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E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62504E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7330403395092106E-2"/>
          <c:y val="0.18969925634295715"/>
          <c:w val="0.98266946892762708"/>
          <c:h val="0.69827172645086033"/>
        </c:manualLayout>
      </c:layout>
      <c:lineChart>
        <c:grouping val="stacked"/>
        <c:varyColors val="0"/>
        <c:ser>
          <c:idx val="0"/>
          <c:order val="0"/>
          <c:tx>
            <c:strRef>
              <c:f>Planilha1!$A$91</c:f>
              <c:strCache>
                <c:ptCount val="1"/>
                <c:pt idx="0">
                  <c:v>FATURAMENTO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E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Planilha1!$B$90:$I$90</c:f>
              <c:numCache>
                <c:formatCode>mmm\-yy</c:formatCode>
                <c:ptCount val="8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</c:numCache>
            </c:numRef>
          </c:cat>
          <c:val>
            <c:numRef>
              <c:f>Planilha1!$B$91:$I$91</c:f>
              <c:numCache>
                <c:formatCode>_(* #,##0.00_);_(* \(#,##0.00\);_(* "-"??_);_(@_)</c:formatCode>
                <c:ptCount val="8"/>
                <c:pt idx="0">
                  <c:v>74909.97</c:v>
                </c:pt>
                <c:pt idx="1">
                  <c:v>8012.82</c:v>
                </c:pt>
                <c:pt idx="2">
                  <c:v>16106.86</c:v>
                </c:pt>
                <c:pt idx="3" formatCode="_(&quot;R$&quot;* #,##0.00_);_(&quot;R$&quot;* \(#,##0.00\);_(&quot;R$&quot;* &quot;-&quot;??_);_(@_)">
                  <c:v>16456.66</c:v>
                </c:pt>
                <c:pt idx="4" formatCode="_(&quot;R$&quot;* #,##0.00_);_(&quot;R$&quot;* \(#,##0.00\);_(&quot;R$&quot;* &quot;-&quot;??_);_(@_)">
                  <c:v>24754.82</c:v>
                </c:pt>
                <c:pt idx="5" formatCode="_(&quot;R$&quot;* #,##0.00_);_(&quot;R$&quot;* \(#,##0.00\);_(&quot;R$&quot;* &quot;-&quot;??_);_(@_)">
                  <c:v>60011.75</c:v>
                </c:pt>
                <c:pt idx="6" formatCode="_(&quot;R$&quot;* #,##0.00_);_(&quot;R$&quot;* \(#,##0.00\);_(&quot;R$&quot;* &quot;-&quot;??_);_(@_)">
                  <c:v>74239.72</c:v>
                </c:pt>
                <c:pt idx="7" formatCode="_(&quot;R$&quot;* #,##0.00_);_(&quot;R$&quot;* \(#,##0.00\);_(&quot;R$&quot;* &quot;-&quot;??_);_(@_)">
                  <c:v>104822.2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59-4A89-BDDA-67CFCC24423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9073119"/>
        <c:axId val="1069071199"/>
      </c:lineChart>
      <c:catAx>
        <c:axId val="1069073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E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069071199"/>
        <c:crosses val="autoZero"/>
        <c:auto val="1"/>
        <c:lblAlgn val="ctr"/>
        <c:lblOffset val="100"/>
        <c:noMultiLvlLbl val="0"/>
      </c:catAx>
      <c:valAx>
        <c:axId val="106907119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9073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E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62504E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200"/>
              <a:t>Custo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62504E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Planilha1!$B$60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A09A-46DE-A8EE-C3628A5D14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E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Planilha1!$B$68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9A-46DE-A8EE-C3628A5D149E}"/>
            </c:ext>
          </c:extLst>
        </c:ser>
        <c:ser>
          <c:idx val="1"/>
          <c:order val="1"/>
          <c:tx>
            <c:strRef>
              <c:f>Planilha1!$C$60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A09A-46DE-A8EE-C3628A5D14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E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Planilha1!$C$68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9A-46DE-A8EE-C3628A5D149E}"/>
            </c:ext>
          </c:extLst>
        </c:ser>
        <c:ser>
          <c:idx val="2"/>
          <c:order val="2"/>
          <c:tx>
            <c:strRef>
              <c:f>Planilha1!$D$60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A09A-46DE-A8EE-C3628A5D14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E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Planilha1!$D$68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9A-46DE-A8EE-C3628A5D149E}"/>
            </c:ext>
          </c:extLst>
        </c:ser>
        <c:ser>
          <c:idx val="3"/>
          <c:order val="3"/>
          <c:tx>
            <c:strRef>
              <c:f>Planilha1!$E$60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A09A-46DE-A8EE-C3628A5D14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E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Planilha1!$E$68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9A-46DE-A8EE-C3628A5D149E}"/>
            </c:ext>
          </c:extLst>
        </c:ser>
        <c:ser>
          <c:idx val="4"/>
          <c:order val="4"/>
          <c:tx>
            <c:strRef>
              <c:f>Planilha1!$F$60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A09A-46DE-A8EE-C3628A5D14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E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Planilha1!$F$68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9A-46DE-A8EE-C3628A5D149E}"/>
            </c:ext>
          </c:extLst>
        </c:ser>
        <c:ser>
          <c:idx val="5"/>
          <c:order val="5"/>
          <c:tx>
            <c:strRef>
              <c:f>Planilha1!$G$60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A09A-46DE-A8EE-C3628A5D14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E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Planilha1!$G$68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9A-46DE-A8EE-C3628A5D149E}"/>
            </c:ext>
          </c:extLst>
        </c:ser>
        <c:ser>
          <c:idx val="6"/>
          <c:order val="6"/>
          <c:tx>
            <c:strRef>
              <c:f>Planilha1!$H$60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A09A-46DE-A8EE-C3628A5D14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E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Planilha1!$H$68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09A-46DE-A8EE-C3628A5D149E}"/>
            </c:ext>
          </c:extLst>
        </c:ser>
        <c:ser>
          <c:idx val="7"/>
          <c:order val="7"/>
          <c:tx>
            <c:strRef>
              <c:f>Planilha1!$I$60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A09A-46DE-A8EE-C3628A5D14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E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Planilha1!$I$68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09A-46DE-A8EE-C3628A5D149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245020000"/>
        <c:axId val="1245029120"/>
      </c:barChart>
      <c:catAx>
        <c:axId val="1245020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45029120"/>
        <c:crosses val="autoZero"/>
        <c:auto val="1"/>
        <c:lblAlgn val="ctr"/>
        <c:lblOffset val="100"/>
        <c:noMultiLvlLbl val="0"/>
      </c:catAx>
      <c:valAx>
        <c:axId val="12450291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24502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3552568918298354E-2"/>
          <c:y val="0.88120940475794773"/>
          <c:w val="0.90292835981323127"/>
          <c:h val="8.6318663008673677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E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E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200"/>
              <a:t>CONTAS A PAGAR X RECEBER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6111111111111108E-2"/>
          <c:y val="0.23891879429366256"/>
          <c:w val="0.93888888888888888"/>
          <c:h val="0.54777878491924958"/>
        </c:manualLayout>
      </c:layout>
      <c:lineChart>
        <c:grouping val="standard"/>
        <c:varyColors val="0"/>
        <c:ser>
          <c:idx val="0"/>
          <c:order val="0"/>
          <c:tx>
            <c:strRef>
              <c:f>Planilha1!$A$98</c:f>
              <c:strCache>
                <c:ptCount val="1"/>
                <c:pt idx="0">
                  <c:v>Contas a Receber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DF7-4FF0-9ECB-1CAC30F8308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DF7-4FF0-9ECB-1CAC30F8308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fld id="{4A258C6E-8A37-42EC-BD24-B6DC2B7FA558}" type="VALUE">
                      <a:rPr lang="en-US" smtClean="0"/>
                      <a:pPr/>
                      <a:t>[VALOR]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DF7-4FF0-9ECB-1CAC30F8308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fld id="{807A30BB-61F7-4C6A-A92A-35C20641D349}" type="VALUE">
                      <a:rPr lang="en-US" smtClean="0"/>
                      <a:pPr/>
                      <a:t>[VALOR]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DF7-4FF0-9ECB-1CAC30F8308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9DF7-4FF0-9ECB-1CAC30F8308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DF7-4FF0-9ECB-1CAC30F8308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DF7-4FF0-9ECB-1CAC30F8308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9DF7-4FF0-9ECB-1CAC30F830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Planilha1!$B$97:$I$97</c:f>
              <c:numCache>
                <c:formatCode>mmm\-yy</c:formatCode>
                <c:ptCount val="8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</c:numCache>
            </c:numRef>
          </c:cat>
          <c:val>
            <c:numRef>
              <c:f>Planilha1!$B$98:$I$98</c:f>
              <c:numCache>
                <c:formatCode>_(* #,##0.00_);_(* \(#,##0.00\);_(* "-"??_);_(@_)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F7-4FF0-9ECB-1CAC30F83084}"/>
            </c:ext>
          </c:extLst>
        </c:ser>
        <c:ser>
          <c:idx val="1"/>
          <c:order val="1"/>
          <c:tx>
            <c:strRef>
              <c:f>Planilha1!$A$99</c:f>
              <c:strCache>
                <c:ptCount val="1"/>
                <c:pt idx="0">
                  <c:v>Fornecedores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Planilha1!$B$97:$I$97</c:f>
              <c:numCache>
                <c:formatCode>mmm\-yy</c:formatCode>
                <c:ptCount val="8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</c:numCache>
            </c:numRef>
          </c:cat>
          <c:val>
            <c:numRef>
              <c:f>Planilha1!$B$99:$I$99</c:f>
              <c:numCache>
                <c:formatCode>_(* #,##0.00_);_(* \(#,##0.00\);_(* "-"??_);_(@_)</c:formatCode>
                <c:ptCount val="8"/>
                <c:pt idx="0">
                  <c:v>11904600.960000001</c:v>
                </c:pt>
                <c:pt idx="1">
                  <c:v>11904600.960000001</c:v>
                </c:pt>
                <c:pt idx="2">
                  <c:v>11904600.960000001</c:v>
                </c:pt>
                <c:pt idx="3">
                  <c:v>11904600.960000001</c:v>
                </c:pt>
                <c:pt idx="4">
                  <c:v>11904600.960000001</c:v>
                </c:pt>
                <c:pt idx="5">
                  <c:v>11904600.960000001</c:v>
                </c:pt>
                <c:pt idx="6">
                  <c:v>11904600.960000001</c:v>
                </c:pt>
                <c:pt idx="7">
                  <c:v>11904600.960000001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F7-4FF0-9ECB-1CAC30F8308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8067519"/>
        <c:axId val="1258483263"/>
      </c:lineChart>
      <c:catAx>
        <c:axId val="1068067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258483263"/>
        <c:crosses val="autoZero"/>
        <c:auto val="1"/>
        <c:lblAlgn val="ctr"/>
        <c:lblOffset val="100"/>
        <c:noMultiLvlLbl val="0"/>
      </c:catAx>
      <c:valAx>
        <c:axId val="1258483263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8067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320962374494848"/>
          <c:y val="0.90107595088556602"/>
          <c:w val="0.25358075251010304"/>
          <c:h val="9.8924049114433962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layout>
        <c:manualLayout>
          <c:xMode val="edge"/>
          <c:yMode val="edge"/>
          <c:x val="0.42357939765304359"/>
          <c:y val="1.21036011072412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Planilha1!$A$102</c:f>
              <c:strCache>
                <c:ptCount val="1"/>
                <c:pt idx="0">
                  <c:v>ESTOQUE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Planilha1!$B$101:$I$101</c:f>
              <c:numCache>
                <c:formatCode>mmm\-yy</c:formatCode>
                <c:ptCount val="8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</c:numCache>
            </c:numRef>
          </c:cat>
          <c:val>
            <c:numRef>
              <c:f>Planilha1!$B$102:$I$102</c:f>
              <c:numCache>
                <c:formatCode>_(* #,##0.00_);_(* \(#,##0.00\);_(* "-"??_);_(@_)</c:formatCode>
                <c:ptCount val="8"/>
                <c:pt idx="0">
                  <c:v>4998800</c:v>
                </c:pt>
                <c:pt idx="1">
                  <c:v>4998800</c:v>
                </c:pt>
                <c:pt idx="2">
                  <c:v>4998800</c:v>
                </c:pt>
                <c:pt idx="3">
                  <c:v>4998800</c:v>
                </c:pt>
                <c:pt idx="4">
                  <c:v>4998800</c:v>
                </c:pt>
                <c:pt idx="5">
                  <c:v>4998800</c:v>
                </c:pt>
                <c:pt idx="6">
                  <c:v>4998800</c:v>
                </c:pt>
                <c:pt idx="7">
                  <c:v>4998800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A0-4BB9-A57E-975F7B6A49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76903327"/>
        <c:axId val="1776903807"/>
        <c:axId val="0"/>
      </c:bar3DChart>
      <c:catAx>
        <c:axId val="177690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76903807"/>
        <c:crosses val="autoZero"/>
        <c:auto val="1"/>
        <c:lblAlgn val="ctr"/>
        <c:lblOffset val="100"/>
        <c:noMultiLvlLbl val="0"/>
      </c:catAx>
      <c:valAx>
        <c:axId val="1776903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7690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62504E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en-US" sz="1200"/>
              <a:t>IMOBILIZADO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62504E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3701301548992392E-4"/>
          <c:y val="0.19432888597258677"/>
          <c:w val="0.96587206671657477"/>
          <c:h val="0.6982717264508603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Planilha1!$A$15</c:f>
              <c:strCache>
                <c:ptCount val="1"/>
                <c:pt idx="0">
                  <c:v>imobilizado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E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Planilha1!$B$10:$I$10</c:f>
              <c:numCache>
                <c:formatCode>mmm\-yy</c:formatCode>
                <c:ptCount val="8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</c:numCache>
            </c:numRef>
          </c:cat>
          <c:val>
            <c:numRef>
              <c:f>Planilha1!$B$15:$I$15</c:f>
              <c:numCache>
                <c:formatCode>_(* #,##0.00_);_(* \(#,##0.00\);_(* "-"??_);_(@_)</c:formatCode>
                <c:ptCount val="8"/>
                <c:pt idx="0">
                  <c:v>2444090.65</c:v>
                </c:pt>
                <c:pt idx="1">
                  <c:v>1580874.69</c:v>
                </c:pt>
                <c:pt idx="2">
                  <c:v>1571613.27</c:v>
                </c:pt>
                <c:pt idx="3">
                  <c:v>1704570.3499999999</c:v>
                </c:pt>
                <c:pt idx="4">
                  <c:v>1562351.8499999999</c:v>
                </c:pt>
                <c:pt idx="5">
                  <c:v>1562351.8499999999</c:v>
                </c:pt>
                <c:pt idx="6">
                  <c:v>1562351.8499999999</c:v>
                </c:pt>
                <c:pt idx="7">
                  <c:v>1562351.8499999999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17-4B8D-A7B0-1872FC2227D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53510175"/>
        <c:axId val="1753511615"/>
        <c:axId val="0"/>
      </c:bar3DChart>
      <c:catAx>
        <c:axId val="1753510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E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53511615"/>
        <c:crosses val="autoZero"/>
        <c:auto val="1"/>
        <c:lblAlgn val="ctr"/>
        <c:lblOffset val="100"/>
        <c:noMultiLvlLbl val="0"/>
      </c:catAx>
      <c:valAx>
        <c:axId val="175351161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53510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E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400"/>
              <a:t>ÍNDICE DE LIQUIDEZ</a:t>
            </a:r>
          </a:p>
        </c:rich>
      </c:tx>
      <c:layout>
        <c:manualLayout>
          <c:xMode val="edge"/>
          <c:yMode val="edge"/>
          <c:x val="0.3727621678231402"/>
          <c:y val="2.552642668757952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Planilha1!$A$37</c:f>
              <c:strCache>
                <c:ptCount val="1"/>
                <c:pt idx="0">
                  <c:v>CORRENTE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Planilha1!$B$36:$I$36</c:f>
              <c:numCache>
                <c:formatCode>mmm\-yy</c:formatCode>
                <c:ptCount val="8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</c:numCache>
            </c:numRef>
          </c:cat>
          <c:val>
            <c:numRef>
              <c:f>Planilha1!$B$37:$I$37</c:f>
              <c:numCache>
                <c:formatCode>General</c:formatCode>
                <c:ptCount val="8"/>
                <c:pt idx="0">
                  <c:v>0.04</c:v>
                </c:pt>
                <c:pt idx="1">
                  <c:v>3.9E-2</c:v>
                </c:pt>
                <c:pt idx="2" formatCode="_-* #,##0.0000_-;\-* #,##0.0000_-;_-* &quot;-&quot;??_-;_-@_-">
                  <c:v>3.85E-2</c:v>
                </c:pt>
                <c:pt idx="3" formatCode="_-* #,##0.0000_-;\-* #,##0.0000_-;_-* &quot;-&quot;??_-;_-@_-">
                  <c:v>3.85E-2</c:v>
                </c:pt>
                <c:pt idx="4" formatCode="_-* #,##0.0000_-;\-* #,##0.0000_-;_-* &quot;-&quot;??_-;_-@_-">
                  <c:v>3.85E-2</c:v>
                </c:pt>
                <c:pt idx="5" formatCode="_-* #,##0.0000_-;\-* #,##0.0000_-;_-* &quot;-&quot;??_-;_-@_-">
                  <c:v>3.85E-2</c:v>
                </c:pt>
                <c:pt idx="6" formatCode="_-* #,##0.0000_-;\-* #,##0.0000_-;_-* &quot;-&quot;??_-;_-@_-">
                  <c:v>3.85E-2</c:v>
                </c:pt>
                <c:pt idx="7" formatCode="_-* #,##0.0000_-;\-* #,##0.0000_-;_-* &quot;-&quot;??_-;_-@_-">
                  <c:v>3.8399999999999997E-2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9D-4F1E-8D16-5D567A52EB12}"/>
            </c:ext>
          </c:extLst>
        </c:ser>
        <c:ser>
          <c:idx val="1"/>
          <c:order val="1"/>
          <c:tx>
            <c:strRef>
              <c:f>Planilha1!$A$38</c:f>
              <c:strCache>
                <c:ptCount val="1"/>
                <c:pt idx="0">
                  <c:v>SECA 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Planilha1!$B$36:$I$36</c:f>
              <c:numCache>
                <c:formatCode>mmm\-yy</c:formatCode>
                <c:ptCount val="8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</c:numCache>
            </c:numRef>
          </c:cat>
          <c:val>
            <c:numRef>
              <c:f>Planilha1!$B$38:$I$38</c:f>
              <c:numCache>
                <c:formatCode>General</c:formatCode>
                <c:ptCount val="8"/>
                <c:pt idx="0">
                  <c:v>0.02</c:v>
                </c:pt>
                <c:pt idx="1">
                  <c:v>1.61E-2</c:v>
                </c:pt>
                <c:pt idx="2">
                  <c:v>1.5599999999999999E-2</c:v>
                </c:pt>
                <c:pt idx="3">
                  <c:v>1.5599999999999999E-2</c:v>
                </c:pt>
                <c:pt idx="4">
                  <c:v>1.5599999999999999E-2</c:v>
                </c:pt>
                <c:pt idx="5">
                  <c:v>1.5599999999999999E-2</c:v>
                </c:pt>
                <c:pt idx="6">
                  <c:v>1.5599999999999999E-2</c:v>
                </c:pt>
                <c:pt idx="7">
                  <c:v>1.5599999999999999E-2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9D-4F1E-8D16-5D567A52EB12}"/>
            </c:ext>
          </c:extLst>
        </c:ser>
        <c:ser>
          <c:idx val="2"/>
          <c:order val="2"/>
          <c:tx>
            <c:strRef>
              <c:f>Planilha1!$A$39</c:f>
              <c:strCache>
                <c:ptCount val="1"/>
                <c:pt idx="0">
                  <c:v>IMEDIATA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Planilha1!$B$36:$I$36</c:f>
              <c:numCache>
                <c:formatCode>mmm\-yy</c:formatCode>
                <c:ptCount val="8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</c:numCache>
            </c:numRef>
          </c:cat>
          <c:val>
            <c:numRef>
              <c:f>Planilha1!$B$39:$I$39</c:f>
              <c:numCache>
                <c:formatCode>General</c:formatCode>
                <c:ptCount val="8"/>
                <c:pt idx="0">
                  <c:v>4.5500000000000001E-5</c:v>
                </c:pt>
                <c:pt idx="1">
                  <c:v>4.5500000000000001E-5</c:v>
                </c:pt>
                <c:pt idx="2">
                  <c:v>4.5500000000000001E-5</c:v>
                </c:pt>
                <c:pt idx="3">
                  <c:v>4.5500000000000001E-5</c:v>
                </c:pt>
                <c:pt idx="4">
                  <c:v>4.5500000000000001E-5</c:v>
                </c:pt>
                <c:pt idx="5">
                  <c:v>4.5500000000000001E-5</c:v>
                </c:pt>
                <c:pt idx="6">
                  <c:v>4.5500000000000001E-5</c:v>
                </c:pt>
                <c:pt idx="7">
                  <c:v>1.8E-3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9D-4F1E-8D16-5D567A52EB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473983"/>
        <c:axId val="1474463"/>
        <c:axId val="0"/>
      </c:bar3DChart>
      <c:catAx>
        <c:axId val="147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474463"/>
        <c:crosses val="autoZero"/>
        <c:auto val="1"/>
        <c:lblAlgn val="ctr"/>
        <c:lblOffset val="100"/>
        <c:noMultiLvlLbl val="0"/>
      </c:catAx>
      <c:valAx>
        <c:axId val="147446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3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0110969e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e0110969e1_0_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946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e0b5ff1f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e0b5ff1fbc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4290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5109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6209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0540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8235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0441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007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282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8077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8202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98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884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9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320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7488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1343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1109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97208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69096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e0c620e04f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e0c620e04f_0_21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8322" y="221064"/>
            <a:ext cx="1644928" cy="68883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680750" y="-45400"/>
            <a:ext cx="930300" cy="21486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486590" y="3608008"/>
            <a:ext cx="3932168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b="1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Proc. nº 1000127-86.2024.8.26.0354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Mensal de Atividades (julho 2025)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de Andamento Processual atualizado até 30.07.2025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480307" y="3608008"/>
            <a:ext cx="157800" cy="15975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FE11F929-C91B-6574-CE7F-CBF9C832A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602" y="843959"/>
            <a:ext cx="2567456" cy="25674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256800" y="219300"/>
            <a:ext cx="8630400" cy="4704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431125" y="459700"/>
            <a:ext cx="177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C4B6AB"/>
                </a:solidFill>
                <a:latin typeface="Noto Sans"/>
                <a:ea typeface="Noto Sans"/>
                <a:cs typeface="Noto Sans"/>
                <a:sym typeface="Noto Sans"/>
              </a:rPr>
              <a:t>ÍNDICE</a:t>
            </a:r>
            <a:endParaRPr sz="2500" b="1" dirty="0">
              <a:solidFill>
                <a:srgbClr val="C4B6AB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8002700" y="-60500"/>
            <a:ext cx="635400" cy="1762200"/>
          </a:xfrm>
          <a:prstGeom prst="rect">
            <a:avLst/>
          </a:prstGeom>
          <a:solidFill>
            <a:srgbClr val="C4B6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033200" y="810325"/>
            <a:ext cx="4969500" cy="2909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HISTÓRICO PROCESSUAL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REUNIÃO PERIÓDICA E VISITA A EMPRESA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INFORMAÇÕES ECONOMICAS E FINANCEIRAS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462500" y="-60500"/>
            <a:ext cx="97200" cy="10059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pSp>
        <p:nvGrpSpPr>
          <p:cNvPr id="67" name="Google Shape;67;p14"/>
          <p:cNvGrpSpPr/>
          <p:nvPr/>
        </p:nvGrpSpPr>
        <p:grpSpPr>
          <a:xfrm>
            <a:off x="2622600" y="876650"/>
            <a:ext cx="255900" cy="2695854"/>
            <a:chOff x="2622600" y="876650"/>
            <a:chExt cx="255900" cy="2710688"/>
          </a:xfrm>
        </p:grpSpPr>
        <p:sp>
          <p:nvSpPr>
            <p:cNvPr id="68" name="Google Shape;68;p14"/>
            <p:cNvSpPr/>
            <p:nvPr/>
          </p:nvSpPr>
          <p:spPr>
            <a:xfrm>
              <a:off x="2622600" y="87665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2622600" y="137430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2622600" y="183387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2622600" y="2346913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2622600" y="284922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2622600" y="3331438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6" name="Google Shape;76;p14"/>
          <p:cNvSpPr txBox="1"/>
          <p:nvPr/>
        </p:nvSpPr>
        <p:spPr>
          <a:xfrm>
            <a:off x="2561706" y="810325"/>
            <a:ext cx="418500" cy="315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699" y="4325199"/>
            <a:ext cx="986563" cy="40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014924" y="1259341"/>
            <a:ext cx="7498211" cy="208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ao MM. Juízo, interessados e credores, o Relatório das Atividades da Recuperanda relativamente ao mês de junho de 2025, conforme determinado no art. 22, inciso II, alínea “c” da Lei 11.101/2005;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o Relatório de Andamento Processual até 30.06.2025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a situação econômico-financeira;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os resultados apresentados.</a:t>
            </a: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385455" y="677135"/>
            <a:ext cx="7070420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748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grupo econômico formado pela empresa CRB, com mais de 19 anos de atuação no setor de incorporações imobiliárias, tendo concluído mais de 10 empreendimentos em Sorocaba, com um total superior a 844 unidades entregues apresentou pedido de Recuperação Judicial na data de 15.08.2024, cujo deferimento do processamento se deu em 18.10.2024.</a:t>
            </a:r>
          </a:p>
          <a:p>
            <a:pPr indent="197485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Conforme se verificou nos meses que se seguiram, a CRB enfrenta  um cenário de desafiador e de instabilidade, decorrente de condições adversas do mercado e de desafios econômicos e jurídicos que comprometem sua saúde financeira. Apesar de seu histórico de sucesso e sua relevância no cenário econômico local, a empresa se vê ameaçada por dificuldades de fluxo de caixa e por pendências com credores.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Esta Administradora Judicial, pautada pelos deveres insculpidos no art. 22 e </a:t>
            </a:r>
            <a:r>
              <a:rPr lang="pt-BR" sz="1000" spc="120" dirty="0" err="1">
                <a:solidFill>
                  <a:srgbClr val="62504F"/>
                </a:solidFill>
                <a:latin typeface="Univers" panose="020B0603020202030204" pitchFamily="34" charset="0"/>
              </a:rPr>
              <a:t>ss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da Lei 11.101/05, bem como sendo uma indutora de boas práticas, permanece diligentemente fiscalizando as atividades da recuperanda e apresenta o seguinte relatório, a seguir. 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89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/>
          <p:nvPr/>
        </p:nvSpPr>
        <p:spPr>
          <a:xfrm>
            <a:off x="150775" y="451000"/>
            <a:ext cx="7990800" cy="45444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86625" y="243225"/>
            <a:ext cx="2127697" cy="1332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CRONOGRAMA PROCESSUAL</a:t>
            </a:r>
            <a:endParaRPr sz="6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186623" y="42775"/>
            <a:ext cx="3844603" cy="1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RELATÓRIO DO ANDAMENTO PROCESSUAL – até 27.03.2025 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7" name="Google Shape;97;p16"/>
          <p:cNvSpPr/>
          <p:nvPr/>
        </p:nvSpPr>
        <p:spPr>
          <a:xfrm flipH="1">
            <a:off x="8650425" y="-66675"/>
            <a:ext cx="45900" cy="443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3072" y="451000"/>
            <a:ext cx="751901" cy="3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/>
          <p:nvPr/>
        </p:nvSpPr>
        <p:spPr>
          <a:xfrm>
            <a:off x="150775" y="451000"/>
            <a:ext cx="877800" cy="45444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aphicFrame>
        <p:nvGraphicFramePr>
          <p:cNvPr id="100" name="Google Shape;100;p16"/>
          <p:cNvGraphicFramePr/>
          <p:nvPr>
            <p:extLst>
              <p:ext uri="{D42A27DB-BD31-4B8C-83A1-F6EECF244321}">
                <p14:modId xmlns:p14="http://schemas.microsoft.com/office/powerpoint/2010/main" val="2718659787"/>
              </p:ext>
            </p:extLst>
          </p:nvPr>
        </p:nvGraphicFramePr>
        <p:xfrm>
          <a:off x="28365" y="455899"/>
          <a:ext cx="8113325" cy="5040001"/>
        </p:xfrm>
        <a:graphic>
          <a:graphicData uri="http://schemas.openxmlformats.org/drawingml/2006/table">
            <a:tbl>
              <a:tblPr firstRow="1" bandRow="1">
                <a:noFill/>
                <a:tableStyleId>{44059075-33A9-4CCC-930A-68F90C16FED7}</a:tableStyleId>
              </a:tblPr>
              <a:tblGrid>
                <a:gridCol w="1032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5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DATA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EVENTO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REFERÊNCIA NA LEI 11.101/05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dirty="0">
                          <a:solidFill>
                            <a:schemeClr val="bg1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</a:rPr>
                        <a:t>15/08/2024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Distribuição da inicial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Deferimento do Processamento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inc. I, II, III, IV e V e Parágrafo 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Deferimento do Processamento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08/11/2024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1º Edital de Credores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30/11/2024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apresentação de habilitações e divergências ao AJ (15 dias da publicação do 1º Edital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7º,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18/12/2024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Apresentação do Plano de Recuperação Judicial (60 dias após publicação do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10/04/2025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pelo AJ (2º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(45 dias após apresentação de habilitações/divergências)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7º, §2º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cs typeface="Calibri"/>
                          <a:sym typeface="Arial"/>
                        </a:rPr>
                        <a:t>17/04/2025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de aviso sobre o recebimento do PRJ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53,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impugnações ao Juízo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(10 dias após publicação do 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8º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28/05/2025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(30 dias após a publicação do 2º Edital ou 30 dias após a publicação do aviso de recebimento do PRJ – o que ocorrer por último)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53, § único e Art. 55,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de convocação para Assembleia Geral de Credores (AGC) para deliberar sobre o PRJ* (15 dias de antecedência da realização da AGC)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*Caso haja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Prazo limite para a votação do PRJ em AGC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(150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Realização da Assembleia Geral de Credores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suspensão do curso da prescrição de ações e execuções contra o devedor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(180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6º, § 4º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Homologação do PRJ e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58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dirty="0">
                          <a:effectLst/>
                          <a:latin typeface="Univers" panose="020B0603020202030204" pitchFamily="34" charset="0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Recuperação Judicial, se cumpridas todas as obrigações previstas no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(2 anos após a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000000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 dirty="0"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9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783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907613" y="1007562"/>
            <a:ext cx="7603412" cy="1611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Esta administradora realizou visita técnica periódica nas dependências da recuperanda em 15 de junho de 2025, a fim de constatar o desenvolvimento de suas atividades. As informações contábeis são solicitadas ao menos 30 dias antes do fechamento contábil mensal, de forma a proceder a detida análise dos dados fornecidos. Frise-se que tais informações não são submetidas à auditoria contábil independente.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 Seguem abaixo fotos da visita técnica:</a:t>
            </a:r>
          </a:p>
          <a:p>
            <a:endParaRPr dirty="0"/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B844745-7586-4769-EE21-F275B02CC1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651" t="9180" r="18258" b="12414"/>
          <a:stretch/>
        </p:blipFill>
        <p:spPr>
          <a:xfrm>
            <a:off x="2971800" y="2439010"/>
            <a:ext cx="3144982" cy="2469371"/>
          </a:xfrm>
          <a:prstGeom prst="rect">
            <a:avLst/>
          </a:prstGeom>
          <a:scene3d>
            <a:camera prst="orthographicFront">
              <a:rot lat="0" lon="10799999" rev="0"/>
            </a:camera>
            <a:lightRig rig="threePt" dir="t"/>
          </a:scene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5" name="Google Shape;187;p20">
            <a:extLst>
              <a:ext uri="{FF2B5EF4-FFF2-40B4-BE49-F238E27FC236}">
                <a16:creationId xmlns:a16="http://schemas.microsoft.com/office/drawing/2014/main" id="{A06C3EDE-B9A8-62EF-1C3C-46489B23B72E}"/>
              </a:ext>
            </a:extLst>
          </p:cNvPr>
          <p:cNvSpPr txBox="1"/>
          <p:nvPr/>
        </p:nvSpPr>
        <p:spPr>
          <a:xfrm>
            <a:off x="810413" y="1537913"/>
            <a:ext cx="7645612" cy="2780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</a:rPr>
              <a:t>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Na referida visita fomos recepcionados pela gerente financeira da empresa Sra. Deborah Cristiane Duarte, que nos informou acerca dos trabalhos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realizados nos últimos 30 (trinta) dias, bem como acerca do planejamento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para o próximo trimestre.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recuperanda realiza o fechamento contábil e fiscal mensalmente, sendo que os dados apresentados pela Administradora Judicial são obtidos em bases comparativas, ao qual são aplicados procedimentos de análise técnica contábil, incluindo cálculos de indicadores. A atuação desta Administradora Judicial visa verificar a evolução das contas patrimoniais e os resultados mensais auferidos pela recuperanda, analisando o desempenho ao longo dos meses de processamento da presente Recuperação Judicial.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06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810413" y="839400"/>
            <a:ext cx="7800187" cy="3519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1980000" algn="just">
              <a:lnSpc>
                <a:spcPct val="150000"/>
              </a:lnSpc>
            </a:pPr>
            <a:endParaRPr lang="pt-BR" sz="900" b="1" spc="120" dirty="0">
              <a:solidFill>
                <a:srgbClr val="62504E"/>
              </a:solidFill>
              <a:latin typeface="Univers" panose="020B0603020202030204" pitchFamily="34" charset="0"/>
              <a:ea typeface="Noto Sans"/>
              <a:cs typeface="Arial" panose="020B0604020202020204" pitchFamily="34" charset="0"/>
            </a:endParaRPr>
          </a:p>
          <a:p>
            <a:pPr marL="12700" marR="7620" indent="-12700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PRINCIPAIS</a:t>
            </a:r>
            <a:r>
              <a:rPr lang="pt-BR" sz="15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MOVIMENTOS DO PERÍODO APURADO NO BALANÇO PATRIMONIAL:</a:t>
            </a:r>
          </a:p>
          <a:p>
            <a:pPr indent="1980000" algn="just">
              <a:lnSpc>
                <a:spcPct val="150000"/>
              </a:lnSpc>
            </a:pPr>
            <a:r>
              <a:rPr lang="pt-BR" sz="8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Da análise do balanço patrimonial até julho de 2025, constata-se a manutenção das tendências já verificadas nos períodos anteriores. O ativo circulante apresentou leve redução, alcançando R$ 8.407.961,76, o que reforça a estagnação de recursos de curto prazo e a inexistência de aportes adicionais de liquidez. Ressalta-se, contudo, o incremento do disponível, que passou a R$ 391.651,62, ainda que insuficiente para alterar de forma significativa o quadro de restrição financeira.</a:t>
            </a:r>
          </a:p>
          <a:p>
            <a:pPr indent="1980000" algn="just">
              <a:lnSpc>
                <a:spcPct val="150000"/>
              </a:lnSpc>
            </a:pPr>
            <a:endParaRPr lang="pt-BR" sz="800" spc="120" dirty="0">
              <a:solidFill>
                <a:srgbClr val="62504E"/>
              </a:solidFill>
              <a:latin typeface="Univers" panose="020B0603020202030204" pitchFamily="34" charset="0"/>
              <a:cs typeface="Arial" panose="020B060402020202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8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No tocante ao passivo, o passivo circulante registrou novo aumento, passando de R$ 218.594.667,76 em junho para R$ 219.003.598,61 em julho, representando acréscimo aproximado de R$ 408.930,85. Esse avanço, embora proporcionalmente moderado, intensifica a pressão sobre as obrigações de curto prazo, em um cenário já marcado pelo elevado nível de endividamento com empréstimos e financiamentos.</a:t>
            </a:r>
          </a:p>
          <a:p>
            <a:pPr indent="1980000" algn="just">
              <a:lnSpc>
                <a:spcPct val="150000"/>
              </a:lnSpc>
            </a:pPr>
            <a:endParaRPr lang="pt-BR" sz="800" spc="120" dirty="0">
              <a:solidFill>
                <a:srgbClr val="62504E"/>
              </a:solidFill>
              <a:latin typeface="Univers" panose="020B0603020202030204" pitchFamily="34" charset="0"/>
              <a:cs typeface="Arial" panose="020B060402020202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8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Por fim, o resultado do exercício manteve-se negativo, com o prejuízo ampliando-se de R$ 391.418,42 em junho para R$ 418.628,32 em julho. A despeito de o crescimento da perda ter sido inferior ao observado no mês anterior, a sequência de resultados deficitários evidencia o enfraquecimento contínuo da performance financeira e reforça a necessidade de medidas de reestruturação, sob pena de agravamento do risco à continuidade operacional da companhia.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381978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442DE80-A787-1D68-E252-872B0D6B4E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982399"/>
              </p:ext>
            </p:extLst>
          </p:nvPr>
        </p:nvGraphicFramePr>
        <p:xfrm>
          <a:off x="609601" y="1152724"/>
          <a:ext cx="7846326" cy="359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19018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623778" y="915050"/>
            <a:ext cx="7887240" cy="2388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INFORMAÇÕES DO DRE</a:t>
            </a:r>
          </a:p>
          <a:p>
            <a:pPr indent="1980000" algn="just">
              <a:lnSpc>
                <a:spcPct val="150000"/>
              </a:lnSpc>
            </a:pPr>
            <a:r>
              <a:rPr lang="pt-BR" sz="8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O faturamento da recuperanda manteve-se em patamar reduzido desde 2024, embora tenha apresentado avanços graduais ao longo de 2025. No mês de julho, registrou-se receita bruta de R$ 104.822,20, valor que superou de forma significativa os desempenhos dos meses anteriores e consolidou crescimento relevante frente ao acumulado do semestre. Esse resultado reforça a tendência de melhora pontual já verificada em maio e junho, quando os faturamentos alcançaram R$ 60.011,75 e R$ 74.239,72, respectivamente.</a:t>
            </a:r>
          </a:p>
          <a:p>
            <a:pPr indent="1980000" algn="just">
              <a:lnSpc>
                <a:spcPct val="150000"/>
              </a:lnSpc>
            </a:pPr>
            <a:r>
              <a:rPr lang="pt-BR" sz="8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Ainda assim, tal evolução não se traduz em recuperação estrutural das operações. Persistem incertezas quanto à formação de margens, aos custos incorridos e à efetiva geração de caixa, elementos indispensáveis para aferir a viabilidade econômica. Ademais, o montante de receitas, embora em ascensão, permanece aquém das exigências financeiras impostas pelo Plano de Recuperação Judicial, não havendo até o momento evidências de retomada plena ou expansão sustentável da atividade empresarial.</a:t>
            </a:r>
          </a:p>
          <a:p>
            <a:pPr indent="1980000" algn="just">
              <a:lnSpc>
                <a:spcPct val="150000"/>
              </a:lnSpc>
            </a:pPr>
            <a:endParaRPr lang="pt-BR" sz="800" spc="120" dirty="0">
              <a:solidFill>
                <a:srgbClr val="62504E"/>
              </a:solidFill>
              <a:latin typeface="Univers" panose="020B060302020203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90CFC8EC-7123-F89E-9145-8E1080A409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135546"/>
              </p:ext>
            </p:extLst>
          </p:nvPr>
        </p:nvGraphicFramePr>
        <p:xfrm>
          <a:off x="623778" y="3110345"/>
          <a:ext cx="7832247" cy="163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26869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834713" y="915050"/>
            <a:ext cx="7645612" cy="125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1962150" algn="just">
              <a:lnSpc>
                <a:spcPct val="150000"/>
              </a:lnSpc>
            </a:pPr>
            <a:endParaRPr lang="pt-BR" sz="900" spc="120" dirty="0">
              <a:solidFill>
                <a:srgbClr val="62504E"/>
              </a:solidFill>
              <a:latin typeface="Univers" panose="020B0603020202030204" pitchFamily="34" charset="0"/>
              <a:cs typeface="Arial" panose="020B0604020202020204" pitchFamily="34" charset="0"/>
            </a:endParaRPr>
          </a:p>
          <a:p>
            <a:pPr marL="12700" marR="7620" indent="1962150" algn="just">
              <a:lnSpc>
                <a:spcPct val="150000"/>
              </a:lnSpc>
            </a:pP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O Custo das Mercadorias Vendidas (CMV) de 2022 foi de R$ 4.394.547,01, representando 31,38% da receita bruta daquele ano. No entanto, com a drástica queda nas vendas nos anos seguintes, o CMV foi praticamente anulado, uma vez que a receita líquida também despencou. Em 2023, a receita líquida foi nula e, em </a:t>
            </a:r>
            <a:r>
              <a:rPr lang="pt-BR" sz="9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JULHO</a:t>
            </a: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 de 2025, a empresa registrou apenas as receitas de alugueis e serviços, assim, não gerando custos. Tal registro implica apresentar o gráfico em zero.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0267E9E-870A-96E7-6918-6EC1C7E312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5552981"/>
              </p:ext>
            </p:extLst>
          </p:nvPr>
        </p:nvGraphicFramePr>
        <p:xfrm>
          <a:off x="810413" y="2402958"/>
          <a:ext cx="7645611" cy="2346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23385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08629" y="815436"/>
            <a:ext cx="8252151" cy="2203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CONTAS A PAGAR X RECEBER</a:t>
            </a:r>
          </a:p>
          <a:p>
            <a:pPr indent="1980000" algn="just">
              <a:lnSpc>
                <a:spcPct val="150000"/>
              </a:lnSpc>
            </a:pPr>
            <a:r>
              <a:rPr lang="pt-BR" sz="8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Verifica-se que, até </a:t>
            </a:r>
            <a:r>
              <a:rPr lang="pt-BR" sz="8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julho de 2025</a:t>
            </a:r>
            <a:r>
              <a:rPr lang="pt-BR" sz="8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, </a:t>
            </a:r>
            <a:r>
              <a:rPr lang="pt-BR" sz="8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não houve qualquer alteração </a:t>
            </a:r>
            <a:r>
              <a:rPr lang="pt-BR" sz="8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no índice de contas a receber, mantendo-se inalterado desde o exercício de 2024. Essa estabilidade demonstra não apenas a continuidade da redução nas vendas a crédito, mas também possíveis entraves na recuperação de valores já faturados, o que compromete a entrada de recursos financeiros e limita o fortalecimento da liquidez. Por outro lado, ainda que o disponível tenha apresentado elevação em julho, atingindo R$ 391.651,62, esse montante permanece irrisório diante do volume de compromissos assumidos.</a:t>
            </a:r>
          </a:p>
          <a:p>
            <a:pPr indent="1980000" algn="just">
              <a:lnSpc>
                <a:spcPct val="150000"/>
              </a:lnSpc>
            </a:pPr>
            <a:r>
              <a:rPr lang="pt-BR" sz="8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No tocante às obrigações com fornecedores, os valores seguiram </a:t>
            </a:r>
            <a:r>
              <a:rPr lang="pt-BR" sz="8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inalterados em R$ 11.904.600,96 </a:t>
            </a:r>
            <a:r>
              <a:rPr lang="pt-BR" sz="8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durante todo o período analisado, sem qualquer redução efetiva, o que reforça o quadro de estagnação na capacidade de liquidação de dívidas operacionais. Diante desse cenário, o mês de julho confirma as dificuldades já evidenciadas até junho, revelando que a ausência de recebíveis, somada à rigidez das obrigações de curto prazo, continua a restringir severamente a liquidez da companhia e a ampliar sua vulnerabilidade financeira. 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82700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1FD6BB1-F61F-2049-B2E3-6103489B23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6492940"/>
              </p:ext>
            </p:extLst>
          </p:nvPr>
        </p:nvGraphicFramePr>
        <p:xfrm>
          <a:off x="408629" y="3040693"/>
          <a:ext cx="8074071" cy="170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13659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671475" y="770694"/>
            <a:ext cx="7801050" cy="1811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ESTOQUES</a:t>
            </a:r>
          </a:p>
          <a:p>
            <a:pPr indent="2428875" algn="just">
              <a:lnSpc>
                <a:spcPct val="150000"/>
              </a:lnSpc>
            </a:pP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Desde o fechamento do ano de 2024 não houve qualquer alteração na evolução dos estoques, permanecendo-se </a:t>
            </a:r>
            <a:r>
              <a:rPr lang="pt-BR" sz="9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inalterados</a:t>
            </a: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 até o mês de </a:t>
            </a:r>
            <a:r>
              <a:rPr lang="pt-BR" sz="9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julho</a:t>
            </a: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 de 2025 no valor de R$ 4.998.800,00, bastante distante dos números até o ano de 2023 quando girava na casa de R$ 152.021.341,59 (cento e cinquenta e dois milhões vinte e um mil trezentos e quarenta e um reais e cinquenta e nove centavos). Como já assinalado anteriormente a citada redução indica, para além das vendas limitadas devido a dificuldades operacionais, a inexistência de novos empreendimentos aptos à venda, e portanto, a eventual paralisação das atividades.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F73C2844-107B-84C8-FF53-A5755C898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588740"/>
              </p:ext>
            </p:extLst>
          </p:nvPr>
        </p:nvGraphicFramePr>
        <p:xfrm>
          <a:off x="671475" y="2651050"/>
          <a:ext cx="7784550" cy="2098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50972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703109" y="789963"/>
            <a:ext cx="7879682" cy="201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IMOBILIZADO</a:t>
            </a:r>
          </a:p>
          <a:p>
            <a:pPr indent="2428875" algn="just">
              <a:lnSpc>
                <a:spcPct val="150000"/>
              </a:lnSpc>
            </a:pP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julho de 2025, o imobilizado da recuperanda apresentou reduções sucessivas nos primeiros meses do exercício, com exceção de março, quando houve elevação pontual para R$ 1.704.570,35. A partir de maio, o saldo passou a se manter estável em R$ 1.562.351,85, valor que permaneceu inalterado também em </a:t>
            </a:r>
            <a:r>
              <a:rPr lang="pt-BR" sz="9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julho</a:t>
            </a: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. Esse comportamento confirma a desmobilização parcial de ativos ocorrida no início do ano, possivelmente direcionada à geração de liquidez imediata frente ao cenário de restrição financeira que a companhia atravessa.</a:t>
            </a:r>
          </a:p>
          <a:p>
            <a:pPr indent="2428875" algn="just">
              <a:lnSpc>
                <a:spcPct val="150000"/>
              </a:lnSpc>
            </a:pP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 estabilização do ativo imobilizado a partir de maio indica que a empresa já atingiu um patamar mínimo de alienação compatível com sua operação. </a:t>
            </a:r>
            <a:endParaRPr lang="pt-BR" sz="800" spc="120" dirty="0">
              <a:solidFill>
                <a:srgbClr val="62504E"/>
              </a:solidFill>
              <a:latin typeface="Univers" panose="020B060302020203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9E66BC2-1111-176C-ADCC-365DE8A226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1642368"/>
              </p:ext>
            </p:extLst>
          </p:nvPr>
        </p:nvGraphicFramePr>
        <p:xfrm>
          <a:off x="703109" y="2809086"/>
          <a:ext cx="7752916" cy="1940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979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60744" y="915050"/>
            <a:ext cx="8050273" cy="3473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liquidez Corrente, sendo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Maior que 1, </a:t>
            </a:r>
            <a:r>
              <a:rPr lang="pt-BR" sz="1000" b="1" i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demonstra folga disponível para uma possível liquidação das obrigações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.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Se o resultado igual a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os valores dos direitos e obrigações a curto prazo são equivalentes e, finalmente, se 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menor que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não haveria disponibilidade suficientes para quitar as obrigações a curto prazo, caso fosse preciso. 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Índice de liquidez Seca, exclui do cálculo os estoques, por não apresentarem liquidez compatível com o grupo patrimonial onde estão inseridos. O resultado deste índice será invariavelmente menor ao de liquidez corrente, sendo cauteloso com relação ao estoque para a liquidação de obrigações.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6088" indent="197802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 índice de liquidez Imediata leva em consideração a situação a longo prazo da empresa, incluindo no cálculo os direitos e obrigações. Estes valores também são obtidos no balanço patrimonial.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63198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1014917" y="915050"/>
            <a:ext cx="7496100" cy="47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DF441B3-38E1-CFC9-2A8E-6D3E268E62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5017588"/>
              </p:ext>
            </p:extLst>
          </p:nvPr>
        </p:nvGraphicFramePr>
        <p:xfrm>
          <a:off x="810413" y="1678799"/>
          <a:ext cx="7645513" cy="3020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4187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" name="Google Shape;187;p20">
            <a:extLst>
              <a:ext uri="{FF2B5EF4-FFF2-40B4-BE49-F238E27FC236}">
                <a16:creationId xmlns:a16="http://schemas.microsoft.com/office/drawing/2014/main" id="{C8657002-F856-E1C5-5525-4B1CE1031A07}"/>
              </a:ext>
            </a:extLst>
          </p:cNvPr>
          <p:cNvSpPr txBox="1"/>
          <p:nvPr/>
        </p:nvSpPr>
        <p:spPr>
          <a:xfrm>
            <a:off x="1014925" y="1068802"/>
            <a:ext cx="7496100" cy="3011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ENDIVIDAMENTO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endividamento geral ajuda a informar se uma empresa está utilizando mais recursos de terceiros ou dos proprietários, mostrando assim a sua capacidade de arcar com juros, mobilizar ativos, entre outros.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É importante ressaltar que o índice de endividamento não deveria ser nem elevado e nem muito abaixo do mercado. Isso porque quando um negócio tem um índice muito alto, esse fato indica que ela poderá comprometer uma parte bem significativa de 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</a:rPr>
              <a:t>seu fluxo de caixa c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om pagamento de dívidas e de seus juros.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A seguir demostraremos os Quocientes Financeiros e Econômicos.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86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F5EFDA7-FFA7-8CF7-E4EE-2564E8F2A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952633"/>
              </p:ext>
            </p:extLst>
          </p:nvPr>
        </p:nvGraphicFramePr>
        <p:xfrm>
          <a:off x="1339850" y="1174750"/>
          <a:ext cx="6464299" cy="3354277"/>
        </p:xfrm>
        <a:graphic>
          <a:graphicData uri="http://schemas.openxmlformats.org/drawingml/2006/table">
            <a:tbl>
              <a:tblPr/>
              <a:tblGrid>
                <a:gridCol w="571563">
                  <a:extLst>
                    <a:ext uri="{9D8B030D-6E8A-4147-A177-3AD203B41FA5}">
                      <a16:colId xmlns:a16="http://schemas.microsoft.com/office/drawing/2014/main" val="886830918"/>
                    </a:ext>
                  </a:extLst>
                </a:gridCol>
                <a:gridCol w="1899844">
                  <a:extLst>
                    <a:ext uri="{9D8B030D-6E8A-4147-A177-3AD203B41FA5}">
                      <a16:colId xmlns:a16="http://schemas.microsoft.com/office/drawing/2014/main" val="1990218887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3303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03159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664023994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105463310"/>
                    </a:ext>
                  </a:extLst>
                </a:gridCol>
              </a:tblGrid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849964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71634"/>
                  </a:ext>
                </a:extLst>
              </a:tr>
              <a:tr h="2190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67084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-370,38%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-320,37%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-105,22%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-103,99%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60151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136,99%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145,38%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2013,98%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2605,00%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02484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92,48%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92,41%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6242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-51,97%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-44,44%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-1,34%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-1,33%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29337"/>
                  </a:ext>
                </a:extLst>
              </a:tr>
              <a:tr h="2190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6958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03537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83064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-0,15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15219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04723"/>
                  </a:ext>
                </a:extLst>
              </a:tr>
              <a:tr h="20150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05537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6,52%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55187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-1654,35%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-411,31%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31278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-1739,16%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-414,50%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59030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5,56%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1,12%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91985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1,47%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-2,96%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-11,12%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-4,66%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036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9614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BCEE9E8-33CD-3E13-58E2-5134DEA0E7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55" t="25158" r="19243" b="19513"/>
          <a:stretch/>
        </p:blipFill>
        <p:spPr>
          <a:xfrm>
            <a:off x="907613" y="1061874"/>
            <a:ext cx="7025903" cy="350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81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152725"/>
            <a:ext cx="7248208" cy="28122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1C37C29-388C-2902-18E0-1F9F0A3014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758" t="25855" r="19697" b="37072"/>
          <a:stretch/>
        </p:blipFill>
        <p:spPr>
          <a:xfrm>
            <a:off x="907513" y="1433944"/>
            <a:ext cx="7143723" cy="24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89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068773"/>
            <a:ext cx="6946342" cy="26950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00148A1-0D4D-E907-8F97-5E971FC7EB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65" t="26411" r="19666" b="15193"/>
          <a:stretch/>
        </p:blipFill>
        <p:spPr>
          <a:xfrm>
            <a:off x="907613" y="1338281"/>
            <a:ext cx="6850076" cy="365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73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0" y="-28402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Parecer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84250" y="826148"/>
            <a:ext cx="8248500" cy="416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face dos dados atualizados, a CRB permanece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situação financeira crítica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com sinais de deterioração contínua de sua condição econômica. Apesar do avanço observado no faturamento, que alcançou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R$ 104.822,20 em julho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— crescimento de cerca de 41% em relação a junho, o desempenho segue muito aquém do necessário para assegurar a geração de caixa mínima capaz de sustentar as operações ou atender às obrigações previstas no Plano de Recuperação Judicial. 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O endividamento da recuperanda segue em patamar alarmante. O passivo circulante subiu novamente, atingindo R$ 219.003.598,61 em julho, enquanto o ativo circulante apresentou ligeira redução para R$ 8.407.961,76. Tal descompasso entre o crescimento do passivo e a estagnação dos ativos líquidos expõe a companhia a uma situação de severa iliquidez.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Diante desse quadro, os resultados até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julho de 2025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confirmam a insuficiência das medidas de recuperação implementadas até aqui. A melhora pontual no faturamento não foi suficiente para reverter o cenário estrutural de desequilíbrio, e a continuidade da tendência negativa coloca em risco a execução do Plano de Recuperação Judicial, exigindo a adoção urgente de estratégias mais consistentes de ajuste financeiro e operacional.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 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  <a:sym typeface="Open Sans"/>
              </a:rPr>
              <a:t>A seguir demonstramos em cores as evoluções financeiras/econômicas.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547629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5A484DF-38DB-5808-57EE-9893B3830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521225"/>
              </p:ext>
            </p:extLst>
          </p:nvPr>
        </p:nvGraphicFramePr>
        <p:xfrm>
          <a:off x="810413" y="3973230"/>
          <a:ext cx="2431551" cy="777595"/>
        </p:xfrm>
        <a:graphic>
          <a:graphicData uri="http://schemas.openxmlformats.org/drawingml/2006/table">
            <a:tbl>
              <a:tblPr/>
              <a:tblGrid>
                <a:gridCol w="569769">
                  <a:extLst>
                    <a:ext uri="{9D8B030D-6E8A-4147-A177-3AD203B41FA5}">
                      <a16:colId xmlns:a16="http://schemas.microsoft.com/office/drawing/2014/main" val="1156419225"/>
                    </a:ext>
                  </a:extLst>
                </a:gridCol>
                <a:gridCol w="1861782">
                  <a:extLst>
                    <a:ext uri="{9D8B030D-6E8A-4147-A177-3AD203B41FA5}">
                      <a16:colId xmlns:a16="http://schemas.microsoft.com/office/drawing/2014/main" val="3215358879"/>
                    </a:ext>
                  </a:extLst>
                </a:gridCol>
              </a:tblGrid>
              <a:tr h="1587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Legendas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77590"/>
                  </a:ext>
                </a:extLst>
              </a:tr>
              <a:tr h="1557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Branco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Sem parâmetros de Comparação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100810"/>
                  </a:ext>
                </a:extLst>
              </a:tr>
              <a:tr h="1589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Verde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Melhor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83870"/>
                  </a:ext>
                </a:extLst>
              </a:tr>
              <a:tr h="1712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Vermelho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Pior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91812"/>
                  </a:ext>
                </a:extLst>
              </a:tr>
              <a:tr h="1316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Amarelo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Igual ao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5298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BBE9E8C-B8D2-8A9F-6752-C86683954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787825"/>
              </p:ext>
            </p:extLst>
          </p:nvPr>
        </p:nvGraphicFramePr>
        <p:xfrm>
          <a:off x="810413" y="1030596"/>
          <a:ext cx="6088609" cy="2870809"/>
        </p:xfrm>
        <a:graphic>
          <a:graphicData uri="http://schemas.openxmlformats.org/drawingml/2006/table">
            <a:tbl>
              <a:tblPr/>
              <a:tblGrid>
                <a:gridCol w="659987">
                  <a:extLst>
                    <a:ext uri="{9D8B030D-6E8A-4147-A177-3AD203B41FA5}">
                      <a16:colId xmlns:a16="http://schemas.microsoft.com/office/drawing/2014/main" val="3790756756"/>
                    </a:ext>
                  </a:extLst>
                </a:gridCol>
                <a:gridCol w="2156576">
                  <a:extLst>
                    <a:ext uri="{9D8B030D-6E8A-4147-A177-3AD203B41FA5}">
                      <a16:colId xmlns:a16="http://schemas.microsoft.com/office/drawing/2014/main" val="120527301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923906665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292459609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1910032089"/>
                    </a:ext>
                  </a:extLst>
                </a:gridCol>
              </a:tblGrid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85541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20157"/>
                  </a:ext>
                </a:extLst>
              </a:tr>
              <a:tr h="12383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5626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274858"/>
                  </a:ext>
                </a:extLst>
              </a:tr>
              <a:tr h="1592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97955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24567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718419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225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16977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6106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039833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91523"/>
                  </a:ext>
                </a:extLst>
              </a:tr>
              <a:tr h="1721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758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27813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7137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00372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9107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461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445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191386" y="915050"/>
            <a:ext cx="8543905" cy="416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Em resumo do quadro apresentado, verifica-se uma discreta melhora no Índice de Composição de Exigibilidades, que passou de 92,48% em 2024 para 92,40% em 2025, permanecendo nesse patamar também em julho. Ainda que a variação seja mínima, tal resultado sugere um leve esforço da recuperanda em equilibrar suas obrigações de curto e longo prazos dentro do passivo total, o que indica certo direcionamento de reorganização da estrutura das fontes de recursos, mesmo diante de um ambiente de elevado endividamento.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Por outro lado, os indicadores de Liquidez mantêm-se em situação extremamente crítica. Essa condição reforça o risco de inadimplemento e expõe a dependência da companhia da venda de estoques e de capital de terceiros para sua sobrevivência financeira.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No campo operacional, destaca-se uma evolução na Margem Operacional Líquida, que, embora ainda negativa, apresentou ligeira melhora em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julho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 frente aos meses anteriores, resultado associado ao aumento do faturamento mensal que alcançou R$ 104.822,20, representando crescimento de aproximadamente 41% em relação a junho. Esse sinal incipiente de ganho de eficiência, contudo, não altera o fato de que o volume de receitas segue bastante reduzido e insuficiente frente às obrigações assumidas no Plano de Recuperação Judicial.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Ainda mais preocupante é o Índice de Endividamento Geral (EG), que se manteve em patamares alarmantes, atingindo 2.715,55% até julho de 2025, o que significa que a recuperanda possui dívidas mais de 27 vezes superiores ao valor de seu patrimônio líquido</a:t>
            </a: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  <a:cs typeface="Segoe UI" panose="020B0502040204020203" pitchFamily="34" charset="0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967032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47749" y="854550"/>
            <a:ext cx="8462335" cy="4088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É importante destacar que esses indicadores são resultantes da análise comparativa entre o exercício de 2024 e os dados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apurados até julho de 2025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. Os movimentos verificados reforçam a necessidade de reestruturação da gestão de caixa, com foco na otimização dos ativos circulantes e na renegociação dos passivos de curto prazo, a fim de evitar desequilíbrios financeiros futuros que possam comprometer a continuidade operacional da recuperanda.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As informações atualizadas até julho de 2025 demonstram que, apesar da leve evolução no faturamento — que atingiu R$ 104.822,20, representando crescimento de 41% em relação a junho — a recuperanda permanece em condição extremamente crítica.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Diante desse cenário, é indispensável que a recuperanda adote medidas estruturais urgentes, voltadas à renegociação de dívidas, recomposição do capital de giro e incremento sustentável do faturamento. A continuidade operacional e o cumprimento das obrigações do Plano de Recuperação Judicial dependem diretamente da efetividade dessas ações corretivas, bem como do acompanhamento rigoroso e permanente por parte da administração judicial.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  <a:cs typeface="Arial" panose="020B060402020202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Cabe ressaltar que todas as informações e conclusões foram baseadas em documentos fornecidos pela recuperanda, assinados pelo contador da empresa e o responsável da empresa.</a:t>
            </a:r>
            <a:endParaRPr lang="pt-BR" sz="1000" spc="12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spc="12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835037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8212" y="1287800"/>
            <a:ext cx="3567575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95000" y="-188275"/>
            <a:ext cx="1158300" cy="26952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5877800" y="3224200"/>
            <a:ext cx="84900" cy="20355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9" name="Google Shape;239;p24"/>
          <p:cNvSpPr txBox="1"/>
          <p:nvPr/>
        </p:nvSpPr>
        <p:spPr>
          <a:xfrm>
            <a:off x="5962650" y="3148000"/>
            <a:ext cx="3181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Sorocaba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Rua José Maria Barbosa • 31 • Conj. 153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15º andar • Cond. Torre Sul Empresarial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Campolim • Sorocaba/SP • F. +55 15 3232 7152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São Paulo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Av. Paulista • 1765 • Conj. 72 • 7º andar • CV: 9860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Bela Vista • São Paulo/SP • F. +55 11 2470-7957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www.wfsp.com.br</a:t>
            </a:r>
            <a:endParaRPr sz="1000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8150" y="4871800"/>
            <a:ext cx="473900" cy="1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B3564324B3BF14FB408D97D954AA78B" ma:contentTypeVersion="18" ma:contentTypeDescription="Crie um novo documento." ma:contentTypeScope="" ma:versionID="b8b73b52001d9d54ac3a2ff44a9d53e6">
  <xsd:schema xmlns:xsd="http://www.w3.org/2001/XMLSchema" xmlns:xs="http://www.w3.org/2001/XMLSchema" xmlns:p="http://schemas.microsoft.com/office/2006/metadata/properties" xmlns:ns3="1443cf89-8576-411e-951e-f6aa8c96e8f9" xmlns:ns4="56ec34e3-dd96-4f97-98f2-206455ecf8e2" targetNamespace="http://schemas.microsoft.com/office/2006/metadata/properties" ma:root="true" ma:fieldsID="3c6ce152c465890c51016a8557bf25cc" ns3:_="" ns4:_="">
    <xsd:import namespace="1443cf89-8576-411e-951e-f6aa8c96e8f9"/>
    <xsd:import namespace="56ec34e3-dd96-4f97-98f2-206455ecf8e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43cf89-8576-411e-951e-f6aa8c96e8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c34e3-dd96-4f97-98f2-206455ecf8e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443cf89-8576-411e-951e-f6aa8c96e8f9" xsi:nil="true"/>
  </documentManagement>
</p:properties>
</file>

<file path=customXml/itemProps1.xml><?xml version="1.0" encoding="utf-8"?>
<ds:datastoreItem xmlns:ds="http://schemas.openxmlformats.org/officeDocument/2006/customXml" ds:itemID="{E6E01584-FDC9-4AF4-881D-2270676F33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47E03D-7091-420D-BBBA-58C931D986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43cf89-8576-411e-951e-f6aa8c96e8f9"/>
    <ds:schemaRef ds:uri="56ec34e3-dd96-4f97-98f2-206455ecf8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8414E6-E960-4221-8CF2-588582984EAA}">
  <ds:schemaRefs>
    <ds:schemaRef ds:uri="http://purl.org/dc/dcmitype/"/>
    <ds:schemaRef ds:uri="http://schemas.openxmlformats.org/package/2006/metadata/core-properties"/>
    <ds:schemaRef ds:uri="1443cf89-8576-411e-951e-f6aa8c96e8f9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56ec34e3-dd96-4f97-98f2-206455ecf8e2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7847</TotalTime>
  <Words>3462</Words>
  <Application>Microsoft Office PowerPoint</Application>
  <PresentationFormat>Apresentação na tela (16:9)</PresentationFormat>
  <Paragraphs>393</Paragraphs>
  <Slides>26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Arial</vt:lpstr>
      <vt:lpstr>Univers</vt:lpstr>
      <vt:lpstr>Noto Sans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Silva</dc:creator>
  <cp:lastModifiedBy>Fernando Silva</cp:lastModifiedBy>
  <cp:revision>42</cp:revision>
  <cp:lastPrinted>2025-01-13T18:00:21Z</cp:lastPrinted>
  <dcterms:modified xsi:type="dcterms:W3CDTF">2025-09-03T17:52:51Z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0x0101002B3564324B3BF14FB408D97D954AA78B</vt:lpwstr>
  </property>
</Properties>
</file>